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7" r:id="rId2"/>
    <p:sldId id="264" r:id="rId3"/>
    <p:sldId id="265" r:id="rId4"/>
    <p:sldId id="269" r:id="rId5"/>
    <p:sldId id="304" r:id="rId6"/>
    <p:sldId id="293" r:id="rId7"/>
    <p:sldId id="306" r:id="rId8"/>
    <p:sldId id="302" r:id="rId9"/>
    <p:sldId id="303" r:id="rId10"/>
    <p:sldId id="312" r:id="rId11"/>
    <p:sldId id="337" r:id="rId12"/>
    <p:sldId id="310" r:id="rId13"/>
    <p:sldId id="279" r:id="rId14"/>
    <p:sldId id="336" r:id="rId15"/>
    <p:sldId id="274" r:id="rId16"/>
    <p:sldId id="313" r:id="rId17"/>
    <p:sldId id="316" r:id="rId18"/>
    <p:sldId id="271" r:id="rId19"/>
    <p:sldId id="322" r:id="rId20"/>
    <p:sldId id="284" r:id="rId21"/>
    <p:sldId id="272" r:id="rId22"/>
    <p:sldId id="278" r:id="rId23"/>
    <p:sldId id="305" r:id="rId24"/>
    <p:sldId id="283" r:id="rId25"/>
    <p:sldId id="292" r:id="rId26"/>
    <p:sldId id="325" r:id="rId27"/>
    <p:sldId id="287" r:id="rId28"/>
    <p:sldId id="291" r:id="rId29"/>
    <p:sldId id="295" r:id="rId30"/>
    <p:sldId id="318" r:id="rId31"/>
    <p:sldId id="340" r:id="rId32"/>
    <p:sldId id="275" r:id="rId33"/>
    <p:sldId id="324" r:id="rId34"/>
    <p:sldId id="263" r:id="rId35"/>
    <p:sldId id="338" r:id="rId36"/>
    <p:sldId id="290" r:id="rId37"/>
    <p:sldId id="347" r:id="rId38"/>
    <p:sldId id="332" r:id="rId39"/>
    <p:sldId id="346" r:id="rId40"/>
    <p:sldId id="342" r:id="rId41"/>
    <p:sldId id="343" r:id="rId42"/>
    <p:sldId id="319" r:id="rId43"/>
    <p:sldId id="276" r:id="rId44"/>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Rg st="1" end="48"/>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1440"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ACBA550-F1BD-49E3-B59F-9D88F8D2FCCD}" type="datetimeFigureOut">
              <a:rPr lang="de-DE"/>
              <a:pPr>
                <a:defRPr/>
              </a:pPr>
              <a:t>28.06.2023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96E0634-3586-497D-9184-B28F949D7DA2}"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p:spPr>
      </p:sp>
      <p:sp>
        <p:nvSpPr>
          <p:cNvPr id="45059"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
        <p:nvSpPr>
          <p:cNvPr id="23556" name="Foliennummernplatzhalt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274957-91A9-45B7-92CC-9CCF30AE6846}" type="slidenum">
              <a:rPr lang="de-DE" smtClean="0"/>
              <a:pPr fontAlgn="base">
                <a:spcBef>
                  <a:spcPct val="0"/>
                </a:spcBef>
                <a:spcAft>
                  <a:spcPct val="0"/>
                </a:spcAft>
                <a:defRPr/>
              </a:pPr>
              <a:t>15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B108D63F-E331-4845-A4BF-150D0490B2F9}" type="datetimeFigureOut">
              <a:rPr lang="de-DE"/>
              <a:pPr>
                <a:defRPr/>
              </a:pPr>
              <a:t>28.06.2023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148E7727-4A8F-4DDB-A1CB-4013024CBFA5}"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71B8EB3-D6A5-4485-AA41-D142098DC5CD}" type="datetimeFigureOut">
              <a:rPr lang="de-DE"/>
              <a:pPr>
                <a:defRPr/>
              </a:pPr>
              <a:t>28.06.2023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A84899A-7308-4D00-9924-380E763A7E17}"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56DA63D-139F-485E-A8DD-6D8F75E623BF}" type="datetimeFigureOut">
              <a:rPr lang="de-DE"/>
              <a:pPr>
                <a:defRPr/>
              </a:pPr>
              <a:t>28.06.2023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3C878C74-FFD8-4A97-9FE7-69F6DB6A7563}"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9BA5C44-177A-4D3A-96E8-1056B863CFE6}" type="datetimeFigureOut">
              <a:rPr lang="de-DE"/>
              <a:pPr>
                <a:defRPr/>
              </a:pPr>
              <a:t>28.06.2023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7D1D82F7-8CE9-48B1-AE96-E54504FE7974}"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fld id="{21D7D630-542B-4BD1-B3FE-C3450A2B27BD}" type="datetimeFigureOut">
              <a:rPr lang="de-DE"/>
              <a:pPr>
                <a:defRPr/>
              </a:pPr>
              <a:t>28.06.2023</a:t>
            </a:fld>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E012EBCE-6077-44FB-B9C9-CE3294B086B9}"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F38486E5-1483-4E02-A92F-EEBE9A30B68B}" type="datetimeFigureOut">
              <a:rPr lang="de-DE"/>
              <a:pPr>
                <a:defRPr/>
              </a:pPr>
              <a:t>28.06.2023</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D0456EAF-BFC1-442A-A1CC-7870B749882B}"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24E6AF35-B6FF-4821-84DF-9EA34762B6FA}" type="datetimeFigureOut">
              <a:rPr lang="de-DE"/>
              <a:pPr>
                <a:defRPr/>
              </a:pPr>
              <a:t>28.06.2023</a:t>
            </a:fld>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6FC77227-B9A2-4898-B54C-4AD56DFD9519}"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C98E11BD-6543-42CE-BF6A-FB089F3229FD}" type="datetimeFigureOut">
              <a:rPr lang="de-DE"/>
              <a:pPr>
                <a:defRPr/>
              </a:pPr>
              <a:t>28.06.2023</a:t>
            </a:fld>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A369D9FC-4359-489C-A34F-2E8C8D415EFB}"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302E52AE-7F08-41B2-832E-840AD7919DEB}" type="datetimeFigureOut">
              <a:rPr lang="de-DE"/>
              <a:pPr>
                <a:defRPr/>
              </a:pPr>
              <a:t>28.06.2023</a:t>
            </a:fld>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C8A54066-D01D-4AB7-9428-F8E563E80E72}"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E55E7DB3-E8E8-447B-95AF-808A4A68E1E7}" type="datetimeFigureOut">
              <a:rPr lang="de-DE"/>
              <a:pPr>
                <a:defRPr/>
              </a:pPr>
              <a:t>28.06.2023</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BB6A821E-3262-4CBC-A4C2-26FBD04D2D0C}"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fld id="{8552752E-F305-4743-8D4C-8A2094A99658}" type="datetimeFigureOut">
              <a:rPr lang="de-DE"/>
              <a:pPr>
                <a:defRPr/>
              </a:pPr>
              <a:t>28.06.2023</a:t>
            </a:fld>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18B66123-D2B0-436D-BA70-7FA59C24A580}"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A95297D-E3D6-43E0-9949-56AE3FB695A9}" type="datetimeFigureOut">
              <a:rPr lang="de-DE"/>
              <a:pPr>
                <a:defRPr/>
              </a:pPr>
              <a:t>28.06.2023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A02D252-54AD-4753-B930-3229D9987DA6}"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http://www.compu-seite.de/software/Gifs/Weihnachten/Clipart204.gif" TargetMode="External"/><Relationship Id="rId2" Type="http://schemas.openxmlformats.org/officeDocument/2006/relationships/image" Target="../media/image4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wmf"/><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1.wmf"/><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7.wmf"/></Relationships>
</file>

<file path=ppt/slides/_rels/slide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slideLayout" Target="../slideLayouts/slideLayout7.xml"/><Relationship Id="rId6" Type="http://schemas.openxmlformats.org/officeDocument/2006/relationships/image" Target="../media/image131.wmf"/><Relationship Id="rId5" Type="http://schemas.openxmlformats.org/officeDocument/2006/relationships/image" Target="../media/image130.wmf"/><Relationship Id="rId4" Type="http://schemas.openxmlformats.org/officeDocument/2006/relationships/image" Target="../media/image129.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wmf"/><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wmf"/><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16"/>
          <p:cNvSpPr txBox="1">
            <a:spLocks noChangeArrowheads="1"/>
          </p:cNvSpPr>
          <p:nvPr/>
        </p:nvSpPr>
        <p:spPr bwMode="auto">
          <a:xfrm>
            <a:off x="1835150" y="765175"/>
            <a:ext cx="184150" cy="366713"/>
          </a:xfrm>
          <a:prstGeom prst="rect">
            <a:avLst/>
          </a:prstGeom>
          <a:noFill/>
          <a:ln w="9525">
            <a:noFill/>
            <a:miter lim="800000"/>
            <a:headEnd/>
            <a:tailEnd/>
          </a:ln>
        </p:spPr>
        <p:txBody>
          <a:bodyPr wrap="none">
            <a:spAutoFit/>
          </a:bodyPr>
          <a:lstStyle/>
          <a:p>
            <a:endParaRPr kumimoji="1" lang="de-DE">
              <a:latin typeface="Times New Roman" pitchFamily="18" charset="0"/>
            </a:endParaRPr>
          </a:p>
        </p:txBody>
      </p:sp>
      <p:sp>
        <p:nvSpPr>
          <p:cNvPr id="2065" name="Text Box 17"/>
          <p:cNvSpPr txBox="1">
            <a:spLocks noChangeArrowheads="1"/>
          </p:cNvSpPr>
          <p:nvPr/>
        </p:nvSpPr>
        <p:spPr bwMode="auto">
          <a:xfrm>
            <a:off x="2124075" y="754063"/>
            <a:ext cx="7019925" cy="946150"/>
          </a:xfrm>
          <a:prstGeom prst="rect">
            <a:avLst/>
          </a:prstGeom>
          <a:noFill/>
          <a:ln w="9525">
            <a:noFill/>
            <a:miter lim="800000"/>
            <a:headEnd/>
            <a:tailEnd/>
          </a:ln>
        </p:spPr>
        <p:txBody>
          <a:bodyPr>
            <a:spAutoFit/>
          </a:bodyPr>
          <a:lstStyle/>
          <a:p>
            <a:pPr algn="ctr">
              <a:spcBef>
                <a:spcPct val="50000"/>
              </a:spcBef>
            </a:pPr>
            <a:r>
              <a:rPr kumimoji="1" lang="de-DE" sz="2800" b="1" dirty="0">
                <a:latin typeface="Times New Roman" pitchFamily="18" charset="0"/>
              </a:rPr>
              <a:t>Auswertung außerschulischer Sport Schuljahr 2022 / 2023</a:t>
            </a:r>
          </a:p>
        </p:txBody>
      </p:sp>
      <p:sp>
        <p:nvSpPr>
          <p:cNvPr id="2066" name="Text Box 18"/>
          <p:cNvSpPr txBox="1">
            <a:spLocks noChangeArrowheads="1"/>
          </p:cNvSpPr>
          <p:nvPr/>
        </p:nvSpPr>
        <p:spPr bwMode="auto">
          <a:xfrm>
            <a:off x="2339975" y="2492375"/>
            <a:ext cx="6408738" cy="3232150"/>
          </a:xfrm>
          <a:prstGeom prst="rect">
            <a:avLst/>
          </a:prstGeom>
          <a:noFill/>
          <a:ln w="9525">
            <a:noFill/>
            <a:miter lim="800000"/>
            <a:headEnd/>
            <a:tailEnd/>
          </a:ln>
        </p:spPr>
        <p:txBody>
          <a:bodyPr>
            <a:spAutoFit/>
          </a:bodyPr>
          <a:lstStyle/>
          <a:p>
            <a:pPr>
              <a:spcBef>
                <a:spcPct val="50000"/>
              </a:spcBef>
            </a:pPr>
            <a:r>
              <a:rPr kumimoji="1" lang="de-DE" sz="2400" b="1" dirty="0">
                <a:solidFill>
                  <a:srgbClr val="000000"/>
                </a:solidFill>
                <a:latin typeface="Times New Roman" pitchFamily="18" charset="0"/>
              </a:rPr>
              <a:t>Inhalt:</a:t>
            </a:r>
          </a:p>
          <a:p>
            <a:pPr>
              <a:spcBef>
                <a:spcPct val="50000"/>
              </a:spcBef>
            </a:pPr>
            <a:r>
              <a:rPr kumimoji="1" lang="de-DE" sz="2400" b="1" dirty="0">
                <a:solidFill>
                  <a:srgbClr val="000000"/>
                </a:solidFill>
                <a:latin typeface="Times New Roman" pitchFamily="18" charset="0"/>
              </a:rPr>
              <a:t>- Jugend trainiert für Olympia</a:t>
            </a:r>
          </a:p>
          <a:p>
            <a:pPr>
              <a:spcBef>
                <a:spcPct val="50000"/>
              </a:spcBef>
              <a:buFontTx/>
              <a:buChar char="-"/>
            </a:pPr>
            <a:r>
              <a:rPr kumimoji="1" lang="de-DE" sz="2400" b="1" dirty="0">
                <a:solidFill>
                  <a:srgbClr val="000000"/>
                </a:solidFill>
                <a:latin typeface="Franklin Gothic Book" pitchFamily="34" charset="0"/>
              </a:rPr>
              <a:t> </a:t>
            </a:r>
            <a:r>
              <a:rPr kumimoji="1" lang="de-DE" sz="2400" b="1" dirty="0">
                <a:solidFill>
                  <a:srgbClr val="000000"/>
                </a:solidFill>
                <a:latin typeface="Times New Roman" pitchFamily="18" charset="0"/>
                <a:cs typeface="Times New Roman" pitchFamily="18" charset="0"/>
              </a:rPr>
              <a:t>Erzgebirgsspiele</a:t>
            </a:r>
          </a:p>
          <a:p>
            <a:pPr>
              <a:spcBef>
                <a:spcPct val="50000"/>
              </a:spcBef>
            </a:pPr>
            <a:r>
              <a:rPr kumimoji="1" lang="de-DE" sz="2000" b="1" dirty="0">
                <a:solidFill>
                  <a:srgbClr val="000000"/>
                </a:solidFill>
                <a:latin typeface="Times New Roman" pitchFamily="18" charset="0"/>
              </a:rPr>
              <a:t>- </a:t>
            </a:r>
            <a:r>
              <a:rPr kumimoji="1" lang="de-DE" sz="2400" b="1" dirty="0">
                <a:solidFill>
                  <a:srgbClr val="000000"/>
                </a:solidFill>
                <a:latin typeface="Times New Roman" pitchFamily="18" charset="0"/>
              </a:rPr>
              <a:t>gleichgestellte  Wettkämpfe</a:t>
            </a:r>
          </a:p>
          <a:p>
            <a:pPr>
              <a:spcBef>
                <a:spcPct val="50000"/>
              </a:spcBef>
              <a:buFontTx/>
              <a:buChar char="-"/>
            </a:pPr>
            <a:endParaRPr kumimoji="1" lang="de-DE" sz="2400" b="1" dirty="0">
              <a:solidFill>
                <a:srgbClr val="000000"/>
              </a:solidFill>
              <a:latin typeface="Times New Roman" pitchFamily="18" charset="0"/>
            </a:endParaRPr>
          </a:p>
          <a:p>
            <a:pPr>
              <a:spcBef>
                <a:spcPct val="50000"/>
              </a:spcBef>
            </a:pPr>
            <a:endParaRPr kumimoji="1" lang="de-DE" sz="2400" b="1" dirty="0">
              <a:solidFill>
                <a:srgbClr val="000000"/>
              </a:solidFill>
              <a:latin typeface="Times New Roman" pitchFamily="18" charset="0"/>
            </a:endParaRPr>
          </a:p>
        </p:txBody>
      </p:sp>
      <p:sp>
        <p:nvSpPr>
          <p:cNvPr id="2053" name="Text Box 19"/>
          <p:cNvSpPr txBox="1">
            <a:spLocks noChangeArrowheads="1"/>
          </p:cNvSpPr>
          <p:nvPr/>
        </p:nvSpPr>
        <p:spPr bwMode="auto">
          <a:xfrm>
            <a:off x="663575" y="2154238"/>
            <a:ext cx="184150" cy="366712"/>
          </a:xfrm>
          <a:prstGeom prst="rect">
            <a:avLst/>
          </a:prstGeom>
          <a:noFill/>
          <a:ln w="9525">
            <a:noFill/>
            <a:miter lim="800000"/>
            <a:headEnd/>
            <a:tailEnd/>
          </a:ln>
        </p:spPr>
        <p:txBody>
          <a:bodyPr wrap="none">
            <a:spAutoFit/>
          </a:bodyPr>
          <a:lstStyle/>
          <a:p>
            <a:endParaRPr kumimoji="1" lang="de-DE">
              <a:latin typeface="Times New Roman" pitchFamily="18" charset="0"/>
            </a:endParaRPr>
          </a:p>
        </p:txBody>
      </p:sp>
      <p:sp>
        <p:nvSpPr>
          <p:cNvPr id="2068" name="Text Box 20"/>
          <p:cNvSpPr txBox="1">
            <a:spLocks noChangeArrowheads="1"/>
          </p:cNvSpPr>
          <p:nvPr/>
        </p:nvSpPr>
        <p:spPr bwMode="auto">
          <a:xfrm>
            <a:off x="395288" y="2420938"/>
            <a:ext cx="2124075" cy="3693319"/>
          </a:xfrm>
          <a:prstGeom prst="rect">
            <a:avLst/>
          </a:prstGeom>
          <a:noFill/>
          <a:ln w="9525">
            <a:noFill/>
            <a:miter lim="800000"/>
            <a:headEnd/>
            <a:tailEnd/>
          </a:ln>
        </p:spPr>
        <p:txBody>
          <a:bodyPr>
            <a:spAutoFit/>
          </a:bodyPr>
          <a:lstStyle/>
          <a:p>
            <a:r>
              <a:rPr kumimoji="1" lang="de-DE" b="1" dirty="0">
                <a:solidFill>
                  <a:schemeClr val="tx2"/>
                </a:solidFill>
                <a:latin typeface="Times New Roman" pitchFamily="18" charset="0"/>
              </a:rPr>
              <a:t>Basketball</a:t>
            </a:r>
          </a:p>
          <a:p>
            <a:r>
              <a:rPr kumimoji="1" lang="de-DE" b="1" dirty="0">
                <a:solidFill>
                  <a:schemeClr val="tx2"/>
                </a:solidFill>
                <a:latin typeface="Times New Roman" pitchFamily="18" charset="0"/>
              </a:rPr>
              <a:t>Badminton</a:t>
            </a:r>
          </a:p>
          <a:p>
            <a:r>
              <a:rPr kumimoji="1" lang="de-DE" b="1" dirty="0">
                <a:solidFill>
                  <a:schemeClr val="tx2"/>
                </a:solidFill>
                <a:latin typeface="Times New Roman" pitchFamily="18" charset="0"/>
              </a:rPr>
              <a:t>Volleyball</a:t>
            </a:r>
          </a:p>
          <a:p>
            <a:r>
              <a:rPr kumimoji="1" lang="de-DE" b="1" dirty="0">
                <a:solidFill>
                  <a:schemeClr val="tx2"/>
                </a:solidFill>
                <a:latin typeface="Times New Roman" pitchFamily="18" charset="0"/>
              </a:rPr>
              <a:t>Fußball</a:t>
            </a:r>
          </a:p>
          <a:p>
            <a:r>
              <a:rPr kumimoji="1" lang="de-DE" b="1" dirty="0">
                <a:solidFill>
                  <a:schemeClr val="tx2"/>
                </a:solidFill>
                <a:latin typeface="Times New Roman" pitchFamily="18" charset="0"/>
              </a:rPr>
              <a:t>Handball</a:t>
            </a:r>
          </a:p>
          <a:p>
            <a:r>
              <a:rPr kumimoji="1" lang="de-DE" b="1" dirty="0">
                <a:solidFill>
                  <a:schemeClr val="tx2"/>
                </a:solidFill>
                <a:latin typeface="Times New Roman" pitchFamily="18" charset="0"/>
              </a:rPr>
              <a:t>Schwimmen</a:t>
            </a:r>
          </a:p>
          <a:p>
            <a:r>
              <a:rPr kumimoji="1" lang="de-DE" b="1" dirty="0">
                <a:solidFill>
                  <a:schemeClr val="tx2"/>
                </a:solidFill>
                <a:latin typeface="Times New Roman" pitchFamily="18" charset="0"/>
              </a:rPr>
              <a:t>Tischtennis</a:t>
            </a:r>
          </a:p>
          <a:p>
            <a:r>
              <a:rPr kumimoji="1" lang="de-DE" b="1" dirty="0">
                <a:solidFill>
                  <a:schemeClr val="tx2"/>
                </a:solidFill>
                <a:latin typeface="Times New Roman" pitchFamily="18" charset="0"/>
              </a:rPr>
              <a:t>Leichtathletik</a:t>
            </a:r>
          </a:p>
          <a:p>
            <a:r>
              <a:rPr kumimoji="1" lang="de-DE" b="1" dirty="0">
                <a:solidFill>
                  <a:schemeClr val="tx2"/>
                </a:solidFill>
                <a:latin typeface="Times New Roman" pitchFamily="18" charset="0"/>
              </a:rPr>
              <a:t>Gerätturnen</a:t>
            </a:r>
          </a:p>
          <a:p>
            <a:r>
              <a:rPr kumimoji="1" lang="de-DE" b="1" dirty="0" err="1">
                <a:solidFill>
                  <a:schemeClr val="tx2"/>
                </a:solidFill>
                <a:latin typeface="Times New Roman" pitchFamily="18" charset="0"/>
              </a:rPr>
              <a:t>Crosslauf</a:t>
            </a:r>
            <a:endParaRPr kumimoji="1" lang="de-DE" b="1" dirty="0">
              <a:solidFill>
                <a:schemeClr val="tx2"/>
              </a:solidFill>
              <a:latin typeface="Times New Roman" pitchFamily="18" charset="0"/>
            </a:endParaRPr>
          </a:p>
          <a:p>
            <a:r>
              <a:rPr kumimoji="1" lang="de-DE" b="1" dirty="0">
                <a:solidFill>
                  <a:schemeClr val="tx2"/>
                </a:solidFill>
                <a:latin typeface="Times New Roman" pitchFamily="18" charset="0"/>
              </a:rPr>
              <a:t>Kraftsport</a:t>
            </a:r>
          </a:p>
          <a:p>
            <a:r>
              <a:rPr kumimoji="1" lang="de-DE" b="1" dirty="0" err="1">
                <a:solidFill>
                  <a:schemeClr val="tx2"/>
                </a:solidFill>
                <a:latin typeface="Times New Roman" pitchFamily="18" charset="0"/>
              </a:rPr>
              <a:t>Floorball</a:t>
            </a:r>
            <a:endParaRPr kumimoji="1" lang="de-DE" b="1" dirty="0">
              <a:solidFill>
                <a:schemeClr val="tx2"/>
              </a:solidFill>
              <a:latin typeface="Times New Roman" pitchFamily="18" charset="0"/>
            </a:endParaRPr>
          </a:p>
          <a:p>
            <a:r>
              <a:rPr kumimoji="1" lang="de-DE" b="1" dirty="0">
                <a:solidFill>
                  <a:schemeClr val="tx2"/>
                </a:solidFill>
                <a:latin typeface="Times New Roman" pitchFamily="18" charset="0"/>
              </a:rPr>
              <a:t>Judo</a:t>
            </a:r>
            <a:endParaRPr kumimoji="1" lang="de-DE" dirty="0">
              <a:solidFill>
                <a:schemeClr val="tx2"/>
              </a:solidFill>
              <a:latin typeface="Times New Roman" pitchFamily="18" charset="0"/>
            </a:endParaRPr>
          </a:p>
        </p:txBody>
      </p:sp>
      <p:sp>
        <p:nvSpPr>
          <p:cNvPr id="2069" name="Text Box 21"/>
          <p:cNvSpPr txBox="1">
            <a:spLocks noChangeArrowheads="1"/>
          </p:cNvSpPr>
          <p:nvPr/>
        </p:nvSpPr>
        <p:spPr bwMode="auto">
          <a:xfrm>
            <a:off x="468313" y="908050"/>
            <a:ext cx="1460500" cy="641350"/>
          </a:xfrm>
          <a:prstGeom prst="rect">
            <a:avLst/>
          </a:prstGeom>
          <a:noFill/>
          <a:ln w="9525">
            <a:noFill/>
            <a:miter lim="800000"/>
            <a:headEnd/>
            <a:tailEnd/>
          </a:ln>
        </p:spPr>
        <p:txBody>
          <a:bodyPr>
            <a:spAutoFit/>
          </a:bodyPr>
          <a:lstStyle/>
          <a:p>
            <a:r>
              <a:rPr kumimoji="1" lang="de-DE" b="1">
                <a:solidFill>
                  <a:srgbClr val="000000"/>
                </a:solidFill>
                <a:latin typeface="Times New Roman" pitchFamily="18" charset="0"/>
              </a:rPr>
              <a:t>Sportkreis</a:t>
            </a:r>
          </a:p>
          <a:p>
            <a:r>
              <a:rPr kumimoji="1" lang="de-DE" b="1">
                <a:solidFill>
                  <a:srgbClr val="000000"/>
                </a:solidFill>
                <a:latin typeface="Times New Roman" pitchFamily="18" charset="0"/>
              </a:rPr>
              <a:t>Annaberg</a:t>
            </a:r>
          </a:p>
        </p:txBody>
      </p:sp>
      <p:sp>
        <p:nvSpPr>
          <p:cNvPr id="8" name="Datumsplatzhalter 7"/>
          <p:cNvSpPr>
            <a:spLocks noGrp="1"/>
          </p:cNvSpPr>
          <p:nvPr>
            <p:ph type="dt" sz="quarter" idx="10"/>
          </p:nvPr>
        </p:nvSpPr>
        <p:spPr>
          <a:xfrm>
            <a:off x="467544" y="6381328"/>
            <a:ext cx="2123256" cy="340147"/>
          </a:xfrm>
        </p:spPr>
        <p:txBody>
          <a:bodyPr/>
          <a:lstStyle/>
          <a:p>
            <a:pPr>
              <a:defRPr/>
            </a:pPr>
            <a:r>
              <a:rPr lang="de-DE" dirty="0"/>
              <a:t>22.06.2023</a:t>
            </a:r>
          </a:p>
        </p:txBody>
      </p:sp>
      <p:sp>
        <p:nvSpPr>
          <p:cNvPr id="9" name="Foliennummernplatzhalter 8"/>
          <p:cNvSpPr>
            <a:spLocks noGrp="1"/>
          </p:cNvSpPr>
          <p:nvPr>
            <p:ph type="sldNum" sz="quarter" idx="12"/>
          </p:nvPr>
        </p:nvSpPr>
        <p:spPr/>
        <p:txBody>
          <a:bodyPr/>
          <a:lstStyle/>
          <a:p>
            <a:pPr>
              <a:defRPr/>
            </a:pPr>
            <a:fld id="{D74C3EDD-E329-447F-946E-3E87B323C51F}" type="slidenum">
              <a:rPr lang="de-DE"/>
              <a:pPr>
                <a:defRPr/>
              </a:pPr>
              <a:t>1</a:t>
            </a:fld>
            <a:endParaRPr lang="de-D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65"/>
                                        </p:tgtEl>
                                        <p:attrNameLst>
                                          <p:attrName>style.visibility</p:attrName>
                                        </p:attrNameLst>
                                      </p:cBhvr>
                                      <p:to>
                                        <p:strVal val="visible"/>
                                      </p:to>
                                    </p:set>
                                    <p:anim calcmode="lin" valueType="num">
                                      <p:cBhvr>
                                        <p:cTn id="7" dur="1000" fill="hold"/>
                                        <p:tgtEl>
                                          <p:spTgt spid="2065"/>
                                        </p:tgtEl>
                                        <p:attrNameLst>
                                          <p:attrName>ppt_w</p:attrName>
                                        </p:attrNameLst>
                                      </p:cBhvr>
                                      <p:tavLst>
                                        <p:tav tm="0">
                                          <p:val>
                                            <p:strVal val="#ppt_w*0.70"/>
                                          </p:val>
                                        </p:tav>
                                        <p:tav tm="100000">
                                          <p:val>
                                            <p:strVal val="#ppt_w"/>
                                          </p:val>
                                        </p:tav>
                                      </p:tavLst>
                                    </p:anim>
                                    <p:anim calcmode="lin" valueType="num">
                                      <p:cBhvr>
                                        <p:cTn id="8" dur="1000" fill="hold"/>
                                        <p:tgtEl>
                                          <p:spTgt spid="2065"/>
                                        </p:tgtEl>
                                        <p:attrNameLst>
                                          <p:attrName>ppt_h</p:attrName>
                                        </p:attrNameLst>
                                      </p:cBhvr>
                                      <p:tavLst>
                                        <p:tav tm="0">
                                          <p:val>
                                            <p:strVal val="#ppt_h"/>
                                          </p:val>
                                        </p:tav>
                                        <p:tav tm="100000">
                                          <p:val>
                                            <p:strVal val="#ppt_h"/>
                                          </p:val>
                                        </p:tav>
                                      </p:tavLst>
                                    </p:anim>
                                    <p:animEffect transition="in" filter="fade">
                                      <p:cBhvr>
                                        <p:cTn id="9" dur="1000"/>
                                        <p:tgtEl>
                                          <p:spTgt spid="2065"/>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2069"/>
                                        </p:tgtEl>
                                        <p:attrNameLst>
                                          <p:attrName>style.visibility</p:attrName>
                                        </p:attrNameLst>
                                      </p:cBhvr>
                                      <p:to>
                                        <p:strVal val="visible"/>
                                      </p:to>
                                    </p:set>
                                    <p:anim calcmode="lin" valueType="num">
                                      <p:cBhvr>
                                        <p:cTn id="14" dur="500" fill="hold"/>
                                        <p:tgtEl>
                                          <p:spTgt spid="2069"/>
                                        </p:tgtEl>
                                        <p:attrNameLst>
                                          <p:attrName>ppt_w</p:attrName>
                                        </p:attrNameLst>
                                      </p:cBhvr>
                                      <p:tavLst>
                                        <p:tav tm="0">
                                          <p:val>
                                            <p:fltVal val="0"/>
                                          </p:val>
                                        </p:tav>
                                        <p:tav tm="100000">
                                          <p:val>
                                            <p:strVal val="#ppt_w"/>
                                          </p:val>
                                        </p:tav>
                                      </p:tavLst>
                                    </p:anim>
                                    <p:anim calcmode="lin" valueType="num">
                                      <p:cBhvr>
                                        <p:cTn id="15" dur="500" fill="hold"/>
                                        <p:tgtEl>
                                          <p:spTgt spid="2069"/>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2066"/>
                                        </p:tgtEl>
                                        <p:attrNameLst>
                                          <p:attrName>style.visibility</p:attrName>
                                        </p:attrNameLst>
                                      </p:cBhvr>
                                      <p:to>
                                        <p:strVal val="visible"/>
                                      </p:to>
                                    </p:set>
                                    <p:anim calcmode="lin" valueType="num">
                                      <p:cBhvr>
                                        <p:cTn id="20" dur="1000" fill="hold"/>
                                        <p:tgtEl>
                                          <p:spTgt spid="2066"/>
                                        </p:tgtEl>
                                        <p:attrNameLst>
                                          <p:attrName>ppt_w</p:attrName>
                                        </p:attrNameLst>
                                      </p:cBhvr>
                                      <p:tavLst>
                                        <p:tav tm="0">
                                          <p:val>
                                            <p:fltVal val="0"/>
                                          </p:val>
                                        </p:tav>
                                        <p:tav tm="100000">
                                          <p:val>
                                            <p:strVal val="#ppt_w"/>
                                          </p:val>
                                        </p:tav>
                                      </p:tavLst>
                                    </p:anim>
                                    <p:anim calcmode="lin" valueType="num">
                                      <p:cBhvr>
                                        <p:cTn id="21" dur="1000" fill="hold"/>
                                        <p:tgtEl>
                                          <p:spTgt spid="2066"/>
                                        </p:tgtEl>
                                        <p:attrNameLst>
                                          <p:attrName>ppt_h</p:attrName>
                                        </p:attrNameLst>
                                      </p:cBhvr>
                                      <p:tavLst>
                                        <p:tav tm="0">
                                          <p:val>
                                            <p:fltVal val="0"/>
                                          </p:val>
                                        </p:tav>
                                        <p:tav tm="100000">
                                          <p:val>
                                            <p:strVal val="#ppt_h"/>
                                          </p:val>
                                        </p:tav>
                                      </p:tavLst>
                                    </p:anim>
                                    <p:anim calcmode="lin" valueType="num">
                                      <p:cBhvr>
                                        <p:cTn id="22" dur="1000" fill="hold"/>
                                        <p:tgtEl>
                                          <p:spTgt spid="2066"/>
                                        </p:tgtEl>
                                        <p:attrNameLst>
                                          <p:attrName>style.rotation</p:attrName>
                                        </p:attrNameLst>
                                      </p:cBhvr>
                                      <p:tavLst>
                                        <p:tav tm="0">
                                          <p:val>
                                            <p:fltVal val="90"/>
                                          </p:val>
                                        </p:tav>
                                        <p:tav tm="100000">
                                          <p:val>
                                            <p:fltVal val="0"/>
                                          </p:val>
                                        </p:tav>
                                      </p:tavLst>
                                    </p:anim>
                                    <p:animEffect transition="in" filter="fade">
                                      <p:cBhvr>
                                        <p:cTn id="23" dur="1000"/>
                                        <p:tgtEl>
                                          <p:spTgt spid="206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68"/>
                                        </p:tgtEl>
                                        <p:attrNameLst>
                                          <p:attrName>style.visibility</p:attrName>
                                        </p:attrNameLst>
                                      </p:cBhvr>
                                      <p:to>
                                        <p:strVal val="visible"/>
                                      </p:to>
                                    </p:set>
                                    <p:animEffect transition="in" filter="fade">
                                      <p:cBhvr>
                                        <p:cTn id="28" dur="3000"/>
                                        <p:tgtEl>
                                          <p:spTgt spid="2068"/>
                                        </p:tgtEl>
                                      </p:cBhvr>
                                    </p:animEffect>
                                    <p:anim calcmode="lin" valueType="num">
                                      <p:cBhvr>
                                        <p:cTn id="29" dur="3000" fill="hold"/>
                                        <p:tgtEl>
                                          <p:spTgt spid="2068"/>
                                        </p:tgtEl>
                                        <p:attrNameLst>
                                          <p:attrName>ppt_x</p:attrName>
                                        </p:attrNameLst>
                                      </p:cBhvr>
                                      <p:tavLst>
                                        <p:tav tm="0">
                                          <p:val>
                                            <p:strVal val="#ppt_x"/>
                                          </p:val>
                                        </p:tav>
                                        <p:tav tm="100000">
                                          <p:val>
                                            <p:strVal val="#ppt_x"/>
                                          </p:val>
                                        </p:tav>
                                      </p:tavLst>
                                    </p:anim>
                                    <p:anim calcmode="lin" valueType="num">
                                      <p:cBhvr>
                                        <p:cTn id="30" dur="3000" fill="hold"/>
                                        <p:tgtEl>
                                          <p:spTgt spid="20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2066" grpId="0"/>
      <p:bldP spid="2068" grpId="0"/>
      <p:bldP spid="206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feld 1"/>
          <p:cNvSpPr txBox="1">
            <a:spLocks noChangeArrowheads="1"/>
          </p:cNvSpPr>
          <p:nvPr/>
        </p:nvSpPr>
        <p:spPr bwMode="auto">
          <a:xfrm>
            <a:off x="899592" y="0"/>
            <a:ext cx="2347912" cy="708025"/>
          </a:xfrm>
          <a:prstGeom prst="rect">
            <a:avLst/>
          </a:prstGeom>
          <a:noFill/>
          <a:ln w="9525">
            <a:noFill/>
            <a:miter lim="800000"/>
            <a:headEnd/>
            <a:tailEnd/>
          </a:ln>
        </p:spPr>
        <p:txBody>
          <a:bodyPr wrap="none">
            <a:spAutoFit/>
          </a:bodyPr>
          <a:lstStyle/>
          <a:p>
            <a:r>
              <a:rPr lang="de-DE" sz="4000" b="1" dirty="0" err="1"/>
              <a:t>Floorball</a:t>
            </a:r>
            <a:endParaRPr lang="de-DE" sz="4000" b="1" dirty="0"/>
          </a:p>
        </p:txBody>
      </p:sp>
      <p:pic>
        <p:nvPicPr>
          <p:cNvPr id="12291" name="Picture 4" descr="Bildergebnis für floorball"/>
          <p:cNvPicPr>
            <a:picLocks noChangeAspect="1" noChangeArrowheads="1"/>
          </p:cNvPicPr>
          <p:nvPr/>
        </p:nvPicPr>
        <p:blipFill>
          <a:blip r:embed="rId2" cstate="print"/>
          <a:srcRect/>
          <a:stretch>
            <a:fillRect/>
          </a:stretch>
        </p:blipFill>
        <p:spPr bwMode="auto">
          <a:xfrm>
            <a:off x="468313" y="1484313"/>
            <a:ext cx="2428875" cy="1885950"/>
          </a:xfrm>
          <a:prstGeom prst="rect">
            <a:avLst/>
          </a:prstGeom>
          <a:noFill/>
          <a:ln w="9525">
            <a:noFill/>
            <a:miter lim="800000"/>
            <a:headEnd/>
            <a:tailEnd/>
          </a:ln>
        </p:spPr>
      </p:pic>
      <p:pic>
        <p:nvPicPr>
          <p:cNvPr id="12292" name="Picture 6" descr="Bildergebnis für floorball"/>
          <p:cNvPicPr>
            <a:picLocks noChangeAspect="1" noChangeArrowheads="1"/>
          </p:cNvPicPr>
          <p:nvPr/>
        </p:nvPicPr>
        <p:blipFill>
          <a:blip r:embed="rId3" cstate="print"/>
          <a:srcRect/>
          <a:stretch>
            <a:fillRect/>
          </a:stretch>
        </p:blipFill>
        <p:spPr bwMode="auto">
          <a:xfrm>
            <a:off x="3563938" y="1484313"/>
            <a:ext cx="2124075" cy="1838325"/>
          </a:xfrm>
          <a:prstGeom prst="rect">
            <a:avLst/>
          </a:prstGeom>
          <a:noFill/>
          <a:ln w="9525">
            <a:noFill/>
            <a:miter lim="800000"/>
            <a:headEnd/>
            <a:tailEnd/>
          </a:ln>
        </p:spPr>
      </p:pic>
      <p:pic>
        <p:nvPicPr>
          <p:cNvPr id="12293" name="Picture 8" descr="Bildergebnis für floorball"/>
          <p:cNvPicPr>
            <a:picLocks noChangeAspect="1" noChangeArrowheads="1"/>
          </p:cNvPicPr>
          <p:nvPr/>
        </p:nvPicPr>
        <p:blipFill>
          <a:blip r:embed="rId4" cstate="print"/>
          <a:srcRect/>
          <a:stretch>
            <a:fillRect/>
          </a:stretch>
        </p:blipFill>
        <p:spPr bwMode="auto">
          <a:xfrm>
            <a:off x="6300788" y="1484313"/>
            <a:ext cx="2495550" cy="1838325"/>
          </a:xfrm>
          <a:prstGeom prst="rect">
            <a:avLst/>
          </a:prstGeom>
          <a:noFill/>
          <a:ln w="9525">
            <a:noFill/>
            <a:miter lim="800000"/>
            <a:headEnd/>
            <a:tailEnd/>
          </a:ln>
        </p:spPr>
      </p:pic>
      <p:sp>
        <p:nvSpPr>
          <p:cNvPr id="6"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dirty="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12295" name="Textfeld 6"/>
          <p:cNvSpPr txBox="1">
            <a:spLocks noChangeArrowheads="1"/>
          </p:cNvSpPr>
          <p:nvPr/>
        </p:nvSpPr>
        <p:spPr bwMode="auto">
          <a:xfrm>
            <a:off x="683568" y="3501008"/>
            <a:ext cx="8327921" cy="1200329"/>
          </a:xfrm>
          <a:prstGeom prst="rect">
            <a:avLst/>
          </a:prstGeom>
          <a:noFill/>
          <a:ln w="9525">
            <a:noFill/>
            <a:miter lim="800000"/>
            <a:headEnd/>
            <a:tailEnd/>
          </a:ln>
        </p:spPr>
        <p:txBody>
          <a:bodyPr wrap="none">
            <a:spAutoFit/>
          </a:bodyPr>
          <a:lstStyle/>
          <a:p>
            <a:r>
              <a:rPr lang="de-DE" dirty="0"/>
              <a:t>Die OS Gelenau beteiligte sich mit  drei Mannschaften am Erzgebirgsfinale,</a:t>
            </a:r>
          </a:p>
          <a:p>
            <a:r>
              <a:rPr lang="de-DE" dirty="0"/>
              <a:t>belegte dort in der WK II und in der WK III jeweils den 2. Platz und in der WK IV </a:t>
            </a:r>
          </a:p>
          <a:p>
            <a:r>
              <a:rPr lang="de-DE" dirty="0"/>
              <a:t>den 3. Platz. </a:t>
            </a:r>
          </a:p>
          <a:p>
            <a:endParaRPr lang="de-DE" dirty="0"/>
          </a:p>
        </p:txBody>
      </p:sp>
      <p:pic>
        <p:nvPicPr>
          <p:cNvPr id="12296" name="Picture 10" descr="Bildergebnis für floorball"/>
          <p:cNvPicPr>
            <a:picLocks noChangeAspect="1" noChangeArrowheads="1"/>
          </p:cNvPicPr>
          <p:nvPr/>
        </p:nvPicPr>
        <p:blipFill>
          <a:blip r:embed="rId5" cstate="print"/>
          <a:srcRect/>
          <a:stretch>
            <a:fillRect/>
          </a:stretch>
        </p:blipFill>
        <p:spPr bwMode="auto">
          <a:xfrm>
            <a:off x="2699792" y="5157192"/>
            <a:ext cx="3095625" cy="1476375"/>
          </a:xfrm>
          <a:prstGeom prst="rect">
            <a:avLst/>
          </a:prstGeom>
          <a:noFill/>
          <a:ln w="9525">
            <a:noFill/>
            <a:miter lim="800000"/>
            <a:headEnd/>
            <a:tailEnd/>
          </a:ln>
        </p:spPr>
      </p:pic>
      <p:sp>
        <p:nvSpPr>
          <p:cNvPr id="10" name="Textfeld 9"/>
          <p:cNvSpPr txBox="1"/>
          <p:nvPr/>
        </p:nvSpPr>
        <p:spPr>
          <a:xfrm>
            <a:off x="683568" y="764704"/>
            <a:ext cx="3384376" cy="369332"/>
          </a:xfrm>
          <a:prstGeom prst="rect">
            <a:avLst/>
          </a:prstGeom>
          <a:noFill/>
        </p:spPr>
        <p:txBody>
          <a:bodyPr wrap="square" rtlCol="0">
            <a:spAutoFit/>
          </a:bodyPr>
          <a:lstStyle/>
          <a:p>
            <a:r>
              <a:rPr lang="de-DE" dirty="0"/>
              <a:t>KA  am 07.12.22 in Lengefeld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feld 1"/>
          <p:cNvSpPr txBox="1">
            <a:spLocks noChangeArrowheads="1"/>
          </p:cNvSpPr>
          <p:nvPr/>
        </p:nvSpPr>
        <p:spPr bwMode="auto">
          <a:xfrm>
            <a:off x="683568" y="464974"/>
            <a:ext cx="3025080" cy="769441"/>
          </a:xfrm>
          <a:prstGeom prst="rect">
            <a:avLst/>
          </a:prstGeom>
          <a:noFill/>
          <a:ln w="9525">
            <a:noFill/>
            <a:miter lim="800000"/>
            <a:headEnd/>
            <a:tailEnd/>
          </a:ln>
        </p:spPr>
        <p:txBody>
          <a:bodyPr wrap="square">
            <a:spAutoFit/>
          </a:bodyPr>
          <a:lstStyle/>
          <a:p>
            <a:r>
              <a:rPr lang="de-DE" sz="4400" dirty="0"/>
              <a:t>Tischtennis</a:t>
            </a:r>
          </a:p>
        </p:txBody>
      </p:sp>
      <p:sp>
        <p:nvSpPr>
          <p:cNvPr id="3"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dirty="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27653" name="Textfeld 4"/>
          <p:cNvSpPr txBox="1">
            <a:spLocks noChangeArrowheads="1"/>
          </p:cNvSpPr>
          <p:nvPr/>
        </p:nvSpPr>
        <p:spPr bwMode="auto">
          <a:xfrm>
            <a:off x="2915816" y="1271855"/>
            <a:ext cx="6048672" cy="415498"/>
          </a:xfrm>
          <a:prstGeom prst="rect">
            <a:avLst/>
          </a:prstGeom>
          <a:noFill/>
          <a:ln w="9525">
            <a:noFill/>
            <a:miter lim="800000"/>
            <a:headEnd/>
            <a:tailEnd/>
          </a:ln>
        </p:spPr>
        <p:txBody>
          <a:bodyPr wrap="square">
            <a:spAutoFit/>
          </a:bodyPr>
          <a:lstStyle/>
          <a:p>
            <a:endParaRPr lang="de-DE" sz="1200" b="1" dirty="0"/>
          </a:p>
          <a:p>
            <a:endParaRPr lang="de-DE" sz="900" dirty="0"/>
          </a:p>
        </p:txBody>
      </p:sp>
      <p:sp>
        <p:nvSpPr>
          <p:cNvPr id="6" name="Rechteck 5"/>
          <p:cNvSpPr/>
          <p:nvPr/>
        </p:nvSpPr>
        <p:spPr>
          <a:xfrm>
            <a:off x="899592" y="1988840"/>
            <a:ext cx="6948264" cy="3046988"/>
          </a:xfrm>
          <a:prstGeom prst="rect">
            <a:avLst/>
          </a:prstGeom>
        </p:spPr>
        <p:txBody>
          <a:bodyPr wrap="square">
            <a:spAutoFit/>
          </a:bodyPr>
          <a:lstStyle/>
          <a:p>
            <a:r>
              <a:rPr lang="de-DE" sz="2400" dirty="0"/>
              <a:t>Erstmalig nach vielen Jahren der Abstinenz gab es wieder eine Schule, die sich an den Tischtennisausscheiden beteiligte. Die Evangelische Schulgemeinschaft Erzgebirge fuhr mit Mannschaften in der WK II, III und IV nach Riesa zum Landesfinale, diese mussten aber im Vorausscheid, dem Regionalfinale, knappe Niederlagen einstecken  und schieden damit aus.</a:t>
            </a:r>
          </a:p>
        </p:txBody>
      </p:sp>
    </p:spTree>
    <p:extLst>
      <p:ext uri="{BB962C8B-B14F-4D97-AF65-F5344CB8AC3E}">
        <p14:creationId xmlns:p14="http://schemas.microsoft.com/office/powerpoint/2010/main" val="389949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feld 1"/>
          <p:cNvSpPr txBox="1">
            <a:spLocks noChangeArrowheads="1"/>
          </p:cNvSpPr>
          <p:nvPr/>
        </p:nvSpPr>
        <p:spPr bwMode="auto">
          <a:xfrm>
            <a:off x="1258888" y="188913"/>
            <a:ext cx="2016125" cy="769937"/>
          </a:xfrm>
          <a:prstGeom prst="rect">
            <a:avLst/>
          </a:prstGeom>
          <a:noFill/>
          <a:ln w="9525">
            <a:noFill/>
            <a:miter lim="800000"/>
            <a:headEnd/>
            <a:tailEnd/>
          </a:ln>
        </p:spPr>
        <p:txBody>
          <a:bodyPr>
            <a:spAutoFit/>
          </a:bodyPr>
          <a:lstStyle/>
          <a:p>
            <a:r>
              <a:rPr lang="de-DE" sz="4400"/>
              <a:t>Judo</a:t>
            </a:r>
          </a:p>
        </p:txBody>
      </p:sp>
      <p:sp>
        <p:nvSpPr>
          <p:cNvPr id="3"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dirty="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27653" name="Textfeld 4"/>
          <p:cNvSpPr txBox="1">
            <a:spLocks noChangeArrowheads="1"/>
          </p:cNvSpPr>
          <p:nvPr/>
        </p:nvSpPr>
        <p:spPr bwMode="auto">
          <a:xfrm>
            <a:off x="2915816" y="1271855"/>
            <a:ext cx="6048672" cy="415498"/>
          </a:xfrm>
          <a:prstGeom prst="rect">
            <a:avLst/>
          </a:prstGeom>
          <a:noFill/>
          <a:ln w="9525">
            <a:noFill/>
            <a:miter lim="800000"/>
            <a:headEnd/>
            <a:tailEnd/>
          </a:ln>
        </p:spPr>
        <p:txBody>
          <a:bodyPr wrap="square">
            <a:spAutoFit/>
          </a:bodyPr>
          <a:lstStyle/>
          <a:p>
            <a:endParaRPr lang="de-DE" sz="1200" b="1" dirty="0"/>
          </a:p>
          <a:p>
            <a:endParaRPr lang="de-DE" sz="900" dirty="0"/>
          </a:p>
        </p:txBody>
      </p:sp>
      <p:pic>
        <p:nvPicPr>
          <p:cNvPr id="27654" name="Picture 3"/>
          <p:cNvPicPr>
            <a:picLocks noChangeAspect="1" noChangeArrowheads="1"/>
          </p:cNvPicPr>
          <p:nvPr/>
        </p:nvPicPr>
        <p:blipFill>
          <a:blip r:embed="rId2" cstate="print"/>
          <a:srcRect/>
          <a:stretch>
            <a:fillRect/>
          </a:stretch>
        </p:blipFill>
        <p:spPr bwMode="auto">
          <a:xfrm>
            <a:off x="251520" y="980728"/>
            <a:ext cx="2540000" cy="3251200"/>
          </a:xfrm>
          <a:prstGeom prst="rect">
            <a:avLst/>
          </a:prstGeom>
          <a:noFill/>
          <a:ln w="9525">
            <a:noFill/>
            <a:miter lim="800000"/>
            <a:headEnd/>
            <a:tailEnd/>
          </a:ln>
        </p:spPr>
      </p:pic>
      <p:sp>
        <p:nvSpPr>
          <p:cNvPr id="6" name="Rechteck 5"/>
          <p:cNvSpPr/>
          <p:nvPr/>
        </p:nvSpPr>
        <p:spPr>
          <a:xfrm>
            <a:off x="3275856" y="1988840"/>
            <a:ext cx="4572000" cy="369332"/>
          </a:xfrm>
          <a:prstGeom prst="rect">
            <a:avLst/>
          </a:prstGeom>
        </p:spPr>
        <p:txBody>
          <a:bodyPr>
            <a:spAutoFit/>
          </a:bodyPr>
          <a:lstStyle/>
          <a:p>
            <a:r>
              <a:rPr lang="de-DE" dirty="0"/>
              <a:t>Keine Teilnahme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07704" y="188640"/>
            <a:ext cx="5237331" cy="1200329"/>
          </a:xfrm>
          <a:prstGeom prst="rect">
            <a:avLst/>
          </a:prstGeom>
          <a:noFill/>
        </p:spPr>
        <p:txBody>
          <a:bodyPr wrap="none">
            <a:spAutoFit/>
          </a:bodyPr>
          <a:lstStyle/>
          <a:p>
            <a:pPr algn="ctr">
              <a:defRPr/>
            </a:pPr>
            <a:r>
              <a:rPr lang="de-DE"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Schwimmwettkampf</a:t>
            </a:r>
          </a:p>
          <a:p>
            <a:pPr algn="ctr">
              <a:defRPr/>
            </a:pPr>
            <a:r>
              <a:rPr lang="de-DE" sz="3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            Klasse 3</a:t>
            </a:r>
          </a:p>
        </p:txBody>
      </p:sp>
      <p:pic>
        <p:nvPicPr>
          <p:cNvPr id="14551" name="Grafik 4" descr="IMG_9247.JPG"/>
          <p:cNvPicPr>
            <a:picLocks noChangeAspect="1"/>
          </p:cNvPicPr>
          <p:nvPr/>
        </p:nvPicPr>
        <p:blipFill>
          <a:blip r:embed="rId2" cstate="print"/>
          <a:srcRect/>
          <a:stretch>
            <a:fillRect/>
          </a:stretch>
        </p:blipFill>
        <p:spPr bwMode="auto">
          <a:xfrm>
            <a:off x="323850" y="908050"/>
            <a:ext cx="3643313" cy="1244600"/>
          </a:xfrm>
          <a:prstGeom prst="rect">
            <a:avLst/>
          </a:prstGeom>
          <a:noFill/>
          <a:ln w="9525">
            <a:noFill/>
            <a:miter lim="800000"/>
            <a:headEnd/>
            <a:tailEnd/>
          </a:ln>
        </p:spPr>
      </p:pic>
      <p:pic>
        <p:nvPicPr>
          <p:cNvPr id="14552" name="Grafik 5" descr="IMG_9252.JPG"/>
          <p:cNvPicPr>
            <a:picLocks noChangeAspect="1"/>
          </p:cNvPicPr>
          <p:nvPr/>
        </p:nvPicPr>
        <p:blipFill>
          <a:blip r:embed="rId3" cstate="print"/>
          <a:srcRect/>
          <a:stretch>
            <a:fillRect/>
          </a:stretch>
        </p:blipFill>
        <p:spPr bwMode="auto">
          <a:xfrm>
            <a:off x="5786438" y="2286000"/>
            <a:ext cx="2771775" cy="2079625"/>
          </a:xfrm>
          <a:prstGeom prst="rect">
            <a:avLst/>
          </a:prstGeom>
          <a:noFill/>
          <a:ln w="9525">
            <a:noFill/>
            <a:miter lim="800000"/>
            <a:headEnd/>
            <a:tailEnd/>
          </a:ln>
        </p:spPr>
      </p:pic>
      <p:pic>
        <p:nvPicPr>
          <p:cNvPr id="14553" name="Grafik 6" descr="IMG_9254.JPG"/>
          <p:cNvPicPr>
            <a:picLocks noChangeAspect="1"/>
          </p:cNvPicPr>
          <p:nvPr/>
        </p:nvPicPr>
        <p:blipFill>
          <a:blip r:embed="rId4" cstate="print"/>
          <a:srcRect/>
          <a:stretch>
            <a:fillRect/>
          </a:stretch>
        </p:blipFill>
        <p:spPr bwMode="auto">
          <a:xfrm>
            <a:off x="6227763" y="4581525"/>
            <a:ext cx="2357437" cy="1806575"/>
          </a:xfrm>
          <a:prstGeom prst="rect">
            <a:avLst/>
          </a:prstGeom>
          <a:noFill/>
          <a:ln w="9525">
            <a:noFill/>
            <a:miter lim="800000"/>
            <a:headEnd/>
            <a:tailEnd/>
          </a:ln>
        </p:spPr>
      </p:pic>
      <p:pic>
        <p:nvPicPr>
          <p:cNvPr id="14554" name="Grafik 7" descr="IMG_9245.JPG"/>
          <p:cNvPicPr>
            <a:picLocks noChangeAspect="1"/>
          </p:cNvPicPr>
          <p:nvPr/>
        </p:nvPicPr>
        <p:blipFill>
          <a:blip r:embed="rId5" cstate="print"/>
          <a:srcRect/>
          <a:stretch>
            <a:fillRect/>
          </a:stretch>
        </p:blipFill>
        <p:spPr bwMode="auto">
          <a:xfrm>
            <a:off x="7092950" y="549275"/>
            <a:ext cx="1906588" cy="1430338"/>
          </a:xfrm>
          <a:prstGeom prst="rect">
            <a:avLst/>
          </a:prstGeom>
          <a:noFill/>
          <a:ln w="9525">
            <a:noFill/>
            <a:miter lim="800000"/>
            <a:headEnd/>
            <a:tailEnd/>
          </a:ln>
        </p:spPr>
      </p:pic>
      <p:pic>
        <p:nvPicPr>
          <p:cNvPr id="9" name="Grafik 8" descr="images.png"/>
          <p:cNvPicPr>
            <a:picLocks noChangeAspect="1"/>
          </p:cNvPicPr>
          <p:nvPr/>
        </p:nvPicPr>
        <p:blipFill>
          <a:blip r:embed="rId6" cstate="print"/>
          <a:stretch>
            <a:fillRect/>
          </a:stretch>
        </p:blipFill>
        <p:spPr>
          <a:xfrm>
            <a:off x="1763688" y="3140968"/>
            <a:ext cx="1981200" cy="2305050"/>
          </a:xfrm>
          <a:prstGeom prst="rect">
            <a:avLst/>
          </a:prstGeom>
        </p:spPr>
      </p:pic>
      <p:sp>
        <p:nvSpPr>
          <p:cNvPr id="3" name="Textfeld 2">
            <a:extLst>
              <a:ext uri="{FF2B5EF4-FFF2-40B4-BE49-F238E27FC236}">
                <a16:creationId xmlns:a16="http://schemas.microsoft.com/office/drawing/2014/main" id="{93BA86CC-46D0-41DB-A48F-E160B4E1D8CE}"/>
              </a:ext>
            </a:extLst>
          </p:cNvPr>
          <p:cNvSpPr txBox="1"/>
          <p:nvPr/>
        </p:nvSpPr>
        <p:spPr>
          <a:xfrm>
            <a:off x="395537" y="5733256"/>
            <a:ext cx="4752528" cy="923330"/>
          </a:xfrm>
          <a:prstGeom prst="rect">
            <a:avLst/>
          </a:prstGeom>
          <a:noFill/>
        </p:spPr>
        <p:txBody>
          <a:bodyPr wrap="square" rtlCol="0">
            <a:spAutoFit/>
          </a:bodyPr>
          <a:lstStyle/>
          <a:p>
            <a:r>
              <a:rPr lang="de-DE" dirty="0"/>
              <a:t>Der Schwimmwettkampf der Klassen 3 fand am 21.11.22 in der Atlantis-Schwimmhalle in Annaberg statt. 8 Schulen beteiligten sich.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7128F544-DAE8-4997-A3EE-5EB9ECF9CF0D}"/>
              </a:ext>
            </a:extLst>
          </p:cNvPr>
          <p:cNvGraphicFramePr>
            <a:graphicFrameLocks noGrp="1"/>
          </p:cNvGraphicFramePr>
          <p:nvPr>
            <p:extLst>
              <p:ext uri="{D42A27DB-BD31-4B8C-83A1-F6EECF244321}">
                <p14:modId xmlns:p14="http://schemas.microsoft.com/office/powerpoint/2010/main" val="4147965920"/>
              </p:ext>
            </p:extLst>
          </p:nvPr>
        </p:nvGraphicFramePr>
        <p:xfrm>
          <a:off x="539552" y="548680"/>
          <a:ext cx="8136903" cy="5904654"/>
        </p:xfrm>
        <a:graphic>
          <a:graphicData uri="http://schemas.openxmlformats.org/drawingml/2006/table">
            <a:tbl>
              <a:tblPr>
                <a:tableStyleId>{5C22544A-7EE6-4342-B048-85BDC9FD1C3A}</a:tableStyleId>
              </a:tblPr>
              <a:tblGrid>
                <a:gridCol w="309202">
                  <a:extLst>
                    <a:ext uri="{9D8B030D-6E8A-4147-A177-3AD203B41FA5}">
                      <a16:colId xmlns:a16="http://schemas.microsoft.com/office/drawing/2014/main" val="4098785696"/>
                    </a:ext>
                  </a:extLst>
                </a:gridCol>
                <a:gridCol w="1415821">
                  <a:extLst>
                    <a:ext uri="{9D8B030D-6E8A-4147-A177-3AD203B41FA5}">
                      <a16:colId xmlns:a16="http://schemas.microsoft.com/office/drawing/2014/main" val="1265265654"/>
                    </a:ext>
                  </a:extLst>
                </a:gridCol>
                <a:gridCol w="1415821">
                  <a:extLst>
                    <a:ext uri="{9D8B030D-6E8A-4147-A177-3AD203B41FA5}">
                      <a16:colId xmlns:a16="http://schemas.microsoft.com/office/drawing/2014/main" val="342529959"/>
                    </a:ext>
                  </a:extLst>
                </a:gridCol>
                <a:gridCol w="1790119">
                  <a:extLst>
                    <a:ext uri="{9D8B030D-6E8A-4147-A177-3AD203B41FA5}">
                      <a16:colId xmlns:a16="http://schemas.microsoft.com/office/drawing/2014/main" val="2373369766"/>
                    </a:ext>
                  </a:extLst>
                </a:gridCol>
                <a:gridCol w="1790119">
                  <a:extLst>
                    <a:ext uri="{9D8B030D-6E8A-4147-A177-3AD203B41FA5}">
                      <a16:colId xmlns:a16="http://schemas.microsoft.com/office/drawing/2014/main" val="1349373009"/>
                    </a:ext>
                  </a:extLst>
                </a:gridCol>
                <a:gridCol w="1415821">
                  <a:extLst>
                    <a:ext uri="{9D8B030D-6E8A-4147-A177-3AD203B41FA5}">
                      <a16:colId xmlns:a16="http://schemas.microsoft.com/office/drawing/2014/main" val="4099491338"/>
                    </a:ext>
                  </a:extLst>
                </a:gridCol>
              </a:tblGrid>
              <a:tr h="359164">
                <a:tc>
                  <a:txBody>
                    <a:bodyPr/>
                    <a:lstStyle/>
                    <a:p>
                      <a:pPr algn="ctr" fontAlgn="b"/>
                      <a:r>
                        <a:rPr lang="de-DE" sz="1600" u="none" strike="noStrike">
                          <a:effectLst/>
                        </a:rPr>
                        <a:t>Nr.</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Name</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Vorname</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Grundschule</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Wettkampf</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Zeit</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623129101"/>
                  </a:ext>
                </a:extLst>
              </a:tr>
              <a:tr h="359164">
                <a:tc>
                  <a:txBody>
                    <a:bodyPr/>
                    <a:lstStyle/>
                    <a:p>
                      <a:pPr algn="ctr" fontAlgn="b"/>
                      <a:r>
                        <a:rPr lang="de-DE" sz="1600" u="none" strike="noStrike">
                          <a:effectLst/>
                        </a:rPr>
                        <a:t>1</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Böske</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Mathilda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BZ Adam Ries</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01:6,7</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1079542544"/>
                  </a:ext>
                </a:extLst>
              </a:tr>
              <a:tr h="416630">
                <a:tc>
                  <a:txBody>
                    <a:bodyPr/>
                    <a:lstStyle/>
                    <a:p>
                      <a:pPr algn="ctr" fontAlgn="b"/>
                      <a:r>
                        <a:rPr lang="de-DE" sz="1600" u="none" strike="noStrike">
                          <a:effectLst/>
                        </a:rPr>
                        <a:t>2</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Fritzsch</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Nele</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Crottendorf</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01:06,8</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606791426"/>
                  </a:ext>
                </a:extLst>
              </a:tr>
              <a:tr h="416630">
                <a:tc>
                  <a:txBody>
                    <a:bodyPr/>
                    <a:lstStyle/>
                    <a:p>
                      <a:pPr algn="ctr" fontAlgn="b"/>
                      <a:r>
                        <a:rPr lang="de-DE" sz="1600" u="none" strike="noStrike">
                          <a:effectLst/>
                        </a:rPr>
                        <a:t>3</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Scheidhauer</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Nelly</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Ehrenfriedersdorf</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01:08,7</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678223936"/>
                  </a:ext>
                </a:extLst>
              </a:tr>
              <a:tr h="416630">
                <a:tc>
                  <a:txBody>
                    <a:bodyPr/>
                    <a:lstStyle/>
                    <a:p>
                      <a:pPr algn="ctr" fontAlgn="b"/>
                      <a:r>
                        <a:rPr lang="de-DE" sz="1600" u="none" strike="noStrike">
                          <a:effectLst/>
                        </a:rPr>
                        <a:t>4</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Schmiedel</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Rebecca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Sehmatal</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01:08,9</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934153652"/>
                  </a:ext>
                </a:extLst>
              </a:tr>
              <a:tr h="359164">
                <a:tc>
                  <a:txBody>
                    <a:bodyPr/>
                    <a:lstStyle/>
                    <a:p>
                      <a:pPr algn="ctr" fontAlgn="b"/>
                      <a:r>
                        <a:rPr lang="de-DE" sz="1600" u="none" strike="noStrike">
                          <a:effectLst/>
                        </a:rPr>
                        <a:t>5</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Engert</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Sasou</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BZ Adam Ries</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01:09,1</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903370977"/>
                  </a:ext>
                </a:extLst>
              </a:tr>
              <a:tr h="416630">
                <a:tc>
                  <a:txBody>
                    <a:bodyPr/>
                    <a:lstStyle/>
                    <a:p>
                      <a:pPr algn="ctr" fontAlgn="b"/>
                      <a:r>
                        <a:rPr lang="de-DE" sz="1600" u="none" strike="noStrike">
                          <a:effectLst/>
                        </a:rPr>
                        <a:t>6</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Böhm</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Fiona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Crottendorf</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01:09,9</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179222714"/>
                  </a:ext>
                </a:extLst>
              </a:tr>
              <a:tr h="416630">
                <a:tc>
                  <a:txBody>
                    <a:bodyPr/>
                    <a:lstStyle/>
                    <a:p>
                      <a:pPr algn="ctr" fontAlgn="b"/>
                      <a:r>
                        <a:rPr lang="de-DE" sz="1600" u="none" strike="noStrike">
                          <a:effectLst/>
                        </a:rPr>
                        <a:t>7</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Köhler</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Emma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Crottendorf</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01:10,4</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187029557"/>
                  </a:ext>
                </a:extLst>
              </a:tr>
              <a:tr h="359164">
                <a:tc>
                  <a:txBody>
                    <a:bodyPr/>
                    <a:lstStyle/>
                    <a:p>
                      <a:pPr algn="ctr" fontAlgn="b"/>
                      <a:r>
                        <a:rPr lang="de-DE" sz="1600" u="none" strike="noStrike">
                          <a:effectLst/>
                        </a:rPr>
                        <a:t>8</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Hauschild</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Selma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BZ Adam Ries</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01:13,3</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4089753544"/>
                  </a:ext>
                </a:extLst>
              </a:tr>
              <a:tr h="416630">
                <a:tc>
                  <a:txBody>
                    <a:bodyPr/>
                    <a:lstStyle/>
                    <a:p>
                      <a:pPr algn="ctr" fontAlgn="b"/>
                      <a:r>
                        <a:rPr lang="de-DE" sz="1600" u="none" strike="noStrike">
                          <a:effectLst/>
                        </a:rPr>
                        <a:t>9</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Deubner</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Emma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Crottendorf</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01:14,3</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502682223"/>
                  </a:ext>
                </a:extLst>
              </a:tr>
              <a:tr h="416630">
                <a:tc>
                  <a:txBody>
                    <a:bodyPr/>
                    <a:lstStyle/>
                    <a:p>
                      <a:pPr algn="ctr" fontAlgn="b"/>
                      <a:r>
                        <a:rPr lang="de-DE" sz="1600" u="none" strike="noStrike">
                          <a:effectLst/>
                        </a:rPr>
                        <a:t>10</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Schreckenbach</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Emma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Gelenau</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01:25,5</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3257349264"/>
                  </a:ext>
                </a:extLst>
              </a:tr>
              <a:tr h="359164">
                <a:tc>
                  <a:txBody>
                    <a:bodyPr/>
                    <a:lstStyle/>
                    <a:p>
                      <a:pPr algn="ctr" fontAlgn="b"/>
                      <a:r>
                        <a:rPr lang="de-DE" sz="1600" u="none" strike="noStrike">
                          <a:effectLst/>
                        </a:rPr>
                        <a:t>11</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Leppelmeier</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Rebekka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Schlettau</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01:27,0</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4167482096"/>
                  </a:ext>
                </a:extLst>
              </a:tr>
              <a:tr h="416630">
                <a:tc>
                  <a:txBody>
                    <a:bodyPr/>
                    <a:lstStyle/>
                    <a:p>
                      <a:pPr algn="ctr" fontAlgn="b"/>
                      <a:r>
                        <a:rPr lang="de-DE" sz="1600" u="none" strike="noStrike">
                          <a:effectLst/>
                        </a:rPr>
                        <a:t>12</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Schott</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Alexandra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Gelenau</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01:32,2</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2687224325"/>
                  </a:ext>
                </a:extLst>
              </a:tr>
              <a:tr h="359164">
                <a:tc>
                  <a:txBody>
                    <a:bodyPr/>
                    <a:lstStyle/>
                    <a:p>
                      <a:pPr algn="ctr" fontAlgn="b"/>
                      <a:r>
                        <a:rPr lang="de-DE" sz="1600" u="none" strike="noStrike">
                          <a:effectLst/>
                        </a:rPr>
                        <a:t>13</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Serfert</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Nathalie</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Friedrich Fröbel</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a:effectLst/>
                        </a:rPr>
                        <a:t>01:32,4</a:t>
                      </a:r>
                      <a:endParaRPr lang="de-DE" sz="1600" b="0" i="0" u="none" strike="noStrike">
                        <a:effectLst/>
                        <a:latin typeface="Arial" panose="020B0604020202020204" pitchFamily="34" charset="0"/>
                      </a:endParaRPr>
                    </a:p>
                  </a:txBody>
                  <a:tcPr marL="6350" marR="6350" marT="6350" marB="0" anchor="b"/>
                </a:tc>
                <a:extLst>
                  <a:ext uri="{0D108BD9-81ED-4DB2-BD59-A6C34878D82A}">
                    <a16:rowId xmlns:a16="http://schemas.microsoft.com/office/drawing/2014/main" val="961662142"/>
                  </a:ext>
                </a:extLst>
              </a:tr>
              <a:tr h="416630">
                <a:tc>
                  <a:txBody>
                    <a:bodyPr/>
                    <a:lstStyle/>
                    <a:p>
                      <a:pPr algn="ctr" fontAlgn="b"/>
                      <a:r>
                        <a:rPr lang="de-DE" sz="1600" u="none" strike="noStrike">
                          <a:effectLst/>
                        </a:rPr>
                        <a:t>14</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Gläser</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Lara</a:t>
                      </a:r>
                      <a:endParaRPr lang="de-DE" sz="1600" b="0" i="0" u="none" strike="noStrike">
                        <a:effectLst/>
                        <a:latin typeface="Arial" panose="020B0604020202020204" pitchFamily="34" charset="0"/>
                      </a:endParaRPr>
                    </a:p>
                  </a:txBody>
                  <a:tcPr marL="6350" marR="6350" marT="6350" marB="0" anchor="b"/>
                </a:tc>
                <a:tc>
                  <a:txBody>
                    <a:bodyPr/>
                    <a:lstStyle/>
                    <a:p>
                      <a:pPr algn="l" fontAlgn="b"/>
                      <a:r>
                        <a:rPr lang="de-DE" sz="1600" u="none" strike="noStrike">
                          <a:effectLst/>
                        </a:rPr>
                        <a:t>GS Ehrenfriedersdorf</a:t>
                      </a:r>
                      <a:endParaRPr lang="de-DE"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de-DE" sz="1600" u="none" strike="noStrike">
                          <a:effectLst/>
                        </a:rPr>
                        <a:t>50m Brust weiblich</a:t>
                      </a:r>
                      <a:endParaRPr lang="de-DE" sz="1600" b="0" i="0" u="none" strike="noStrike">
                        <a:effectLst/>
                        <a:latin typeface="Arial" panose="020B0604020202020204" pitchFamily="34" charset="0"/>
                      </a:endParaRPr>
                    </a:p>
                  </a:txBody>
                  <a:tcPr marL="6350" marR="6350" marT="6350" marB="0" anchor="b"/>
                </a:tc>
                <a:tc>
                  <a:txBody>
                    <a:bodyPr/>
                    <a:lstStyle/>
                    <a:p>
                      <a:pPr algn="ctr" fontAlgn="b"/>
                      <a:r>
                        <a:rPr lang="de-DE" sz="1600" u="none" strike="noStrike" dirty="0">
                          <a:effectLst/>
                        </a:rPr>
                        <a:t>01:38,1</a:t>
                      </a:r>
                      <a:endParaRPr lang="de-DE" sz="1600" b="0" i="0" u="none" strike="noStrike" dirty="0">
                        <a:effectLst/>
                        <a:latin typeface="Arial" panose="020B0604020202020204" pitchFamily="34" charset="0"/>
                      </a:endParaRPr>
                    </a:p>
                  </a:txBody>
                  <a:tcPr marL="6350" marR="6350" marT="6350" marB="0" anchor="b"/>
                </a:tc>
                <a:extLst>
                  <a:ext uri="{0D108BD9-81ED-4DB2-BD59-A6C34878D82A}">
                    <a16:rowId xmlns:a16="http://schemas.microsoft.com/office/drawing/2014/main" val="3299859760"/>
                  </a:ext>
                </a:extLst>
              </a:tr>
            </a:tbl>
          </a:graphicData>
        </a:graphic>
      </p:graphicFrame>
    </p:spTree>
    <p:extLst>
      <p:ext uri="{BB962C8B-B14F-4D97-AF65-F5344CB8AC3E}">
        <p14:creationId xmlns:p14="http://schemas.microsoft.com/office/powerpoint/2010/main" val="28180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WordArt 4"/>
          <p:cNvSpPr>
            <a:spLocks noChangeArrowheads="1" noChangeShapeType="1" noTextEdit="1"/>
          </p:cNvSpPr>
          <p:nvPr/>
        </p:nvSpPr>
        <p:spPr bwMode="auto">
          <a:xfrm>
            <a:off x="500063" y="404813"/>
            <a:ext cx="6215062" cy="863600"/>
          </a:xfrm>
          <a:prstGeom prst="rect">
            <a:avLst/>
          </a:prstGeom>
        </p:spPr>
        <p:txBody>
          <a:bodyPr wrap="none" fromWordArt="1">
            <a:prstTxWarp prst="textPlain">
              <a:avLst>
                <a:gd name="adj" fmla="val 50000"/>
              </a:avLst>
            </a:prstTxWarp>
          </a:bodyPr>
          <a:lstStyle/>
          <a:p>
            <a:pPr algn="ctr"/>
            <a:r>
              <a:rPr lang="de-DE"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Kraftsportwettkampf</a:t>
            </a:r>
          </a:p>
        </p:txBody>
      </p:sp>
      <p:sp>
        <p:nvSpPr>
          <p:cNvPr id="52230" name="Text Box 6"/>
          <p:cNvSpPr txBox="1">
            <a:spLocks noChangeArrowheads="1"/>
          </p:cNvSpPr>
          <p:nvPr/>
        </p:nvSpPr>
        <p:spPr bwMode="auto">
          <a:xfrm>
            <a:off x="323528" y="5013325"/>
            <a:ext cx="8424936" cy="307777"/>
          </a:xfrm>
          <a:prstGeom prst="rect">
            <a:avLst/>
          </a:prstGeom>
          <a:noFill/>
          <a:ln w="9525">
            <a:noFill/>
            <a:miter lim="800000"/>
            <a:headEnd/>
            <a:tailEnd/>
          </a:ln>
        </p:spPr>
        <p:txBody>
          <a:bodyPr wrap="square">
            <a:spAutoFit/>
          </a:bodyPr>
          <a:lstStyle/>
          <a:p>
            <a:pPr>
              <a:spcBef>
                <a:spcPct val="50000"/>
              </a:spcBef>
            </a:pPr>
            <a:r>
              <a:rPr lang="de-DE" sz="1400" dirty="0">
                <a:latin typeface="Perpetua"/>
              </a:rPr>
              <a:t>  </a:t>
            </a:r>
            <a:r>
              <a:rPr lang="de-DE" sz="1000" dirty="0">
                <a:latin typeface="Perpetua"/>
              </a:rPr>
              <a:t>Jahr           02        03       04       05       06       07       08     09     10    11      12       13      14      15     16     17     18    19         20    21             22        </a:t>
            </a:r>
          </a:p>
        </p:txBody>
      </p:sp>
      <p:sp>
        <p:nvSpPr>
          <p:cNvPr id="52231" name="Text Box 7"/>
          <p:cNvSpPr txBox="1">
            <a:spLocks noChangeArrowheads="1"/>
          </p:cNvSpPr>
          <p:nvPr/>
        </p:nvSpPr>
        <p:spPr bwMode="auto">
          <a:xfrm>
            <a:off x="179512" y="5357813"/>
            <a:ext cx="8712968" cy="630942"/>
          </a:xfrm>
          <a:prstGeom prst="rect">
            <a:avLst/>
          </a:prstGeom>
          <a:noFill/>
          <a:ln w="9525">
            <a:noFill/>
            <a:miter lim="800000"/>
            <a:headEnd/>
            <a:tailEnd/>
          </a:ln>
        </p:spPr>
        <p:txBody>
          <a:bodyPr wrap="square">
            <a:spAutoFit/>
          </a:bodyPr>
          <a:lstStyle/>
          <a:p>
            <a:pPr>
              <a:spcBef>
                <a:spcPct val="50000"/>
              </a:spcBef>
            </a:pPr>
            <a:r>
              <a:rPr lang="de-DE" sz="1400" b="1" dirty="0">
                <a:latin typeface="Perpetua"/>
              </a:rPr>
              <a:t>OS/</a:t>
            </a:r>
            <a:r>
              <a:rPr lang="de-DE" sz="1400" b="1" dirty="0" err="1">
                <a:latin typeface="Perpetua"/>
              </a:rPr>
              <a:t>Gym</a:t>
            </a:r>
            <a:r>
              <a:rPr lang="de-DE" sz="1400" b="1" dirty="0">
                <a:latin typeface="Perpetua"/>
              </a:rPr>
              <a:t>    21   18     17   16    15   14     14  14   13   12  11   10    10   11  11  10   10  10    </a:t>
            </a:r>
            <a:r>
              <a:rPr lang="de-DE" sz="1400" b="1" dirty="0" err="1">
                <a:latin typeface="Perpetua"/>
              </a:rPr>
              <a:t>ausgef</a:t>
            </a:r>
            <a:r>
              <a:rPr lang="de-DE" sz="1400" b="1" dirty="0">
                <a:latin typeface="Perpetua"/>
              </a:rPr>
              <a:t>.     7</a:t>
            </a:r>
          </a:p>
          <a:p>
            <a:pPr>
              <a:spcBef>
                <a:spcPct val="50000"/>
              </a:spcBef>
            </a:pPr>
            <a:r>
              <a:rPr lang="de-DE" sz="1400" b="1" dirty="0">
                <a:latin typeface="Perpetua"/>
              </a:rPr>
              <a:t> GS              20   19     19   19    19   19     19   19   12  19  19   19    18   18  15  13   16  16       </a:t>
            </a:r>
            <a:r>
              <a:rPr lang="de-DE" sz="1400" b="1" dirty="0" err="1">
                <a:latin typeface="Perpetua"/>
              </a:rPr>
              <a:t>ausgef</a:t>
            </a:r>
            <a:r>
              <a:rPr lang="de-DE" sz="1400" b="1" dirty="0">
                <a:latin typeface="Perpetua"/>
              </a:rPr>
              <a:t>.   18</a:t>
            </a:r>
          </a:p>
        </p:txBody>
      </p:sp>
      <p:sp>
        <p:nvSpPr>
          <p:cNvPr id="15367" name="Textfeld 20"/>
          <p:cNvSpPr txBox="1">
            <a:spLocks noChangeArrowheads="1"/>
          </p:cNvSpPr>
          <p:nvPr/>
        </p:nvSpPr>
        <p:spPr bwMode="auto">
          <a:xfrm>
            <a:off x="6948488" y="2205038"/>
            <a:ext cx="2000250" cy="369887"/>
          </a:xfrm>
          <a:prstGeom prst="rect">
            <a:avLst/>
          </a:prstGeom>
          <a:noFill/>
          <a:ln w="9525">
            <a:noFill/>
            <a:miter lim="800000"/>
            <a:headEnd/>
            <a:tailEnd/>
          </a:ln>
        </p:spPr>
        <p:txBody>
          <a:bodyPr>
            <a:spAutoFit/>
          </a:bodyPr>
          <a:lstStyle/>
          <a:p>
            <a:pPr algn="ctr"/>
            <a:r>
              <a:rPr lang="de-DE">
                <a:latin typeface="Perpetua"/>
              </a:rPr>
              <a:t>Athletik 5-12</a:t>
            </a:r>
          </a:p>
        </p:txBody>
      </p:sp>
      <p:sp>
        <p:nvSpPr>
          <p:cNvPr id="15368" name="Textfeld 21"/>
          <p:cNvSpPr txBox="1">
            <a:spLocks noChangeArrowheads="1"/>
          </p:cNvSpPr>
          <p:nvPr/>
        </p:nvSpPr>
        <p:spPr bwMode="auto">
          <a:xfrm>
            <a:off x="6948488" y="3933825"/>
            <a:ext cx="2071687" cy="369888"/>
          </a:xfrm>
          <a:prstGeom prst="rect">
            <a:avLst/>
          </a:prstGeom>
          <a:noFill/>
          <a:ln w="9525">
            <a:noFill/>
            <a:miter lim="800000"/>
            <a:headEnd/>
            <a:tailEnd/>
          </a:ln>
        </p:spPr>
        <p:txBody>
          <a:bodyPr>
            <a:spAutoFit/>
          </a:bodyPr>
          <a:lstStyle/>
          <a:p>
            <a:pPr algn="ctr"/>
            <a:r>
              <a:rPr lang="de-DE" dirty="0">
                <a:latin typeface="Perpetua"/>
              </a:rPr>
              <a:t>Athletik 3 u.4</a:t>
            </a:r>
          </a:p>
        </p:txBody>
      </p:sp>
      <p:sp>
        <p:nvSpPr>
          <p:cNvPr id="8207" name="Datumsplatzhalter 24"/>
          <p:cNvSpPr>
            <a:spLocks noGrp="1"/>
          </p:cNvSpPr>
          <p:nvPr>
            <p:ph type="dt" sz="quarter" idx="10"/>
          </p:nvPr>
        </p:nvSpPr>
        <p:spPr bwMode="auto">
          <a:xfrm>
            <a:off x="7143750" y="6429375"/>
            <a:ext cx="1504950" cy="238125"/>
          </a:xfrm>
          <a:ln>
            <a:miter lim="800000"/>
            <a:headEnd/>
            <a:tailEnd/>
          </a:ln>
        </p:spPr>
        <p:txBody>
          <a:bodyPr wrap="square" numCol="1" compatLnSpc="1">
            <a:prstTxWarp prst="textNoShape">
              <a:avLst/>
            </a:prstTxWarp>
          </a:bodyPr>
          <a:lstStyle/>
          <a:p>
            <a:pPr fontAlgn="base">
              <a:spcBef>
                <a:spcPct val="0"/>
              </a:spcBef>
              <a:spcAft>
                <a:spcPct val="0"/>
              </a:spcAft>
              <a:defRPr/>
            </a:pPr>
            <a:fld id="{B98E4CCE-E031-401E-86B6-E9373598577B}" type="datetime1">
              <a:rPr lang="de-DE"/>
              <a:pPr fontAlgn="base">
                <a:spcBef>
                  <a:spcPct val="0"/>
                </a:spcBef>
                <a:spcAft>
                  <a:spcPct val="0"/>
                </a:spcAft>
                <a:defRPr/>
              </a:pPr>
              <a:t>28.06.2023</a:t>
            </a:fld>
            <a:endParaRPr lang="de-DE"/>
          </a:p>
        </p:txBody>
      </p:sp>
      <p:sp>
        <p:nvSpPr>
          <p:cNvPr id="26" name="Foliennummernplatzhalter 25"/>
          <p:cNvSpPr>
            <a:spLocks noGrp="1"/>
          </p:cNvSpPr>
          <p:nvPr>
            <p:ph type="sldNum" sz="quarter" idx="12"/>
          </p:nvPr>
        </p:nvSpPr>
        <p:spPr/>
        <p:txBody>
          <a:bodyPr/>
          <a:lstStyle/>
          <a:p>
            <a:pPr>
              <a:defRPr/>
            </a:pPr>
            <a:fld id="{3000DDFD-C5FD-442B-AAAF-34EE462F7BFE}" type="slidenum">
              <a:rPr lang="de-DE"/>
              <a:pPr>
                <a:defRPr/>
              </a:pPr>
              <a:t>15</a:t>
            </a:fld>
            <a:endParaRPr lang="de-DE"/>
          </a:p>
        </p:txBody>
      </p:sp>
      <p:pic>
        <p:nvPicPr>
          <p:cNvPr id="15372" name="Grafik 22" descr="Seilspringen_(FILEminimizer)[1].JPG"/>
          <p:cNvPicPr>
            <a:picLocks noChangeAspect="1"/>
          </p:cNvPicPr>
          <p:nvPr/>
        </p:nvPicPr>
        <p:blipFill>
          <a:blip r:embed="rId3" cstate="print"/>
          <a:srcRect/>
          <a:stretch>
            <a:fillRect/>
          </a:stretch>
        </p:blipFill>
        <p:spPr bwMode="auto">
          <a:xfrm>
            <a:off x="5076825" y="1773238"/>
            <a:ext cx="1766888" cy="1327150"/>
          </a:xfrm>
          <a:prstGeom prst="rect">
            <a:avLst/>
          </a:prstGeom>
          <a:noFill/>
          <a:ln w="9525">
            <a:noFill/>
            <a:miter lim="800000"/>
            <a:headEnd/>
            <a:tailEnd/>
          </a:ln>
        </p:spPr>
      </p:pic>
      <p:pic>
        <p:nvPicPr>
          <p:cNvPr id="15379" name="Grafik 18" descr="IMG_8581.JPG"/>
          <p:cNvPicPr>
            <a:picLocks noChangeAspect="1"/>
          </p:cNvPicPr>
          <p:nvPr/>
        </p:nvPicPr>
        <p:blipFill>
          <a:blip r:embed="rId4" cstate="print"/>
          <a:srcRect/>
          <a:stretch>
            <a:fillRect/>
          </a:stretch>
        </p:blipFill>
        <p:spPr bwMode="auto">
          <a:xfrm>
            <a:off x="2843213" y="3357563"/>
            <a:ext cx="1860550" cy="1393825"/>
          </a:xfrm>
          <a:prstGeom prst="rect">
            <a:avLst/>
          </a:prstGeom>
          <a:noFill/>
          <a:ln w="9525">
            <a:noFill/>
            <a:miter lim="800000"/>
            <a:headEnd/>
            <a:tailEnd/>
          </a:ln>
        </p:spPr>
      </p:pic>
      <p:pic>
        <p:nvPicPr>
          <p:cNvPr id="15380" name="Grafik 19" descr="IMG_4310.JPG"/>
          <p:cNvPicPr>
            <a:picLocks noChangeAspect="1"/>
          </p:cNvPicPr>
          <p:nvPr/>
        </p:nvPicPr>
        <p:blipFill>
          <a:blip r:embed="rId5" cstate="print"/>
          <a:srcRect/>
          <a:stretch>
            <a:fillRect/>
          </a:stretch>
        </p:blipFill>
        <p:spPr bwMode="auto">
          <a:xfrm>
            <a:off x="611188" y="1736725"/>
            <a:ext cx="1800225" cy="1350963"/>
          </a:xfrm>
          <a:prstGeom prst="rect">
            <a:avLst/>
          </a:prstGeom>
          <a:noFill/>
          <a:ln w="9525">
            <a:noFill/>
            <a:miter lim="800000"/>
            <a:headEnd/>
            <a:tailEnd/>
          </a:ln>
        </p:spPr>
      </p:pic>
      <p:pic>
        <p:nvPicPr>
          <p:cNvPr id="15381" name="Grafik 20" descr="IMG_4335.JPG"/>
          <p:cNvPicPr>
            <a:picLocks noChangeAspect="1"/>
          </p:cNvPicPr>
          <p:nvPr/>
        </p:nvPicPr>
        <p:blipFill>
          <a:blip r:embed="rId6" cstate="print"/>
          <a:srcRect/>
          <a:stretch>
            <a:fillRect/>
          </a:stretch>
        </p:blipFill>
        <p:spPr bwMode="auto">
          <a:xfrm>
            <a:off x="2843213" y="1763713"/>
            <a:ext cx="1873250" cy="1403350"/>
          </a:xfrm>
          <a:prstGeom prst="rect">
            <a:avLst/>
          </a:prstGeom>
          <a:noFill/>
          <a:ln w="9525">
            <a:noFill/>
            <a:miter lim="800000"/>
            <a:headEnd/>
            <a:tailEnd/>
          </a:ln>
        </p:spPr>
      </p:pic>
      <p:pic>
        <p:nvPicPr>
          <p:cNvPr id="15382" name="Grafik 21" descr="IMG_4343.JPG"/>
          <p:cNvPicPr>
            <a:picLocks noChangeAspect="1"/>
          </p:cNvPicPr>
          <p:nvPr/>
        </p:nvPicPr>
        <p:blipFill>
          <a:blip r:embed="rId7" cstate="print"/>
          <a:srcRect/>
          <a:stretch>
            <a:fillRect/>
          </a:stretch>
        </p:blipFill>
        <p:spPr bwMode="auto">
          <a:xfrm>
            <a:off x="468313" y="3357563"/>
            <a:ext cx="1895475" cy="1420812"/>
          </a:xfrm>
          <a:prstGeom prst="rect">
            <a:avLst/>
          </a:prstGeom>
          <a:noFill/>
          <a:ln w="9525">
            <a:noFill/>
            <a:miter lim="800000"/>
            <a:headEnd/>
            <a:tailEnd/>
          </a:ln>
        </p:spPr>
      </p:pic>
      <p:pic>
        <p:nvPicPr>
          <p:cNvPr id="15383" name="Grafik 22" descr="IMG_4324.JPG"/>
          <p:cNvPicPr>
            <a:picLocks noChangeAspect="1"/>
          </p:cNvPicPr>
          <p:nvPr/>
        </p:nvPicPr>
        <p:blipFill>
          <a:blip r:embed="rId8" cstate="print"/>
          <a:srcRect/>
          <a:stretch>
            <a:fillRect/>
          </a:stretch>
        </p:blipFill>
        <p:spPr bwMode="auto">
          <a:xfrm>
            <a:off x="5003800" y="3348038"/>
            <a:ext cx="1871663" cy="1403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strips(upRight)">
                                      <p:cBhvr>
                                        <p:cTn id="7" dur="20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iterate type="lt">
                                    <p:tmPct val="5000"/>
                                  </p:iterate>
                                  <p:childTnLst>
                                    <p:set>
                                      <p:cBhvr>
                                        <p:cTn id="11" dur="1" fill="hold">
                                          <p:stCondLst>
                                            <p:cond delay="0"/>
                                          </p:stCondLst>
                                        </p:cTn>
                                        <p:tgtEl>
                                          <p:spTgt spid="52230"/>
                                        </p:tgtEl>
                                        <p:attrNameLst>
                                          <p:attrName>style.visibility</p:attrName>
                                        </p:attrNameLst>
                                      </p:cBhvr>
                                      <p:to>
                                        <p:strVal val="visible"/>
                                      </p:to>
                                    </p:set>
                                    <p:anim calcmode="lin" valueType="num">
                                      <p:cBhvr>
                                        <p:cTn id="12" dur="2000" fill="hold"/>
                                        <p:tgtEl>
                                          <p:spTgt spid="52230"/>
                                        </p:tgtEl>
                                        <p:attrNameLst>
                                          <p:attrName>ppt_w</p:attrName>
                                        </p:attrNameLst>
                                      </p:cBhvr>
                                      <p:tavLst>
                                        <p:tav tm="0">
                                          <p:val>
                                            <p:fltVal val="0"/>
                                          </p:val>
                                        </p:tav>
                                        <p:tav tm="100000">
                                          <p:val>
                                            <p:strVal val="#ppt_w"/>
                                          </p:val>
                                        </p:tav>
                                      </p:tavLst>
                                    </p:anim>
                                    <p:anim calcmode="lin" valueType="num">
                                      <p:cBhvr>
                                        <p:cTn id="13" dur="2000" fill="hold"/>
                                        <p:tgtEl>
                                          <p:spTgt spid="52230"/>
                                        </p:tgtEl>
                                        <p:attrNameLst>
                                          <p:attrName>ppt_h</p:attrName>
                                        </p:attrNameLst>
                                      </p:cBhvr>
                                      <p:tavLst>
                                        <p:tav tm="0">
                                          <p:val>
                                            <p:fltVal val="0"/>
                                          </p:val>
                                        </p:tav>
                                        <p:tav tm="100000">
                                          <p:val>
                                            <p:strVal val="#ppt_h"/>
                                          </p:val>
                                        </p:tav>
                                      </p:tavLst>
                                    </p:anim>
                                    <p:anim calcmode="lin" valueType="num">
                                      <p:cBhvr>
                                        <p:cTn id="14" dur="2000" fill="hold"/>
                                        <p:tgtEl>
                                          <p:spTgt spid="52230"/>
                                        </p:tgtEl>
                                        <p:attrNameLst>
                                          <p:attrName>style.rotation</p:attrName>
                                        </p:attrNameLst>
                                      </p:cBhvr>
                                      <p:tavLst>
                                        <p:tav tm="0">
                                          <p:val>
                                            <p:fltVal val="90"/>
                                          </p:val>
                                        </p:tav>
                                        <p:tav tm="100000">
                                          <p:val>
                                            <p:fltVal val="0"/>
                                          </p:val>
                                        </p:tav>
                                      </p:tavLst>
                                    </p:anim>
                                    <p:animEffect transition="in" filter="fade">
                                      <p:cBhvr>
                                        <p:cTn id="15" dur="2000"/>
                                        <p:tgtEl>
                                          <p:spTgt spid="52230"/>
                                        </p:tgtEl>
                                      </p:cBhvr>
                                    </p:animEffect>
                                  </p:childTnLst>
                                </p:cTn>
                              </p:par>
                            </p:childTnLst>
                          </p:cTn>
                        </p:par>
                      </p:childTnLst>
                    </p:cTn>
                  </p:par>
                  <p:par>
                    <p:cTn id="16" fill="hold">
                      <p:stCondLst>
                        <p:cond delay="indefinite"/>
                      </p:stCondLst>
                      <p:childTnLst>
                        <p:par>
                          <p:cTn id="17" fill="hold">
                            <p:stCondLst>
                              <p:cond delay="0"/>
                            </p:stCondLst>
                            <p:childTnLst>
                              <p:par>
                                <p:cTn id="18" presetID="19" presetClass="entr" presetSubtype="10" fill="hold" grpId="0" nodeType="clickEffect">
                                  <p:stCondLst>
                                    <p:cond delay="0"/>
                                  </p:stCondLst>
                                  <p:childTnLst>
                                    <p:set>
                                      <p:cBhvr>
                                        <p:cTn id="19" dur="1" fill="hold">
                                          <p:stCondLst>
                                            <p:cond delay="0"/>
                                          </p:stCondLst>
                                        </p:cTn>
                                        <p:tgtEl>
                                          <p:spTgt spid="52231"/>
                                        </p:tgtEl>
                                        <p:attrNameLst>
                                          <p:attrName>style.visibility</p:attrName>
                                        </p:attrNameLst>
                                      </p:cBhvr>
                                      <p:to>
                                        <p:strVal val="visible"/>
                                      </p:to>
                                    </p:set>
                                    <p:anim calcmode="lin" valueType="num">
                                      <p:cBhvr>
                                        <p:cTn id="20" dur="2000" fill="hold"/>
                                        <p:tgtEl>
                                          <p:spTgt spid="52231"/>
                                        </p:tgtEl>
                                        <p:attrNameLst>
                                          <p:attrName>ppt_w</p:attrName>
                                        </p:attrNameLst>
                                      </p:cBhvr>
                                      <p:tavLst>
                                        <p:tav tm="0" fmla="#ppt_w*sin(2.5*pi*$)">
                                          <p:val>
                                            <p:fltVal val="0"/>
                                          </p:val>
                                        </p:tav>
                                        <p:tav tm="100000">
                                          <p:val>
                                            <p:fltVal val="1"/>
                                          </p:val>
                                        </p:tav>
                                      </p:tavLst>
                                    </p:anim>
                                    <p:anim calcmode="lin" valueType="num">
                                      <p:cBhvr>
                                        <p:cTn id="21" dur="2000" fill="hold"/>
                                        <p:tgtEl>
                                          <p:spTgt spid="522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8" grpId="0" animBg="1"/>
      <p:bldP spid="52230" grpId="0"/>
      <p:bldP spid="522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hteck 2"/>
          <p:cNvSpPr>
            <a:spLocks noChangeArrowheads="1"/>
          </p:cNvSpPr>
          <p:nvPr/>
        </p:nvSpPr>
        <p:spPr bwMode="auto">
          <a:xfrm>
            <a:off x="179388" y="1412875"/>
            <a:ext cx="8964612" cy="2092881"/>
          </a:xfrm>
          <a:prstGeom prst="rect">
            <a:avLst/>
          </a:prstGeom>
          <a:noFill/>
          <a:ln w="9525">
            <a:noFill/>
            <a:miter lim="800000"/>
            <a:headEnd/>
            <a:tailEnd/>
          </a:ln>
        </p:spPr>
        <p:txBody>
          <a:bodyPr wrap="square">
            <a:spAutoFit/>
          </a:bodyPr>
          <a:lstStyle/>
          <a:p>
            <a:endParaRPr lang="de-DE" sz="1000" dirty="0"/>
          </a:p>
          <a:p>
            <a:endParaRPr lang="de-DE" sz="1000" dirty="0"/>
          </a:p>
          <a:p>
            <a:endParaRPr lang="de-DE" sz="2400" dirty="0"/>
          </a:p>
          <a:p>
            <a:endParaRPr lang="de-DE" sz="2400" dirty="0"/>
          </a:p>
          <a:p>
            <a:endParaRPr lang="de-DE" sz="2400" dirty="0"/>
          </a:p>
          <a:p>
            <a:r>
              <a:rPr lang="de-DE" sz="2400" dirty="0"/>
              <a:t> </a:t>
            </a:r>
          </a:p>
          <a:p>
            <a:endParaRPr lang="de-DE" sz="1400" dirty="0"/>
          </a:p>
        </p:txBody>
      </p:sp>
      <p:pic>
        <p:nvPicPr>
          <p:cNvPr id="16387" name="Grafik 3" descr="http://www.compu-seite.de/software/Gifs/Weihnachten/Clipart204.gif"/>
          <p:cNvPicPr>
            <a:picLocks noChangeAspect="1" noChangeArrowheads="1"/>
          </p:cNvPicPr>
          <p:nvPr/>
        </p:nvPicPr>
        <p:blipFill>
          <a:blip r:embed="rId2" r:link="rId3" cstate="print"/>
          <a:srcRect/>
          <a:stretch>
            <a:fillRect/>
          </a:stretch>
        </p:blipFill>
        <p:spPr bwMode="auto">
          <a:xfrm>
            <a:off x="4572000" y="2424792"/>
            <a:ext cx="1824037" cy="1765300"/>
          </a:xfrm>
          <a:prstGeom prst="rect">
            <a:avLst/>
          </a:prstGeom>
          <a:noFill/>
          <a:ln w="9525">
            <a:noFill/>
            <a:miter lim="800000"/>
            <a:headEnd/>
            <a:tailEnd/>
          </a:ln>
        </p:spPr>
      </p:pic>
      <p:sp>
        <p:nvSpPr>
          <p:cNvPr id="4" name="Rechteck 3"/>
          <p:cNvSpPr/>
          <p:nvPr/>
        </p:nvSpPr>
        <p:spPr>
          <a:xfrm>
            <a:off x="0" y="260648"/>
            <a:ext cx="8892480" cy="5632311"/>
          </a:xfrm>
          <a:prstGeom prst="rect">
            <a:avLst/>
          </a:prstGeom>
        </p:spPr>
        <p:txBody>
          <a:bodyPr wrap="square">
            <a:spAutoFit/>
          </a:bodyPr>
          <a:lstStyle/>
          <a:p>
            <a:r>
              <a:rPr lang="de-DE" sz="3600" dirty="0"/>
              <a:t>Unser beliebtes Weihnachtsturnier fand am 17.12.2022 endlich wieder in der Silberlandhalle statt ! Erstmalig konnte die Mannschaft der </a:t>
            </a:r>
          </a:p>
          <a:p>
            <a:endParaRPr lang="de-DE" sz="3600" dirty="0"/>
          </a:p>
          <a:p>
            <a:endParaRPr lang="de-DE" sz="3600" dirty="0"/>
          </a:p>
          <a:p>
            <a:endParaRPr lang="de-DE" sz="3600" dirty="0"/>
          </a:p>
          <a:p>
            <a:r>
              <a:rPr lang="de-DE" sz="3600" dirty="0"/>
              <a:t>Evangelischen Schulgemeinschaft Erzgebirge den Sieg erringen.</a:t>
            </a:r>
          </a:p>
          <a:p>
            <a:r>
              <a:rPr lang="de-DE" dirty="0"/>
              <a:t> </a:t>
            </a:r>
          </a:p>
          <a:p>
            <a:r>
              <a:rPr lang="de-DE"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5" name="Picture 5" descr="F:\kkjsp-hkm-13.03.15\weihnachtsturnier2014\DSCI2678.JPG"/>
          <p:cNvPicPr>
            <a:picLocks noChangeAspect="1" noChangeArrowheads="1"/>
          </p:cNvPicPr>
          <p:nvPr/>
        </p:nvPicPr>
        <p:blipFill>
          <a:blip r:embed="rId2" cstate="print"/>
          <a:srcRect/>
          <a:stretch>
            <a:fillRect/>
          </a:stretch>
        </p:blipFill>
        <p:spPr bwMode="auto">
          <a:xfrm>
            <a:off x="2916238" y="4221163"/>
            <a:ext cx="3051175" cy="2289175"/>
          </a:xfrm>
          <a:prstGeom prst="rect">
            <a:avLst/>
          </a:prstGeom>
          <a:noFill/>
          <a:ln w="9525">
            <a:noFill/>
            <a:miter lim="800000"/>
            <a:headEnd/>
            <a:tailEnd/>
          </a:ln>
        </p:spPr>
      </p:pic>
      <p:pic>
        <p:nvPicPr>
          <p:cNvPr id="3" name="Grafik 2">
            <a:extLst>
              <a:ext uri="{FF2B5EF4-FFF2-40B4-BE49-F238E27FC236}">
                <a16:creationId xmlns:a16="http://schemas.microsoft.com/office/drawing/2014/main" id="{58EDC8B6-791C-4951-9751-52B783729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84582">
            <a:off x="383940" y="591045"/>
            <a:ext cx="3522332" cy="2348221"/>
          </a:xfrm>
          <a:prstGeom prst="rect">
            <a:avLst/>
          </a:prstGeom>
        </p:spPr>
      </p:pic>
      <p:pic>
        <p:nvPicPr>
          <p:cNvPr id="5" name="Grafik 4">
            <a:extLst>
              <a:ext uri="{FF2B5EF4-FFF2-40B4-BE49-F238E27FC236}">
                <a16:creationId xmlns:a16="http://schemas.microsoft.com/office/drawing/2014/main" id="{A4B41E79-DBF0-43DC-847C-9A5F1B3019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047" y="3594128"/>
            <a:ext cx="2375998" cy="3138480"/>
          </a:xfrm>
          <a:prstGeom prst="rect">
            <a:avLst/>
          </a:prstGeom>
        </p:spPr>
      </p:pic>
      <p:pic>
        <p:nvPicPr>
          <p:cNvPr id="11" name="Grafik 10">
            <a:extLst>
              <a:ext uri="{FF2B5EF4-FFF2-40B4-BE49-F238E27FC236}">
                <a16:creationId xmlns:a16="http://schemas.microsoft.com/office/drawing/2014/main" id="{EC817645-F1FD-4661-A497-19FD35C4F1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90959">
            <a:off x="4802047" y="802804"/>
            <a:ext cx="3462983" cy="2308655"/>
          </a:xfrm>
          <a:prstGeom prst="rect">
            <a:avLst/>
          </a:prstGeom>
        </p:spPr>
      </p:pic>
      <p:pic>
        <p:nvPicPr>
          <p:cNvPr id="13" name="Grafik 12">
            <a:extLst>
              <a:ext uri="{FF2B5EF4-FFF2-40B4-BE49-F238E27FC236}">
                <a16:creationId xmlns:a16="http://schemas.microsoft.com/office/drawing/2014/main" id="{008AD232-4E0B-44C4-9566-46B271C32D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9332" y="3136711"/>
            <a:ext cx="2397264" cy="35958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WordArt 4"/>
          <p:cNvSpPr>
            <a:spLocks noChangeArrowheads="1" noChangeShapeType="1" noTextEdit="1"/>
          </p:cNvSpPr>
          <p:nvPr/>
        </p:nvSpPr>
        <p:spPr bwMode="auto">
          <a:xfrm>
            <a:off x="2214563" y="260350"/>
            <a:ext cx="4786312" cy="720725"/>
          </a:xfrm>
          <a:prstGeom prst="rect">
            <a:avLst/>
          </a:prstGeom>
        </p:spPr>
        <p:txBody>
          <a:bodyPr wrap="none" fromWordArt="1">
            <a:prstTxWarp prst="textPlain">
              <a:avLst>
                <a:gd name="adj" fmla="val 50000"/>
              </a:avLst>
            </a:prstTxWarp>
          </a:bodyPr>
          <a:lstStyle/>
          <a:p>
            <a:pPr algn="ctr"/>
            <a:r>
              <a:rPr lang="de-DE"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JtfO</a:t>
            </a:r>
            <a:r>
              <a:rPr lang="de-DE"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Ski nordisch</a:t>
            </a:r>
          </a:p>
        </p:txBody>
      </p:sp>
      <p:sp>
        <p:nvSpPr>
          <p:cNvPr id="64518" name="Text Box 6"/>
          <p:cNvSpPr txBox="1">
            <a:spLocks noChangeArrowheads="1"/>
          </p:cNvSpPr>
          <p:nvPr/>
        </p:nvSpPr>
        <p:spPr bwMode="auto">
          <a:xfrm>
            <a:off x="943344" y="1384017"/>
            <a:ext cx="8083495" cy="4293483"/>
          </a:xfrm>
          <a:prstGeom prst="rect">
            <a:avLst/>
          </a:prstGeom>
          <a:noFill/>
          <a:ln w="9525">
            <a:noFill/>
            <a:miter lim="800000"/>
            <a:headEnd/>
            <a:tailEnd/>
          </a:ln>
        </p:spPr>
        <p:txBody>
          <a:bodyPr wrap="square">
            <a:spAutoFit/>
          </a:bodyPr>
          <a:lstStyle/>
          <a:p>
            <a:pPr>
              <a:spcBef>
                <a:spcPct val="50000"/>
              </a:spcBef>
            </a:pPr>
            <a:r>
              <a:rPr lang="de-DE" sz="3200" b="1" dirty="0">
                <a:latin typeface="Perpetua"/>
              </a:rPr>
              <a:t>Das Landesfinale Ski  der WK III war für Mitte Januar in Oberwiesenthal geplant, musste aber leider witterungsbedingt abgesagt werden. Die WK V wurde in Klingenthal durchgeführt, die GS </a:t>
            </a:r>
            <a:r>
              <a:rPr lang="de-DE" sz="3200" b="1" dirty="0" err="1">
                <a:latin typeface="Perpetua"/>
              </a:rPr>
              <a:t>Sehmatal</a:t>
            </a:r>
            <a:r>
              <a:rPr lang="de-DE" sz="3200" b="1" dirty="0">
                <a:latin typeface="Perpetua"/>
              </a:rPr>
              <a:t> und die GS Bärenstein nahmen teil. </a:t>
            </a:r>
          </a:p>
          <a:p>
            <a:pPr>
              <a:spcBef>
                <a:spcPct val="50000"/>
              </a:spcBef>
            </a:pPr>
            <a:endParaRPr lang="de-DE" dirty="0">
              <a:latin typeface="Perpetua"/>
            </a:endParaRPr>
          </a:p>
          <a:p>
            <a:pPr>
              <a:spcBef>
                <a:spcPct val="50000"/>
              </a:spcBef>
            </a:pPr>
            <a:endParaRPr lang="de-DE" b="1" u="sng" dirty="0">
              <a:latin typeface="Perpetua"/>
            </a:endParaRPr>
          </a:p>
          <a:p>
            <a:pPr>
              <a:spcBef>
                <a:spcPct val="50000"/>
              </a:spcBef>
            </a:pPr>
            <a:endParaRPr lang="de-DE" dirty="0">
              <a:latin typeface="Perpetua"/>
            </a:endParaRPr>
          </a:p>
        </p:txBody>
      </p:sp>
      <p:pic>
        <p:nvPicPr>
          <p:cNvPr id="19460" name="Picture 2" descr="C:\Programme\Microsoft Office\MEDIA\CAGCAT10\j0299587.wmf"/>
          <p:cNvPicPr>
            <a:picLocks noChangeAspect="1" noChangeArrowheads="1"/>
          </p:cNvPicPr>
          <p:nvPr/>
        </p:nvPicPr>
        <p:blipFill>
          <a:blip r:embed="rId2" cstate="print"/>
          <a:srcRect/>
          <a:stretch>
            <a:fillRect/>
          </a:stretch>
        </p:blipFill>
        <p:spPr bwMode="auto">
          <a:xfrm>
            <a:off x="7572375" y="142875"/>
            <a:ext cx="1428750" cy="1425575"/>
          </a:xfrm>
          <a:prstGeom prst="rect">
            <a:avLst/>
          </a:prstGeom>
          <a:noFill/>
          <a:ln w="9525">
            <a:noFill/>
            <a:miter lim="800000"/>
            <a:headEnd/>
            <a:tailEnd/>
          </a:ln>
        </p:spPr>
      </p:pic>
      <p:pic>
        <p:nvPicPr>
          <p:cNvPr id="19461" name="Picture 2" descr="D:\FILES\PFILES\MSOFFICE\MEDIA\CNTCD1\ClipArt4\j0242199.wmf"/>
          <p:cNvPicPr>
            <a:picLocks noChangeAspect="1" noChangeArrowheads="1"/>
          </p:cNvPicPr>
          <p:nvPr/>
        </p:nvPicPr>
        <p:blipFill>
          <a:blip r:embed="rId3" cstate="print"/>
          <a:srcRect/>
          <a:stretch>
            <a:fillRect/>
          </a:stretch>
        </p:blipFill>
        <p:spPr bwMode="auto">
          <a:xfrm>
            <a:off x="214313" y="214313"/>
            <a:ext cx="1711325" cy="1171575"/>
          </a:xfrm>
          <a:prstGeom prst="rect">
            <a:avLst/>
          </a:prstGeom>
          <a:noFill/>
          <a:ln w="9525">
            <a:noFill/>
            <a:miter lim="800000"/>
            <a:headEnd/>
            <a:tailEnd/>
          </a:ln>
        </p:spPr>
      </p:pic>
      <p:sp>
        <p:nvSpPr>
          <p:cNvPr id="38920" name="Datumsplatzhalter 8"/>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2AEB4B87-7F04-4D10-95F3-69CD4A2C8B21}" type="datetime1">
              <a:rPr lang="de-DE"/>
              <a:pPr fontAlgn="base">
                <a:spcBef>
                  <a:spcPct val="0"/>
                </a:spcBef>
                <a:spcAft>
                  <a:spcPct val="0"/>
                </a:spcAft>
                <a:defRPr/>
              </a:pPr>
              <a:t>28.06.2023</a:t>
            </a:fld>
            <a:endParaRPr lang="de-DE"/>
          </a:p>
        </p:txBody>
      </p:sp>
      <p:sp>
        <p:nvSpPr>
          <p:cNvPr id="10" name="Foliennummernplatzhalter 9"/>
          <p:cNvSpPr>
            <a:spLocks noGrp="1"/>
          </p:cNvSpPr>
          <p:nvPr>
            <p:ph type="sldNum" sz="quarter" idx="12"/>
          </p:nvPr>
        </p:nvSpPr>
        <p:spPr/>
        <p:txBody>
          <a:bodyPr/>
          <a:lstStyle/>
          <a:p>
            <a:pPr>
              <a:defRPr/>
            </a:pPr>
            <a:fld id="{1C937A40-FA78-467F-A325-5DD3F8958C54}" type="slidenum">
              <a:rPr lang="de-DE"/>
              <a:pPr>
                <a:defRPr/>
              </a:pPr>
              <a:t>18</a:t>
            </a:fld>
            <a:endParaRPr lang="de-DE"/>
          </a:p>
        </p:txBody>
      </p:sp>
      <p:pic>
        <p:nvPicPr>
          <p:cNvPr id="19470" name="Picture 19" descr="C:\Users\Sportkoordinator\Desktop\Sport 2015\Fotos BF 2015\P1130476.JPG"/>
          <p:cNvPicPr>
            <a:picLocks noChangeAspect="1" noChangeArrowheads="1"/>
          </p:cNvPicPr>
          <p:nvPr/>
        </p:nvPicPr>
        <p:blipFill>
          <a:blip r:embed="rId4" cstate="print"/>
          <a:srcRect/>
          <a:stretch>
            <a:fillRect/>
          </a:stretch>
        </p:blipFill>
        <p:spPr bwMode="auto">
          <a:xfrm>
            <a:off x="3499644" y="4642133"/>
            <a:ext cx="2216150" cy="1663700"/>
          </a:xfrm>
          <a:prstGeom prst="rect">
            <a:avLst/>
          </a:prstGeom>
          <a:noFill/>
          <a:ln w="9525">
            <a:noFill/>
            <a:miter lim="800000"/>
            <a:headEnd/>
            <a:tailEnd/>
          </a:ln>
        </p:spPr>
      </p:pic>
      <p:pic>
        <p:nvPicPr>
          <p:cNvPr id="19471" name="Picture 20" descr="C:\Users\Sportkoordinator\Desktop\Sport 2015\Fotos BF 2015\P1130479.JPG"/>
          <p:cNvPicPr>
            <a:picLocks noChangeAspect="1" noChangeArrowheads="1"/>
          </p:cNvPicPr>
          <p:nvPr/>
        </p:nvPicPr>
        <p:blipFill>
          <a:blip r:embed="rId5" cstate="print"/>
          <a:srcRect/>
          <a:stretch>
            <a:fillRect/>
          </a:stretch>
        </p:blipFill>
        <p:spPr bwMode="auto">
          <a:xfrm>
            <a:off x="6228184" y="4581128"/>
            <a:ext cx="2113012" cy="1584759"/>
          </a:xfrm>
          <a:prstGeom prst="rect">
            <a:avLst/>
          </a:prstGeom>
          <a:noFill/>
          <a:ln w="9525">
            <a:noFill/>
            <a:miter lim="800000"/>
            <a:headEnd/>
            <a:tailEnd/>
          </a:ln>
        </p:spPr>
      </p:pic>
      <p:pic>
        <p:nvPicPr>
          <p:cNvPr id="24577" name="Picture 1" descr="C:\Users\Sportkoordinator\Desktop\Sport Bilder\JtfO Skilanglauf Bundesfinale 2017\IMGP7914.JPG"/>
          <p:cNvPicPr>
            <a:picLocks noChangeAspect="1" noChangeArrowheads="1"/>
          </p:cNvPicPr>
          <p:nvPr/>
        </p:nvPicPr>
        <p:blipFill>
          <a:blip r:embed="rId6" cstate="print"/>
          <a:srcRect/>
          <a:stretch>
            <a:fillRect/>
          </a:stretch>
        </p:blipFill>
        <p:spPr bwMode="auto">
          <a:xfrm>
            <a:off x="658056" y="4657645"/>
            <a:ext cx="2535163" cy="16901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fade">
                                      <p:cBhvr>
                                        <p:cTn id="7" dur="2000"/>
                                        <p:tgtEl>
                                          <p:spTgt spid="64516"/>
                                        </p:tgtEl>
                                      </p:cBhvr>
                                    </p:animEffect>
                                    <p:anim calcmode="lin" valueType="num">
                                      <p:cBhvr>
                                        <p:cTn id="8" dur="2000" fill="hold"/>
                                        <p:tgtEl>
                                          <p:spTgt spid="64516"/>
                                        </p:tgtEl>
                                        <p:attrNameLst>
                                          <p:attrName>ppt_x</p:attrName>
                                        </p:attrNameLst>
                                      </p:cBhvr>
                                      <p:tavLst>
                                        <p:tav tm="0">
                                          <p:val>
                                            <p:strVal val="#ppt_x"/>
                                          </p:val>
                                        </p:tav>
                                        <p:tav tm="100000">
                                          <p:val>
                                            <p:strVal val="#ppt_x"/>
                                          </p:val>
                                        </p:tav>
                                      </p:tavLst>
                                    </p:anim>
                                    <p:anim calcmode="lin" valueType="num">
                                      <p:cBhvr>
                                        <p:cTn id="9" dur="2000" fill="hold"/>
                                        <p:tgtEl>
                                          <p:spTgt spid="645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64518"/>
                                        </p:tgtEl>
                                        <p:attrNameLst>
                                          <p:attrName>style.visibility</p:attrName>
                                        </p:attrNameLst>
                                      </p:cBhvr>
                                      <p:to>
                                        <p:strVal val="visible"/>
                                      </p:to>
                                    </p:set>
                                    <p:animEffect transition="in" filter="fade">
                                      <p:cBhvr>
                                        <p:cTn id="14" dur="200"/>
                                        <p:tgtEl>
                                          <p:spTgt spid="64518"/>
                                        </p:tgtEl>
                                      </p:cBhvr>
                                    </p:animEffect>
                                    <p:anim calcmode="lin" valueType="num">
                                      <p:cBhvr>
                                        <p:cTn id="15" dur="800" fill="hold"/>
                                        <p:tgtEl>
                                          <p:spTgt spid="64518"/>
                                        </p:tgtEl>
                                        <p:attrNameLst>
                                          <p:attrName>ppt_x</p:attrName>
                                        </p:attrNameLst>
                                      </p:cBhvr>
                                      <p:tavLst>
                                        <p:tav tm="0">
                                          <p:val>
                                            <p:strVal val="#ppt_x"/>
                                          </p:val>
                                        </p:tav>
                                        <p:tav tm="100000">
                                          <p:val>
                                            <p:strVal val="#ppt_x"/>
                                          </p:val>
                                        </p:tav>
                                      </p:tavLst>
                                    </p:anim>
                                    <p:anim calcmode="lin" valueType="num">
                                      <p:cBhvr>
                                        <p:cTn id="16" dur="800" fill="hold"/>
                                        <p:tgtEl>
                                          <p:spTgt spid="64518"/>
                                        </p:tgtEl>
                                        <p:attrNameLst>
                                          <p:attrName>ppt_y</p:attrName>
                                        </p:attrNameLst>
                                      </p:cBhvr>
                                      <p:tavLst>
                                        <p:tav tm="0">
                                          <p:val>
                                            <p:strVal val="#ppt_y+0.31"/>
                                          </p:val>
                                        </p:tav>
                                        <p:tav tm="100000">
                                          <p:val>
                                            <p:strVal val="#ppt_y+0.31"/>
                                          </p:val>
                                        </p:tav>
                                      </p:tavLst>
                                    </p:anim>
                                    <p:anim calcmode="lin" valueType="num">
                                      <p:cBhvr>
                                        <p:cTn id="17" dur="1200" decel="50000" fill="hold">
                                          <p:stCondLst>
                                            <p:cond delay="800"/>
                                          </p:stCondLst>
                                        </p:cTn>
                                        <p:tgtEl>
                                          <p:spTgt spid="645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1200" decel="50000" fill="hold">
                                          <p:stCondLst>
                                            <p:cond delay="800"/>
                                          </p:stCondLst>
                                        </p:cTn>
                                        <p:tgtEl>
                                          <p:spTgt spid="645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animBg="1"/>
      <p:bldP spid="645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051720" y="404664"/>
            <a:ext cx="4968552" cy="769441"/>
          </a:xfrm>
          <a:prstGeom prst="rect">
            <a:avLst/>
          </a:prstGeom>
        </p:spPr>
        <p:txBody>
          <a:bodyPr wrap="square">
            <a:spAutoFit/>
          </a:bodyPr>
          <a:lstStyle/>
          <a:p>
            <a:pPr algn="ctr"/>
            <a:r>
              <a:rPr lang="de-DE" sz="4400"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JtfO</a:t>
            </a:r>
            <a:r>
              <a:rPr lang="de-DE" sz="44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 Ski nordisch</a:t>
            </a:r>
          </a:p>
        </p:txBody>
      </p:sp>
      <p:pic>
        <p:nvPicPr>
          <p:cNvPr id="3" name="Picture 2" descr="C:\Programme\Microsoft Office\MEDIA\CAGCAT10\j0299587.wmf"/>
          <p:cNvPicPr>
            <a:picLocks noChangeAspect="1" noChangeArrowheads="1"/>
          </p:cNvPicPr>
          <p:nvPr/>
        </p:nvPicPr>
        <p:blipFill>
          <a:blip r:embed="rId2" cstate="print"/>
          <a:srcRect/>
          <a:stretch>
            <a:fillRect/>
          </a:stretch>
        </p:blipFill>
        <p:spPr bwMode="auto">
          <a:xfrm>
            <a:off x="6732240" y="260648"/>
            <a:ext cx="1428750" cy="1425575"/>
          </a:xfrm>
          <a:prstGeom prst="rect">
            <a:avLst/>
          </a:prstGeom>
          <a:noFill/>
          <a:ln w="9525">
            <a:noFill/>
            <a:miter lim="800000"/>
            <a:headEnd/>
            <a:tailEnd/>
          </a:ln>
        </p:spPr>
      </p:pic>
      <p:pic>
        <p:nvPicPr>
          <p:cNvPr id="4" name="Picture 2" descr="D:\FILES\PFILES\MSOFFICE\MEDIA\CNTCD1\ClipArt4\j0242199.wmf"/>
          <p:cNvPicPr>
            <a:picLocks noChangeAspect="1" noChangeArrowheads="1"/>
          </p:cNvPicPr>
          <p:nvPr/>
        </p:nvPicPr>
        <p:blipFill>
          <a:blip r:embed="rId3" cstate="print"/>
          <a:srcRect/>
          <a:stretch>
            <a:fillRect/>
          </a:stretch>
        </p:blipFill>
        <p:spPr bwMode="auto">
          <a:xfrm>
            <a:off x="214313" y="214313"/>
            <a:ext cx="1711325" cy="1171575"/>
          </a:xfrm>
          <a:prstGeom prst="rect">
            <a:avLst/>
          </a:prstGeom>
          <a:noFill/>
          <a:ln w="9525">
            <a:noFill/>
            <a:miter lim="800000"/>
            <a:headEnd/>
            <a:tailEnd/>
          </a:ln>
        </p:spPr>
      </p:pic>
      <p:sp>
        <p:nvSpPr>
          <p:cNvPr id="6" name="Rechteck 5"/>
          <p:cNvSpPr/>
          <p:nvPr/>
        </p:nvSpPr>
        <p:spPr>
          <a:xfrm>
            <a:off x="395536" y="1772816"/>
            <a:ext cx="7560840" cy="2646878"/>
          </a:xfrm>
          <a:prstGeom prst="rect">
            <a:avLst/>
          </a:prstGeom>
        </p:spPr>
        <p:txBody>
          <a:bodyPr wrap="square">
            <a:spAutoFit/>
          </a:bodyPr>
          <a:lstStyle/>
          <a:p>
            <a:r>
              <a:rPr lang="de-DE" sz="2800" b="1" dirty="0"/>
              <a:t>Beim Bundesfinale im Skilanglauf belegten die Oberwiesenthaler Wintersportler in der WK III jeweils Platz 2 </a:t>
            </a:r>
            <a:r>
              <a:rPr lang="de-DE" sz="2800" b="1" dirty="0" err="1"/>
              <a:t>bie</a:t>
            </a:r>
            <a:r>
              <a:rPr lang="de-DE" sz="2800" b="1" dirty="0"/>
              <a:t> den Mädchen und bei den Jungen. Die WK IV kam auf Platz 7.</a:t>
            </a:r>
          </a:p>
          <a:p>
            <a:endParaRPr lang="de-DE" dirty="0">
              <a:latin typeface="Perpetua"/>
            </a:endParaRPr>
          </a:p>
          <a:p>
            <a:endParaRPr lang="de-DE" dirty="0">
              <a:latin typeface="Perpetua"/>
            </a:endParaRPr>
          </a:p>
          <a:p>
            <a:endParaRPr lang="de-DE" dirty="0"/>
          </a:p>
        </p:txBody>
      </p:sp>
      <p:pic>
        <p:nvPicPr>
          <p:cNvPr id="7" name="Picture 24" descr="C:\Users\Sportkoordinator\Desktop\Sport 2015\Fotos BF 2015\P1130444.JPG"/>
          <p:cNvPicPr>
            <a:picLocks noChangeAspect="1" noChangeArrowheads="1"/>
          </p:cNvPicPr>
          <p:nvPr/>
        </p:nvPicPr>
        <p:blipFill>
          <a:blip r:embed="rId4" cstate="print"/>
          <a:srcRect/>
          <a:stretch>
            <a:fillRect/>
          </a:stretch>
        </p:blipFill>
        <p:spPr bwMode="auto">
          <a:xfrm>
            <a:off x="552728" y="4158119"/>
            <a:ext cx="2300288" cy="1725612"/>
          </a:xfrm>
          <a:prstGeom prst="rect">
            <a:avLst/>
          </a:prstGeom>
          <a:noFill/>
          <a:ln w="9525">
            <a:noFill/>
            <a:miter lim="800000"/>
            <a:headEnd/>
            <a:tailEnd/>
          </a:ln>
        </p:spPr>
      </p:pic>
      <p:pic>
        <p:nvPicPr>
          <p:cNvPr id="8" name="Grafik 16" descr="DSC00089.JPG"/>
          <p:cNvPicPr>
            <a:picLocks noChangeAspect="1"/>
          </p:cNvPicPr>
          <p:nvPr/>
        </p:nvPicPr>
        <p:blipFill>
          <a:blip r:embed="rId5" cstate="print"/>
          <a:srcRect/>
          <a:stretch>
            <a:fillRect/>
          </a:stretch>
        </p:blipFill>
        <p:spPr bwMode="auto">
          <a:xfrm>
            <a:off x="6290984" y="4340622"/>
            <a:ext cx="2268537" cy="1701800"/>
          </a:xfrm>
          <a:prstGeom prst="rect">
            <a:avLst/>
          </a:prstGeom>
          <a:noFill/>
          <a:ln w="9525">
            <a:noFill/>
            <a:miter lim="800000"/>
            <a:headEnd/>
            <a:tailEnd/>
          </a:ln>
        </p:spPr>
      </p:pic>
      <p:pic>
        <p:nvPicPr>
          <p:cNvPr id="9" name="Picture 22" descr="C:\Users\Sportkoordinator\Desktop\Sport 2015\Fotos BF 2015\P1130471.JPG"/>
          <p:cNvPicPr>
            <a:picLocks noChangeAspect="1" noChangeArrowheads="1"/>
          </p:cNvPicPr>
          <p:nvPr/>
        </p:nvPicPr>
        <p:blipFill>
          <a:blip r:embed="rId6" cstate="print"/>
          <a:srcRect/>
          <a:stretch>
            <a:fillRect/>
          </a:stretch>
        </p:blipFill>
        <p:spPr bwMode="auto">
          <a:xfrm>
            <a:off x="3445669" y="4274250"/>
            <a:ext cx="2252662" cy="16891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pic>
        <p:nvPicPr>
          <p:cNvPr id="19463" name="Picture 7" descr="j0238218"/>
          <p:cNvPicPr>
            <a:picLocks noChangeAspect="1" noChangeArrowheads="1"/>
          </p:cNvPicPr>
          <p:nvPr/>
        </p:nvPicPr>
        <p:blipFill>
          <a:blip r:embed="rId2" cstate="print"/>
          <a:srcRect/>
          <a:stretch>
            <a:fillRect/>
          </a:stretch>
        </p:blipFill>
        <p:spPr bwMode="auto">
          <a:xfrm>
            <a:off x="2571750" y="0"/>
            <a:ext cx="1778000" cy="1484313"/>
          </a:xfrm>
          <a:prstGeom prst="rect">
            <a:avLst/>
          </a:prstGeom>
          <a:noFill/>
          <a:ln w="9525">
            <a:noFill/>
            <a:miter lim="800000"/>
            <a:headEnd/>
            <a:tailEnd/>
          </a:ln>
        </p:spPr>
      </p:pic>
      <p:sp>
        <p:nvSpPr>
          <p:cNvPr id="19464" name="Text Box 8"/>
          <p:cNvSpPr txBox="1">
            <a:spLocks noChangeArrowheads="1"/>
          </p:cNvSpPr>
          <p:nvPr/>
        </p:nvSpPr>
        <p:spPr bwMode="auto">
          <a:xfrm>
            <a:off x="684212" y="1844675"/>
            <a:ext cx="7992243" cy="846386"/>
          </a:xfrm>
          <a:prstGeom prst="rect">
            <a:avLst/>
          </a:prstGeom>
          <a:noFill/>
          <a:ln w="9525">
            <a:noFill/>
            <a:miter lim="800000"/>
            <a:headEnd/>
            <a:tailEnd/>
          </a:ln>
        </p:spPr>
        <p:txBody>
          <a:bodyPr wrap="square">
            <a:spAutoFit/>
          </a:bodyPr>
          <a:lstStyle/>
          <a:p>
            <a:pPr>
              <a:spcBef>
                <a:spcPct val="50000"/>
              </a:spcBef>
            </a:pPr>
            <a:r>
              <a:rPr lang="de-DE" sz="1600" u="sng" dirty="0">
                <a:latin typeface="Perpetua"/>
              </a:rPr>
              <a:t>Teilnahme der Schulen</a:t>
            </a:r>
            <a:r>
              <a:rPr lang="de-DE" sz="1600" dirty="0">
                <a:latin typeface="Perpetua"/>
              </a:rPr>
              <a:t>:  LKG Annaberg ( 3), ESG Erzgebirge (2) , HGG Thum (3) OS </a:t>
            </a:r>
            <a:r>
              <a:rPr lang="de-DE" sz="1600" dirty="0" err="1">
                <a:latin typeface="Perpetua"/>
              </a:rPr>
              <a:t>Großrückerswalde</a:t>
            </a:r>
            <a:r>
              <a:rPr lang="de-DE" sz="1600" dirty="0">
                <a:latin typeface="Perpetua"/>
              </a:rPr>
              <a:t> (2)  OS Ehrenfriedersdorf (1)  FSE Gelenau (1) OS </a:t>
            </a:r>
            <a:r>
              <a:rPr lang="de-DE" sz="1600" dirty="0" err="1">
                <a:latin typeface="Perpetua"/>
              </a:rPr>
              <a:t>Sehmatal</a:t>
            </a:r>
            <a:r>
              <a:rPr lang="de-DE" sz="1600" dirty="0">
                <a:latin typeface="Perpetua"/>
              </a:rPr>
              <a:t> (2)</a:t>
            </a:r>
            <a:r>
              <a:rPr lang="de-DE" dirty="0">
                <a:latin typeface="Perpetua"/>
              </a:rPr>
              <a:t> </a:t>
            </a:r>
            <a:r>
              <a:rPr lang="de-DE" sz="1000" dirty="0">
                <a:latin typeface="Perpetua"/>
              </a:rPr>
              <a:t>(Klammern Anzahl) der gem. Mannschaften )</a:t>
            </a:r>
          </a:p>
          <a:p>
            <a:pPr>
              <a:spcBef>
                <a:spcPct val="50000"/>
              </a:spcBef>
            </a:pPr>
            <a:endParaRPr lang="de-DE" sz="1000" dirty="0">
              <a:latin typeface="Perpetua"/>
            </a:endParaRPr>
          </a:p>
        </p:txBody>
      </p:sp>
      <p:sp>
        <p:nvSpPr>
          <p:cNvPr id="19465" name="Text Box 9"/>
          <p:cNvSpPr txBox="1">
            <a:spLocks noChangeArrowheads="1"/>
          </p:cNvSpPr>
          <p:nvPr/>
        </p:nvSpPr>
        <p:spPr bwMode="auto">
          <a:xfrm>
            <a:off x="641349" y="2576256"/>
            <a:ext cx="7632700" cy="2554545"/>
          </a:xfrm>
          <a:prstGeom prst="rect">
            <a:avLst/>
          </a:prstGeom>
          <a:noFill/>
          <a:ln w="9525">
            <a:noFill/>
            <a:miter lim="800000"/>
            <a:headEnd/>
            <a:tailEnd/>
          </a:ln>
        </p:spPr>
        <p:txBody>
          <a:bodyPr>
            <a:spAutoFit/>
          </a:bodyPr>
          <a:lstStyle/>
          <a:p>
            <a:pPr>
              <a:spcBef>
                <a:spcPct val="50000"/>
              </a:spcBef>
            </a:pPr>
            <a:r>
              <a:rPr lang="de-DE" sz="1600" u="sng" dirty="0">
                <a:latin typeface="Perpetua"/>
              </a:rPr>
              <a:t>Teilnahme  am ERZ-Finale:  WK II OS </a:t>
            </a:r>
            <a:r>
              <a:rPr lang="de-DE" sz="1600" u="sng" dirty="0" err="1">
                <a:latin typeface="Perpetua"/>
              </a:rPr>
              <a:t>Großrückerswalde</a:t>
            </a:r>
            <a:r>
              <a:rPr lang="de-DE" sz="1600" u="sng" dirty="0">
                <a:latin typeface="Perpetua"/>
              </a:rPr>
              <a:t>  2. Platz</a:t>
            </a:r>
          </a:p>
          <a:p>
            <a:pPr>
              <a:spcBef>
                <a:spcPct val="50000"/>
              </a:spcBef>
            </a:pPr>
            <a:r>
              <a:rPr lang="de-DE" sz="1600" u="sng" dirty="0">
                <a:latin typeface="Perpetua"/>
              </a:rPr>
              <a:t>WK III  LKG Annaberg 2. Platz  </a:t>
            </a:r>
          </a:p>
          <a:p>
            <a:pPr>
              <a:spcBef>
                <a:spcPct val="50000"/>
              </a:spcBef>
            </a:pPr>
            <a:r>
              <a:rPr lang="de-DE" sz="1600" u="sng" dirty="0">
                <a:latin typeface="Perpetua"/>
              </a:rPr>
              <a:t>WK IV  EGE  6. Platz   OS Jöhstadt  9. Platz</a:t>
            </a:r>
            <a:endParaRPr lang="de-DE" sz="1600" dirty="0">
              <a:latin typeface="Perpetua"/>
            </a:endParaRPr>
          </a:p>
          <a:p>
            <a:pPr>
              <a:spcBef>
                <a:spcPct val="50000"/>
              </a:spcBef>
            </a:pPr>
            <a:endParaRPr lang="de-DE" sz="1600" dirty="0">
              <a:latin typeface="Perpetua"/>
            </a:endParaRPr>
          </a:p>
          <a:p>
            <a:pPr>
              <a:spcBef>
                <a:spcPct val="50000"/>
              </a:spcBef>
            </a:pPr>
            <a:endParaRPr lang="de-DE" sz="1600" dirty="0">
              <a:latin typeface="Perpetua"/>
            </a:endParaRPr>
          </a:p>
          <a:p>
            <a:pPr>
              <a:spcBef>
                <a:spcPct val="50000"/>
              </a:spcBef>
            </a:pPr>
            <a:endParaRPr lang="de-DE" sz="1600" dirty="0">
              <a:latin typeface="Perpetua"/>
            </a:endParaRPr>
          </a:p>
          <a:p>
            <a:pPr>
              <a:spcBef>
                <a:spcPct val="50000"/>
              </a:spcBef>
            </a:pPr>
            <a:endParaRPr lang="de-DE" sz="1600" dirty="0">
              <a:latin typeface="Perpetua"/>
            </a:endParaRPr>
          </a:p>
        </p:txBody>
      </p:sp>
      <p:sp>
        <p:nvSpPr>
          <p:cNvPr id="3078" name="Textfeld 23"/>
          <p:cNvSpPr txBox="1">
            <a:spLocks noChangeArrowheads="1"/>
          </p:cNvSpPr>
          <p:nvPr/>
        </p:nvSpPr>
        <p:spPr bwMode="auto">
          <a:xfrm>
            <a:off x="0" y="1357313"/>
            <a:ext cx="2143125" cy="369887"/>
          </a:xfrm>
          <a:prstGeom prst="rect">
            <a:avLst/>
          </a:prstGeom>
          <a:noFill/>
          <a:ln w="9525">
            <a:noFill/>
            <a:miter lim="800000"/>
            <a:headEnd/>
            <a:tailEnd/>
          </a:ln>
        </p:spPr>
        <p:txBody>
          <a:bodyPr>
            <a:spAutoFit/>
          </a:bodyPr>
          <a:lstStyle/>
          <a:p>
            <a:pPr algn="ctr"/>
            <a:r>
              <a:rPr lang="de-DE">
                <a:solidFill>
                  <a:schemeClr val="bg1"/>
                </a:solidFill>
                <a:latin typeface="Perpetua"/>
              </a:rPr>
              <a:t>Fußball</a:t>
            </a:r>
          </a:p>
        </p:txBody>
      </p:sp>
      <p:sp>
        <p:nvSpPr>
          <p:cNvPr id="35854" name="Datumsplatzhalter 13"/>
          <p:cNvSpPr>
            <a:spLocks noGrp="1"/>
          </p:cNvSpPr>
          <p:nvPr>
            <p:ph type="dt" sz="quarter" idx="10"/>
          </p:nvPr>
        </p:nvSpPr>
        <p:spPr bwMode="auto">
          <a:xfrm>
            <a:off x="7358063" y="6429375"/>
            <a:ext cx="1571625" cy="238125"/>
          </a:xfrm>
          <a:ln>
            <a:miter lim="800000"/>
            <a:headEnd/>
            <a:tailEnd/>
          </a:ln>
        </p:spPr>
        <p:txBody>
          <a:bodyPr wrap="square" numCol="1" compatLnSpc="1">
            <a:prstTxWarp prst="textNoShape">
              <a:avLst/>
            </a:prstTxWarp>
          </a:bodyPr>
          <a:lstStyle/>
          <a:p>
            <a:pPr fontAlgn="base">
              <a:spcBef>
                <a:spcPct val="0"/>
              </a:spcBef>
              <a:spcAft>
                <a:spcPct val="0"/>
              </a:spcAft>
              <a:defRPr/>
            </a:pPr>
            <a:fld id="{7B82C643-15FE-4224-8D2F-19B6C745D44D}" type="datetime1">
              <a:rPr lang="de-DE"/>
              <a:pPr fontAlgn="base">
                <a:spcBef>
                  <a:spcPct val="0"/>
                </a:spcBef>
                <a:spcAft>
                  <a:spcPct val="0"/>
                </a:spcAft>
                <a:defRPr/>
              </a:pPr>
              <a:t>28.06.2023</a:t>
            </a:fld>
            <a:endParaRPr lang="de-DE" dirty="0"/>
          </a:p>
        </p:txBody>
      </p:sp>
      <p:sp>
        <p:nvSpPr>
          <p:cNvPr id="21" name="Foliennummernplatzhalter 20"/>
          <p:cNvSpPr>
            <a:spLocks noGrp="1"/>
          </p:cNvSpPr>
          <p:nvPr>
            <p:ph type="sldNum" sz="quarter" idx="12"/>
          </p:nvPr>
        </p:nvSpPr>
        <p:spPr/>
        <p:txBody>
          <a:bodyPr/>
          <a:lstStyle/>
          <a:p>
            <a:pPr>
              <a:defRPr/>
            </a:pPr>
            <a:fld id="{AEBE5B00-51EE-4C80-838C-B5EE38B236EF}" type="slidenum">
              <a:rPr lang="de-DE"/>
              <a:pPr>
                <a:defRPr/>
              </a:pPr>
              <a:t>2</a:t>
            </a:fld>
            <a:endParaRPr lang="de-DE"/>
          </a:p>
        </p:txBody>
      </p:sp>
      <p:sp>
        <p:nvSpPr>
          <p:cNvPr id="3100" name="Textfeld 29"/>
          <p:cNvSpPr txBox="1">
            <a:spLocks noChangeArrowheads="1"/>
          </p:cNvSpPr>
          <p:nvPr/>
        </p:nvSpPr>
        <p:spPr bwMode="auto">
          <a:xfrm>
            <a:off x="5148263" y="1341438"/>
            <a:ext cx="3095625" cy="368300"/>
          </a:xfrm>
          <a:prstGeom prst="rect">
            <a:avLst/>
          </a:prstGeom>
          <a:noFill/>
          <a:ln w="9525">
            <a:noFill/>
            <a:miter lim="800000"/>
            <a:headEnd/>
            <a:tailEnd/>
          </a:ln>
        </p:spPr>
        <p:txBody>
          <a:bodyPr>
            <a:spAutoFit/>
          </a:bodyPr>
          <a:lstStyle/>
          <a:p>
            <a:r>
              <a:rPr lang="de-DE" b="1"/>
              <a:t>Fußball Jungen</a:t>
            </a:r>
          </a:p>
        </p:txBody>
      </p:sp>
      <p:pic>
        <p:nvPicPr>
          <p:cNvPr id="5" name="Grafik 4">
            <a:extLst>
              <a:ext uri="{FF2B5EF4-FFF2-40B4-BE49-F238E27FC236}">
                <a16:creationId xmlns:a16="http://schemas.microsoft.com/office/drawing/2014/main" id="{DD8B4E93-E6FC-43C6-929D-DF84B9C8F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9267" y="2582605"/>
            <a:ext cx="2680446" cy="1787858"/>
          </a:xfrm>
          <a:prstGeom prst="rect">
            <a:avLst/>
          </a:prstGeom>
        </p:spPr>
      </p:pic>
      <p:pic>
        <p:nvPicPr>
          <p:cNvPr id="7" name="Grafik 6">
            <a:extLst>
              <a:ext uri="{FF2B5EF4-FFF2-40B4-BE49-F238E27FC236}">
                <a16:creationId xmlns:a16="http://schemas.microsoft.com/office/drawing/2014/main" id="{E3619E36-483C-4400-8902-B496A6FBB6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983" y="5378450"/>
            <a:ext cx="2168235" cy="1446213"/>
          </a:xfrm>
          <a:prstGeom prst="rect">
            <a:avLst/>
          </a:prstGeom>
        </p:spPr>
      </p:pic>
      <p:pic>
        <p:nvPicPr>
          <p:cNvPr id="9" name="Grafik 8">
            <a:extLst>
              <a:ext uri="{FF2B5EF4-FFF2-40B4-BE49-F238E27FC236}">
                <a16:creationId xmlns:a16="http://schemas.microsoft.com/office/drawing/2014/main" id="{80479441-377C-4588-BE32-BAAB99A2B7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8850" y="4862264"/>
            <a:ext cx="2168235" cy="1446213"/>
          </a:xfrm>
          <a:prstGeom prst="rect">
            <a:avLst/>
          </a:prstGeom>
        </p:spPr>
      </p:pic>
      <p:pic>
        <p:nvPicPr>
          <p:cNvPr id="11" name="Grafik 10">
            <a:extLst>
              <a:ext uri="{FF2B5EF4-FFF2-40B4-BE49-F238E27FC236}">
                <a16:creationId xmlns:a16="http://schemas.microsoft.com/office/drawing/2014/main" id="{9DD86F91-AD6A-45CB-9A90-71FA6EC0C9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2358" y="3984754"/>
            <a:ext cx="2168235" cy="1446213"/>
          </a:xfrm>
          <a:prstGeom prst="rect">
            <a:avLst/>
          </a:prstGeom>
        </p:spPr>
      </p:pic>
      <p:pic>
        <p:nvPicPr>
          <p:cNvPr id="13" name="Grafik 12">
            <a:extLst>
              <a:ext uri="{FF2B5EF4-FFF2-40B4-BE49-F238E27FC236}">
                <a16:creationId xmlns:a16="http://schemas.microsoft.com/office/drawing/2014/main" id="{D4398405-BCE1-46E0-B2FA-581EE21714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9415" y="4581525"/>
            <a:ext cx="2168235" cy="1446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p:cTn id="7" dur="2000" fill="hold"/>
                                        <p:tgtEl>
                                          <p:spTgt spid="19462"/>
                                        </p:tgtEl>
                                        <p:attrNameLst>
                                          <p:attrName>ppt_w</p:attrName>
                                        </p:attrNameLst>
                                      </p:cBhvr>
                                      <p:tavLst>
                                        <p:tav tm="0">
                                          <p:val>
                                            <p:fltVal val="0"/>
                                          </p:val>
                                        </p:tav>
                                        <p:tav tm="100000">
                                          <p:val>
                                            <p:strVal val="#ppt_w"/>
                                          </p:val>
                                        </p:tav>
                                      </p:tavLst>
                                    </p:anim>
                                    <p:anim calcmode="lin" valueType="num">
                                      <p:cBhvr>
                                        <p:cTn id="8" dur="2000" fill="hold"/>
                                        <p:tgtEl>
                                          <p:spTgt spid="194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9463"/>
                                        </p:tgtEl>
                                        <p:attrNameLst>
                                          <p:attrName>style.visibility</p:attrName>
                                        </p:attrNameLst>
                                      </p:cBhvr>
                                      <p:to>
                                        <p:strVal val="visible"/>
                                      </p:to>
                                    </p:set>
                                    <p:anim calcmode="lin" valueType="num">
                                      <p:cBhvr>
                                        <p:cTn id="13" dur="2000" fill="hold"/>
                                        <p:tgtEl>
                                          <p:spTgt spid="19463"/>
                                        </p:tgtEl>
                                        <p:attrNameLst>
                                          <p:attrName>ppt_w</p:attrName>
                                        </p:attrNameLst>
                                      </p:cBhvr>
                                      <p:tavLst>
                                        <p:tav tm="0">
                                          <p:val>
                                            <p:fltVal val="0"/>
                                          </p:val>
                                        </p:tav>
                                        <p:tav tm="100000">
                                          <p:val>
                                            <p:strVal val="#ppt_w"/>
                                          </p:val>
                                        </p:tav>
                                      </p:tavLst>
                                    </p:anim>
                                    <p:anim calcmode="lin" valueType="num">
                                      <p:cBhvr>
                                        <p:cTn id="14" dur="2000" fill="hold"/>
                                        <p:tgtEl>
                                          <p:spTgt spid="1946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9464">
                                            <p:txEl>
                                              <p:pRg st="0" end="0"/>
                                            </p:txEl>
                                          </p:spTgt>
                                        </p:tgtEl>
                                        <p:attrNameLst>
                                          <p:attrName>style.visibility</p:attrName>
                                        </p:attrNameLst>
                                      </p:cBhvr>
                                      <p:to>
                                        <p:strVal val="visible"/>
                                      </p:to>
                                    </p:set>
                                    <p:animEffect transition="in" filter="randombar(horizontal)">
                                      <p:cBhvr>
                                        <p:cTn id="19" dur="2000"/>
                                        <p:tgtEl>
                                          <p:spTgt spid="1946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9465"/>
                                        </p:tgtEl>
                                        <p:attrNameLst>
                                          <p:attrName>style.visibility</p:attrName>
                                        </p:attrNameLst>
                                      </p:cBhvr>
                                      <p:to>
                                        <p:strVal val="visible"/>
                                      </p:to>
                                    </p:set>
                                    <p:animEffect transition="in" filter="fade">
                                      <p:cBhvr>
                                        <p:cTn id="24" dur="2000"/>
                                        <p:tgtEl>
                                          <p:spTgt spid="19465"/>
                                        </p:tgtEl>
                                      </p:cBhvr>
                                    </p:animEffect>
                                    <p:anim calcmode="lin" valueType="num">
                                      <p:cBhvr>
                                        <p:cTn id="25" dur="2000" fill="hold"/>
                                        <p:tgtEl>
                                          <p:spTgt spid="19465"/>
                                        </p:tgtEl>
                                        <p:attrNameLst>
                                          <p:attrName>ppt_x</p:attrName>
                                        </p:attrNameLst>
                                      </p:cBhvr>
                                      <p:tavLst>
                                        <p:tav tm="0">
                                          <p:val>
                                            <p:strVal val="#ppt_x"/>
                                          </p:val>
                                        </p:tav>
                                        <p:tav tm="100000">
                                          <p:val>
                                            <p:strVal val="#ppt_x"/>
                                          </p:val>
                                        </p:tav>
                                      </p:tavLst>
                                    </p:anim>
                                    <p:anim calcmode="lin" valueType="num">
                                      <p:cBhvr>
                                        <p:cTn id="26" dur="1800" decel="100000" fill="hold"/>
                                        <p:tgtEl>
                                          <p:spTgt spid="19465"/>
                                        </p:tgtEl>
                                        <p:attrNameLst>
                                          <p:attrName>ppt_y</p:attrName>
                                        </p:attrNameLst>
                                      </p:cBhvr>
                                      <p:tavLst>
                                        <p:tav tm="0">
                                          <p:val>
                                            <p:strVal val="#ppt_y+1"/>
                                          </p:val>
                                        </p:tav>
                                        <p:tav tm="100000">
                                          <p:val>
                                            <p:strVal val="#ppt_y-.03"/>
                                          </p:val>
                                        </p:tav>
                                      </p:tavLst>
                                    </p:anim>
                                    <p:anim calcmode="lin" valueType="num">
                                      <p:cBhvr>
                                        <p:cTn id="27" dur="200" accel="100000" fill="hold">
                                          <p:stCondLst>
                                            <p:cond delay="1800"/>
                                          </p:stCondLst>
                                        </p:cTn>
                                        <p:tgtEl>
                                          <p:spTgt spid="1946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p:bldP spid="194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rafik 3" descr="IMG_8745.JPG"/>
          <p:cNvPicPr>
            <a:picLocks noChangeAspect="1"/>
          </p:cNvPicPr>
          <p:nvPr/>
        </p:nvPicPr>
        <p:blipFill>
          <a:blip r:embed="rId2" cstate="print">
            <a:duotone>
              <a:schemeClr val="bg2">
                <a:shade val="45000"/>
                <a:satMod val="135000"/>
              </a:schemeClr>
              <a:prstClr val="white"/>
            </a:duotone>
            <a:lum bright="16000"/>
          </a:blip>
          <a:srcRect/>
          <a:stretch>
            <a:fillRect/>
          </a:stretch>
        </p:blipFill>
        <p:spPr bwMode="auto">
          <a:xfrm>
            <a:off x="395536" y="0"/>
            <a:ext cx="9144000" cy="6858000"/>
          </a:xfrm>
          <a:prstGeom prst="rect">
            <a:avLst/>
          </a:prstGeom>
          <a:noFill/>
          <a:ln w="9525">
            <a:noFill/>
            <a:miter lim="800000"/>
            <a:headEnd/>
            <a:tailEnd/>
          </a:ln>
        </p:spPr>
      </p:pic>
      <p:sp>
        <p:nvSpPr>
          <p:cNvPr id="2" name="Rechteck 1"/>
          <p:cNvSpPr/>
          <p:nvPr/>
        </p:nvSpPr>
        <p:spPr>
          <a:xfrm>
            <a:off x="3347864" y="404664"/>
            <a:ext cx="4572000" cy="830997"/>
          </a:xfrm>
          <a:prstGeom prst="rect">
            <a:avLst/>
          </a:prstGeom>
        </p:spPr>
        <p:txBody>
          <a:bodyPr>
            <a:spAutoFit/>
          </a:bodyPr>
          <a:lstStyle/>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a:t>
            </a:r>
          </a:p>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Erzgebirgsspiele  2023</a:t>
            </a:r>
          </a:p>
        </p:txBody>
      </p:sp>
      <p:sp>
        <p:nvSpPr>
          <p:cNvPr id="18436" name="Textfeld 2"/>
          <p:cNvSpPr txBox="1">
            <a:spLocks noChangeArrowheads="1"/>
          </p:cNvSpPr>
          <p:nvPr/>
        </p:nvSpPr>
        <p:spPr bwMode="auto">
          <a:xfrm>
            <a:off x="395536" y="671744"/>
            <a:ext cx="8352928" cy="1538883"/>
          </a:xfrm>
          <a:prstGeom prst="rect">
            <a:avLst/>
          </a:prstGeom>
          <a:noFill/>
          <a:ln w="9525">
            <a:noFill/>
            <a:miter lim="800000"/>
            <a:headEnd/>
            <a:tailEnd/>
          </a:ln>
        </p:spPr>
        <p:txBody>
          <a:bodyPr wrap="square">
            <a:spAutoFit/>
          </a:bodyPr>
          <a:lstStyle/>
          <a:p>
            <a:r>
              <a:rPr lang="de-DE" sz="2800" b="1" u="sng" dirty="0"/>
              <a:t>Ski-Nordisch  </a:t>
            </a:r>
          </a:p>
          <a:p>
            <a:endParaRPr lang="de-DE" b="1" u="sng" dirty="0"/>
          </a:p>
          <a:p>
            <a:endParaRPr lang="de-DE" sz="2000" dirty="0"/>
          </a:p>
          <a:p>
            <a:endParaRPr lang="de-DE" sz="2800" b="1" u="sng" dirty="0"/>
          </a:p>
        </p:txBody>
      </p:sp>
      <p:sp>
        <p:nvSpPr>
          <p:cNvPr id="7" name="Textfeld 6"/>
          <p:cNvSpPr txBox="1"/>
          <p:nvPr/>
        </p:nvSpPr>
        <p:spPr>
          <a:xfrm>
            <a:off x="467544" y="1340768"/>
            <a:ext cx="9135450" cy="6463308"/>
          </a:xfrm>
          <a:prstGeom prst="rect">
            <a:avLst/>
          </a:prstGeom>
          <a:noFill/>
        </p:spPr>
        <p:txBody>
          <a:bodyPr wrap="none" rtlCol="0">
            <a:spAutoFit/>
          </a:bodyPr>
          <a:lstStyle/>
          <a:p>
            <a:pPr algn="l"/>
            <a:r>
              <a:rPr lang="de-DE" b="1" i="0" dirty="0">
                <a:solidFill>
                  <a:srgbClr val="000000"/>
                </a:solidFill>
                <a:effectLst/>
                <a:latin typeface="Verdana" panose="020B0604030504040204" pitchFamily="34" charset="0"/>
              </a:rPr>
              <a:t>Skilanglauf bei Kaiserwetter</a:t>
            </a:r>
            <a:r>
              <a:rPr lang="de-DE" b="0" i="0" dirty="0">
                <a:solidFill>
                  <a:srgbClr val="000000"/>
                </a:solidFill>
                <a:effectLst/>
                <a:latin typeface="Verdana" panose="020B0604030504040204" pitchFamily="34" charset="0"/>
              </a:rPr>
              <a:t> </a:t>
            </a:r>
          </a:p>
          <a:p>
            <a:pPr algn="l"/>
            <a:r>
              <a:rPr lang="de-DE" dirty="0">
                <a:solidFill>
                  <a:srgbClr val="000000"/>
                </a:solidFill>
                <a:latin typeface="Verdana" panose="020B0604030504040204" pitchFamily="34" charset="0"/>
              </a:rPr>
              <a:t>9</a:t>
            </a:r>
            <a:r>
              <a:rPr lang="de-DE" b="0" i="0" dirty="0">
                <a:solidFill>
                  <a:srgbClr val="000000"/>
                </a:solidFill>
                <a:effectLst/>
                <a:latin typeface="Verdana" panose="020B0604030504040204" pitchFamily="34" charset="0"/>
              </a:rPr>
              <a:t> Vereine und Schulen hatten ihre Teilnehmer zum Erzgebirgsfinale</a:t>
            </a:r>
          </a:p>
          <a:p>
            <a:pPr algn="l"/>
            <a:r>
              <a:rPr lang="de-DE" b="0" i="0" dirty="0">
                <a:solidFill>
                  <a:srgbClr val="000000"/>
                </a:solidFill>
                <a:effectLst/>
                <a:latin typeface="Verdana" panose="020B0604030504040204" pitchFamily="34" charset="0"/>
              </a:rPr>
              <a:t> im Skilanglauf in die Sparkassenskiarena Oberwiesenthal geschickt. </a:t>
            </a:r>
          </a:p>
          <a:p>
            <a:pPr algn="l"/>
            <a:r>
              <a:rPr lang="de-DE" b="0" i="0" dirty="0">
                <a:solidFill>
                  <a:srgbClr val="000000"/>
                </a:solidFill>
                <a:effectLst/>
                <a:latin typeface="Verdana" panose="020B0604030504040204" pitchFamily="34" charset="0"/>
              </a:rPr>
              <a:t>Die </a:t>
            </a:r>
            <a:r>
              <a:rPr lang="de-DE" dirty="0">
                <a:solidFill>
                  <a:srgbClr val="000000"/>
                </a:solidFill>
                <a:latin typeface="Verdana" panose="020B0604030504040204" pitchFamily="34" charset="0"/>
              </a:rPr>
              <a:t>210</a:t>
            </a:r>
            <a:r>
              <a:rPr lang="de-DE" b="0" i="0" dirty="0">
                <a:solidFill>
                  <a:srgbClr val="000000"/>
                </a:solidFill>
                <a:effectLst/>
                <a:latin typeface="Verdana" panose="020B0604030504040204" pitchFamily="34" charset="0"/>
              </a:rPr>
              <a:t> Starter der AK 7 bis AK 17 konnten bei Kaiserwetter, das heißt </a:t>
            </a:r>
          </a:p>
          <a:p>
            <a:pPr algn="l"/>
            <a:r>
              <a:rPr lang="de-DE" b="0" i="0" dirty="0">
                <a:solidFill>
                  <a:srgbClr val="000000"/>
                </a:solidFill>
                <a:effectLst/>
                <a:latin typeface="Verdana" panose="020B0604030504040204" pitchFamily="34" charset="0"/>
              </a:rPr>
              <a:t>strahlendem Sonnenschein, und noch guten Loipenbedingungen den </a:t>
            </a:r>
          </a:p>
          <a:p>
            <a:pPr algn="l"/>
            <a:r>
              <a:rPr lang="de-DE" b="0" i="0" dirty="0">
                <a:solidFill>
                  <a:srgbClr val="000000"/>
                </a:solidFill>
                <a:effectLst/>
                <a:latin typeface="Verdana" panose="020B0604030504040204" pitchFamily="34" charset="0"/>
              </a:rPr>
              <a:t>Wettkampf bestreiten. Die Starter der AK 7 - 11 liefen über eine </a:t>
            </a:r>
          </a:p>
          <a:p>
            <a:pPr algn="l"/>
            <a:r>
              <a:rPr lang="de-DE" b="0" i="0" dirty="0">
                <a:solidFill>
                  <a:srgbClr val="000000"/>
                </a:solidFill>
                <a:effectLst/>
                <a:latin typeface="Verdana" panose="020B0604030504040204" pitchFamily="34" charset="0"/>
              </a:rPr>
              <a:t>1,1-km-Runde, bei der noch einige Hindernisse wie das Umrunden </a:t>
            </a:r>
          </a:p>
          <a:p>
            <a:pPr algn="l"/>
            <a:r>
              <a:rPr lang="de-DE" b="0" i="0" dirty="0">
                <a:solidFill>
                  <a:srgbClr val="000000"/>
                </a:solidFill>
                <a:effectLst/>
                <a:latin typeface="Verdana" panose="020B0604030504040204" pitchFamily="34" charset="0"/>
              </a:rPr>
              <a:t>einer Acht und ein Slalomlauf  bewältigt werden mussten. </a:t>
            </a:r>
          </a:p>
          <a:p>
            <a:pPr algn="l"/>
            <a:r>
              <a:rPr lang="de-DE" b="0" i="0" dirty="0">
                <a:solidFill>
                  <a:srgbClr val="000000"/>
                </a:solidFill>
                <a:effectLst/>
                <a:latin typeface="Verdana" panose="020B0604030504040204" pitchFamily="34" charset="0"/>
              </a:rPr>
              <a:t>Die Altersklassen 12 bis 18 liefen dann die 2,5 Kilometer-Strecke </a:t>
            </a:r>
          </a:p>
          <a:p>
            <a:pPr algn="l"/>
            <a:r>
              <a:rPr lang="de-DE" b="0" i="0" dirty="0">
                <a:solidFill>
                  <a:srgbClr val="000000"/>
                </a:solidFill>
                <a:effectLst/>
                <a:latin typeface="Verdana" panose="020B0604030504040204" pitchFamily="34" charset="0"/>
              </a:rPr>
              <a:t> ohne Hindernisse. Die Kampfrichter hatten beim Doppelstartverfahren</a:t>
            </a:r>
          </a:p>
          <a:p>
            <a:pPr algn="l"/>
            <a:r>
              <a:rPr lang="de-DE" b="0" i="0" dirty="0">
                <a:solidFill>
                  <a:srgbClr val="000000"/>
                </a:solidFill>
                <a:effectLst/>
                <a:latin typeface="Verdana" panose="020B0604030504040204" pitchFamily="34" charset="0"/>
              </a:rPr>
              <a:t> im 30-Sekunden-Abstand sowie der freien Technikwahl sowohl am Start</a:t>
            </a:r>
          </a:p>
          <a:p>
            <a:pPr algn="l"/>
            <a:r>
              <a:rPr lang="de-DE" b="0" i="0" dirty="0">
                <a:solidFill>
                  <a:srgbClr val="000000"/>
                </a:solidFill>
                <a:effectLst/>
                <a:latin typeface="Verdana" panose="020B0604030504040204" pitchFamily="34" charset="0"/>
              </a:rPr>
              <a:t> als auch am Ziel und im Rechenbüro ordentlich zu tun. In 27 </a:t>
            </a:r>
          </a:p>
          <a:p>
            <a:pPr algn="l"/>
            <a:r>
              <a:rPr lang="de-DE" b="0" i="0" dirty="0">
                <a:solidFill>
                  <a:srgbClr val="000000"/>
                </a:solidFill>
                <a:effectLst/>
                <a:latin typeface="Verdana" panose="020B0604030504040204" pitchFamily="34" charset="0"/>
              </a:rPr>
              <a:t>verschiedenen Kategorien, also 11 Altersklassen getrennt nach männlich</a:t>
            </a:r>
          </a:p>
          <a:p>
            <a:pPr algn="l"/>
            <a:r>
              <a:rPr lang="de-DE" b="0" i="0" dirty="0">
                <a:solidFill>
                  <a:srgbClr val="000000"/>
                </a:solidFill>
                <a:effectLst/>
                <a:latin typeface="Verdana" panose="020B0604030504040204" pitchFamily="34" charset="0"/>
              </a:rPr>
              <a:t> und weiblich sowie der Unterteilung zwischen Sportschülern und den</a:t>
            </a:r>
          </a:p>
          <a:p>
            <a:pPr algn="l"/>
            <a:r>
              <a:rPr lang="de-DE" b="0" i="0" dirty="0">
                <a:solidFill>
                  <a:srgbClr val="000000"/>
                </a:solidFill>
                <a:effectLst/>
                <a:latin typeface="Verdana" panose="020B0604030504040204" pitchFamily="34" charset="0"/>
              </a:rPr>
              <a:t> "Naturwissenschaftlern"  ab AK 14 musste die Auswertung erfolgen. </a:t>
            </a:r>
          </a:p>
          <a:p>
            <a:pPr algn="l"/>
            <a:r>
              <a:rPr lang="de-DE" b="0" i="0" dirty="0">
                <a:solidFill>
                  <a:srgbClr val="000000"/>
                </a:solidFill>
                <a:effectLst/>
                <a:latin typeface="Verdana" panose="020B0604030504040204" pitchFamily="34" charset="0"/>
              </a:rPr>
              <a:t>Das klappte alles fast reibungslos, so dass auch die Siegerehrungen </a:t>
            </a:r>
          </a:p>
          <a:p>
            <a:pPr algn="l"/>
            <a:r>
              <a:rPr lang="de-DE" b="0" i="0" dirty="0">
                <a:solidFill>
                  <a:srgbClr val="000000"/>
                </a:solidFill>
                <a:effectLst/>
                <a:latin typeface="Verdana" panose="020B0604030504040204" pitchFamily="34" charset="0"/>
              </a:rPr>
              <a:t>zügig erfolgen konnten und die stolzen Sieger und Platzierten ihre Medaillen </a:t>
            </a:r>
          </a:p>
          <a:p>
            <a:pPr algn="l"/>
            <a:r>
              <a:rPr lang="de-DE" b="0" i="0" dirty="0">
                <a:solidFill>
                  <a:srgbClr val="000000"/>
                </a:solidFill>
                <a:effectLst/>
                <a:latin typeface="Verdana" panose="020B0604030504040204" pitchFamily="34" charset="0"/>
              </a:rPr>
              <a:t>und Urkunden in Empfang nehmen konnten. </a:t>
            </a:r>
          </a:p>
          <a:p>
            <a:pPr algn="l"/>
            <a:r>
              <a:rPr lang="de-DE" b="0" i="0" dirty="0">
                <a:solidFill>
                  <a:srgbClr val="000000"/>
                </a:solidFill>
                <a:effectLst/>
                <a:latin typeface="Verdana" panose="020B0604030504040204" pitchFamily="34" charset="0"/>
              </a:rPr>
              <a:t> </a:t>
            </a:r>
          </a:p>
          <a:p>
            <a:endParaRPr lang="de-DE" dirty="0"/>
          </a:p>
          <a:p>
            <a:endParaRPr lang="de-DE" dirty="0"/>
          </a:p>
          <a:p>
            <a:endParaRPr lang="de-DE" dirty="0"/>
          </a:p>
          <a:p>
            <a:endParaRPr lang="de-D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umsplatzhalter 1"/>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FC140FBB-2B3C-4D26-AB92-249C5916FD6F}" type="datetime1">
              <a:rPr lang="de-DE"/>
              <a:pPr fontAlgn="base">
                <a:spcBef>
                  <a:spcPct val="0"/>
                </a:spcBef>
                <a:spcAft>
                  <a:spcPct val="0"/>
                </a:spcAft>
                <a:defRPr/>
              </a:pPr>
              <a:t>28.06.2023</a:t>
            </a:fld>
            <a:endParaRPr lang="de-DE"/>
          </a:p>
        </p:txBody>
      </p:sp>
      <p:sp>
        <p:nvSpPr>
          <p:cNvPr id="3" name="Foliennummernplatzhalter 2"/>
          <p:cNvSpPr>
            <a:spLocks noGrp="1"/>
          </p:cNvSpPr>
          <p:nvPr>
            <p:ph type="sldNum" sz="quarter" idx="12"/>
          </p:nvPr>
        </p:nvSpPr>
        <p:spPr/>
        <p:txBody>
          <a:bodyPr/>
          <a:lstStyle/>
          <a:p>
            <a:pPr>
              <a:defRPr/>
            </a:pPr>
            <a:fld id="{816D1F5C-223F-4A25-9F78-D2949F27DC25}" type="slidenum">
              <a:rPr lang="de-DE"/>
              <a:pPr>
                <a:defRPr/>
              </a:pPr>
              <a:t>21</a:t>
            </a:fld>
            <a:endParaRPr lang="de-DE"/>
          </a:p>
        </p:txBody>
      </p:sp>
      <p:sp>
        <p:nvSpPr>
          <p:cNvPr id="4" name="Rechteck 3"/>
          <p:cNvSpPr/>
          <p:nvPr/>
        </p:nvSpPr>
        <p:spPr>
          <a:xfrm>
            <a:off x="3059832" y="260648"/>
            <a:ext cx="5149873"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Jugend trainiert</a:t>
            </a:r>
          </a:p>
          <a:p>
            <a:pPr algn="ctr" fontAlgn="auto">
              <a:spcBef>
                <a:spcPts val="0"/>
              </a:spcBef>
              <a:spcAft>
                <a:spcPts val="0"/>
              </a:spcAft>
              <a:defRPr/>
            </a:pPr>
            <a:r>
              <a:rPr lang="de-DE"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für Olympia</a:t>
            </a:r>
          </a:p>
        </p:txBody>
      </p:sp>
      <p:sp>
        <p:nvSpPr>
          <p:cNvPr id="20485" name="Textfeld 5"/>
          <p:cNvSpPr txBox="1">
            <a:spLocks noChangeArrowheads="1"/>
          </p:cNvSpPr>
          <p:nvPr/>
        </p:nvSpPr>
        <p:spPr bwMode="auto">
          <a:xfrm>
            <a:off x="357188" y="333375"/>
            <a:ext cx="2111375" cy="460375"/>
          </a:xfrm>
          <a:prstGeom prst="rect">
            <a:avLst/>
          </a:prstGeom>
          <a:noFill/>
          <a:ln w="9525">
            <a:noFill/>
            <a:miter lim="800000"/>
            <a:headEnd/>
            <a:tailEnd/>
          </a:ln>
        </p:spPr>
        <p:txBody>
          <a:bodyPr>
            <a:spAutoFit/>
          </a:bodyPr>
          <a:lstStyle/>
          <a:p>
            <a:pPr algn="ctr"/>
            <a:r>
              <a:rPr lang="de-DE" sz="2400" b="1">
                <a:latin typeface="Perpetua"/>
              </a:rPr>
              <a:t>Gerätturnen</a:t>
            </a:r>
          </a:p>
        </p:txBody>
      </p:sp>
      <p:sp>
        <p:nvSpPr>
          <p:cNvPr id="20486" name="Textfeld 9"/>
          <p:cNvSpPr txBox="1">
            <a:spLocks noChangeArrowheads="1"/>
          </p:cNvSpPr>
          <p:nvPr/>
        </p:nvSpPr>
        <p:spPr bwMode="auto">
          <a:xfrm>
            <a:off x="250825" y="2349500"/>
            <a:ext cx="8001000" cy="1200329"/>
          </a:xfrm>
          <a:prstGeom prst="rect">
            <a:avLst/>
          </a:prstGeom>
          <a:noFill/>
          <a:ln w="9525">
            <a:noFill/>
            <a:miter lim="800000"/>
            <a:headEnd/>
            <a:tailEnd/>
          </a:ln>
        </p:spPr>
        <p:txBody>
          <a:bodyPr>
            <a:spAutoFit/>
          </a:bodyPr>
          <a:lstStyle/>
          <a:p>
            <a:pPr algn="ctr"/>
            <a:endParaRPr lang="de-DE" dirty="0">
              <a:latin typeface="Perpetua"/>
            </a:endParaRPr>
          </a:p>
          <a:p>
            <a:pPr algn="ctr"/>
            <a:r>
              <a:rPr lang="de-DE" dirty="0">
                <a:latin typeface="Perpetua"/>
              </a:rPr>
              <a:t>  </a:t>
            </a:r>
          </a:p>
          <a:p>
            <a:pPr algn="ctr"/>
            <a:r>
              <a:rPr lang="de-DE" dirty="0">
                <a:latin typeface="Perpetua"/>
              </a:rPr>
              <a:t> Die Grundschule Thum beteiligte sich wieder am Regionalfinale im Gerätturnen der WK V.</a:t>
            </a:r>
          </a:p>
          <a:p>
            <a:pPr algn="ctr"/>
            <a:r>
              <a:rPr lang="de-DE" dirty="0">
                <a:latin typeface="Perpetua"/>
              </a:rPr>
              <a:t>Die Mädchen qualifizierten sich für das Landesfinale in Riesa und belegten dort den 5. Platz.</a:t>
            </a:r>
          </a:p>
        </p:txBody>
      </p:sp>
      <p:pic>
        <p:nvPicPr>
          <p:cNvPr id="20487" name="Picture 2" descr="C:\Dokumente und Einstellungen\Walther Armstroff\Lokale Einstellungen\Temporary Internet Files\Content.IE5\VLG881QW\MCj02954480000[1].wmf"/>
          <p:cNvPicPr>
            <a:picLocks noChangeAspect="1" noChangeArrowheads="1"/>
          </p:cNvPicPr>
          <p:nvPr/>
        </p:nvPicPr>
        <p:blipFill>
          <a:blip r:embed="rId2" cstate="print"/>
          <a:srcRect/>
          <a:stretch>
            <a:fillRect/>
          </a:stretch>
        </p:blipFill>
        <p:spPr bwMode="auto">
          <a:xfrm>
            <a:off x="142875" y="1214438"/>
            <a:ext cx="1449388" cy="944562"/>
          </a:xfrm>
          <a:prstGeom prst="rect">
            <a:avLst/>
          </a:prstGeom>
          <a:noFill/>
          <a:ln w="9525">
            <a:noFill/>
            <a:miter lim="800000"/>
            <a:headEnd/>
            <a:tailEnd/>
          </a:ln>
        </p:spPr>
      </p:pic>
      <p:pic>
        <p:nvPicPr>
          <p:cNvPr id="20490" name="Picture 5" descr="C:\Dokumente und Einstellungen\Walther Armstroff\Lokale Einstellungen\Temporary Internet Files\Content.IE5\VLG881QW\MCj02797100000[1].wmf"/>
          <p:cNvPicPr>
            <a:picLocks noChangeAspect="1" noChangeArrowheads="1"/>
          </p:cNvPicPr>
          <p:nvPr/>
        </p:nvPicPr>
        <p:blipFill>
          <a:blip r:embed="rId3" cstate="print"/>
          <a:srcRect/>
          <a:stretch>
            <a:fillRect/>
          </a:stretch>
        </p:blipFill>
        <p:spPr bwMode="auto">
          <a:xfrm>
            <a:off x="1857375" y="1000125"/>
            <a:ext cx="1120775" cy="1262063"/>
          </a:xfrm>
          <a:prstGeom prst="rect">
            <a:avLst/>
          </a:prstGeom>
          <a:noFill/>
          <a:ln w="9525">
            <a:noFill/>
            <a:miter lim="800000"/>
            <a:headEnd/>
            <a:tailEnd/>
          </a:ln>
        </p:spPr>
      </p:pic>
      <p:sp>
        <p:nvSpPr>
          <p:cNvPr id="20492" name="Rechteck 18"/>
          <p:cNvSpPr>
            <a:spLocks noChangeArrowheads="1"/>
          </p:cNvSpPr>
          <p:nvPr/>
        </p:nvSpPr>
        <p:spPr bwMode="auto">
          <a:xfrm>
            <a:off x="971600" y="3861048"/>
            <a:ext cx="7056438" cy="1384995"/>
          </a:xfrm>
          <a:prstGeom prst="rect">
            <a:avLst/>
          </a:prstGeom>
          <a:noFill/>
          <a:ln w="9525">
            <a:noFill/>
            <a:miter lim="800000"/>
            <a:headEnd/>
            <a:tailEnd/>
          </a:ln>
        </p:spPr>
        <p:txBody>
          <a:bodyPr>
            <a:spAutoFit/>
          </a:bodyPr>
          <a:lstStyle/>
          <a:p>
            <a:pPr eaLnBrk="0" hangingPunct="0"/>
            <a:endParaRPr lang="de-DE" sz="600" dirty="0">
              <a:solidFill>
                <a:srgbClr val="000000"/>
              </a:solidFill>
              <a:ea typeface="Calibri" pitchFamily="34" charset="0"/>
              <a:cs typeface="Times New Roman" pitchFamily="18" charset="0"/>
            </a:endParaRPr>
          </a:p>
          <a:p>
            <a:pPr eaLnBrk="0" hangingPunct="0"/>
            <a:endParaRPr lang="de-DE" sz="2000" dirty="0">
              <a:solidFill>
                <a:srgbClr val="000000"/>
              </a:solidFill>
              <a:latin typeface="Calibri" pitchFamily="34" charset="0"/>
              <a:ea typeface="Calibri" pitchFamily="34" charset="0"/>
              <a:cs typeface="Times New Roman" pitchFamily="18" charset="0"/>
            </a:endParaRPr>
          </a:p>
          <a:p>
            <a:pPr eaLnBrk="0" hangingPunct="0"/>
            <a:r>
              <a:rPr lang="de-DE" sz="2000" dirty="0">
                <a:solidFill>
                  <a:srgbClr val="000000"/>
                </a:solidFill>
                <a:latin typeface="Calibri" pitchFamily="34" charset="0"/>
                <a:ea typeface="Calibri" pitchFamily="34" charset="0"/>
                <a:cs typeface="Times New Roman" pitchFamily="18" charset="0"/>
              </a:rPr>
              <a:t> </a:t>
            </a:r>
          </a:p>
          <a:p>
            <a:pPr eaLnBrk="0" hangingPunct="0"/>
            <a:endParaRPr lang="de-DE" sz="600" dirty="0">
              <a:solidFill>
                <a:srgbClr val="000000"/>
              </a:solidFill>
              <a:ea typeface="Calibri" pitchFamily="34" charset="0"/>
              <a:cs typeface="Times New Roman" pitchFamily="18" charset="0"/>
            </a:endParaRPr>
          </a:p>
          <a:p>
            <a:pPr eaLnBrk="0" hangingPunct="0"/>
            <a:endParaRPr lang="de-DE" sz="600" dirty="0">
              <a:solidFill>
                <a:srgbClr val="000000"/>
              </a:solidFill>
              <a:ea typeface="Calibri" pitchFamily="34" charset="0"/>
              <a:cs typeface="Times New Roman" pitchFamily="18" charset="0"/>
            </a:endParaRPr>
          </a:p>
          <a:p>
            <a:pPr eaLnBrk="0" hangingPunct="0"/>
            <a:endParaRPr lang="de-DE" sz="2000" dirty="0">
              <a:solidFill>
                <a:srgbClr val="000000"/>
              </a:solidFill>
              <a:latin typeface="Calibri" pitchFamily="34" charset="0"/>
              <a:ea typeface="Calibri" pitchFamily="34" charset="0"/>
              <a:cs typeface="Times New Roman" pitchFamily="18" charset="0"/>
            </a:endParaRPr>
          </a:p>
          <a:p>
            <a:pPr eaLnBrk="0" hangingPunct="0"/>
            <a:endParaRPr lang="de-DE" sz="600" dirty="0">
              <a:solidFill>
                <a:srgbClr val="000000"/>
              </a:solidFill>
              <a:ea typeface="Calibri" pitchFamily="34" charset="0"/>
              <a:cs typeface="Times New Roman" pitchFamily="18" charset="0"/>
            </a:endParaRPr>
          </a:p>
        </p:txBody>
      </p:sp>
      <p:sp>
        <p:nvSpPr>
          <p:cNvPr id="13" name="Rechteck 12"/>
          <p:cNvSpPr/>
          <p:nvPr/>
        </p:nvSpPr>
        <p:spPr>
          <a:xfrm>
            <a:off x="539552" y="3861048"/>
            <a:ext cx="7776864" cy="800219"/>
          </a:xfrm>
          <a:prstGeom prst="rect">
            <a:avLst/>
          </a:prstGeom>
        </p:spPr>
        <p:txBody>
          <a:bodyPr wrap="square">
            <a:spAutoFit/>
          </a:bodyPr>
          <a:lstStyle/>
          <a:p>
            <a:endParaRPr lang="de-DE" sz="2800" b="1" dirty="0">
              <a:solidFill>
                <a:srgbClr val="FF0000"/>
              </a:solidFill>
            </a:endParaRPr>
          </a:p>
          <a:p>
            <a:r>
              <a:rPr lang="de-DE" dirty="0"/>
              <a:t>                            </a:t>
            </a:r>
          </a:p>
        </p:txBody>
      </p:sp>
      <p:pic>
        <p:nvPicPr>
          <p:cNvPr id="5" name="Grafik 4">
            <a:extLst>
              <a:ext uri="{FF2B5EF4-FFF2-40B4-BE49-F238E27FC236}">
                <a16:creationId xmlns:a16="http://schemas.microsoft.com/office/drawing/2014/main" id="{0737072C-9569-424E-BECF-9EAED56765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186" y="3807489"/>
            <a:ext cx="2980726" cy="2236620"/>
          </a:xfrm>
          <a:prstGeom prst="rect">
            <a:avLst/>
          </a:prstGeom>
        </p:spPr>
      </p:pic>
      <p:pic>
        <p:nvPicPr>
          <p:cNvPr id="7" name="Grafik 6">
            <a:extLst>
              <a:ext uri="{FF2B5EF4-FFF2-40B4-BE49-F238E27FC236}">
                <a16:creationId xmlns:a16="http://schemas.microsoft.com/office/drawing/2014/main" id="{5242D4B5-C8B4-4EA5-9E80-2EE0ED682E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9650" y="3838388"/>
            <a:ext cx="2980726" cy="22366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Grafik 2" descr="IMG_3919.JPG"/>
          <p:cNvPicPr>
            <a:picLocks noChangeAspect="1"/>
          </p:cNvPicPr>
          <p:nvPr/>
        </p:nvPicPr>
        <p:blipFill>
          <a:blip r:embed="rId2" cstate="print"/>
          <a:srcRect/>
          <a:stretch>
            <a:fillRect/>
          </a:stretch>
        </p:blipFill>
        <p:spPr bwMode="auto">
          <a:xfrm>
            <a:off x="2484438" y="476250"/>
            <a:ext cx="2266950" cy="1701800"/>
          </a:xfrm>
          <a:prstGeom prst="rect">
            <a:avLst/>
          </a:prstGeom>
          <a:noFill/>
          <a:ln w="9525">
            <a:noFill/>
            <a:miter lim="800000"/>
            <a:headEnd/>
            <a:tailEnd/>
          </a:ln>
        </p:spPr>
      </p:pic>
      <p:pic>
        <p:nvPicPr>
          <p:cNvPr id="21508" name="Grafik 3" descr="Bild67.jpg"/>
          <p:cNvPicPr>
            <a:picLocks noChangeAspect="1"/>
          </p:cNvPicPr>
          <p:nvPr/>
        </p:nvPicPr>
        <p:blipFill>
          <a:blip r:embed="rId3" cstate="print"/>
          <a:srcRect/>
          <a:stretch>
            <a:fillRect/>
          </a:stretch>
        </p:blipFill>
        <p:spPr bwMode="auto">
          <a:xfrm>
            <a:off x="357188" y="2071688"/>
            <a:ext cx="1900237" cy="2852737"/>
          </a:xfrm>
          <a:prstGeom prst="rect">
            <a:avLst/>
          </a:prstGeom>
          <a:noFill/>
          <a:ln w="9525">
            <a:noFill/>
            <a:miter lim="800000"/>
            <a:headEnd/>
            <a:tailEnd/>
          </a:ln>
        </p:spPr>
      </p:pic>
      <p:pic>
        <p:nvPicPr>
          <p:cNvPr id="21509" name="Grafik 4" descr="Bild34.jpg"/>
          <p:cNvPicPr>
            <a:picLocks noChangeAspect="1"/>
          </p:cNvPicPr>
          <p:nvPr/>
        </p:nvPicPr>
        <p:blipFill>
          <a:blip r:embed="rId4" cstate="print"/>
          <a:srcRect/>
          <a:stretch>
            <a:fillRect/>
          </a:stretch>
        </p:blipFill>
        <p:spPr bwMode="auto">
          <a:xfrm>
            <a:off x="2627313" y="2565400"/>
            <a:ext cx="1987550" cy="1417638"/>
          </a:xfrm>
          <a:prstGeom prst="rect">
            <a:avLst/>
          </a:prstGeom>
          <a:noFill/>
          <a:ln w="9525">
            <a:noFill/>
            <a:miter lim="800000"/>
            <a:headEnd/>
            <a:tailEnd/>
          </a:ln>
        </p:spPr>
      </p:pic>
      <p:pic>
        <p:nvPicPr>
          <p:cNvPr id="21510" name="Grafik 5" descr="Bild53.jpg"/>
          <p:cNvPicPr>
            <a:picLocks noChangeAspect="1"/>
          </p:cNvPicPr>
          <p:nvPr/>
        </p:nvPicPr>
        <p:blipFill>
          <a:blip r:embed="rId5" cstate="print"/>
          <a:srcRect/>
          <a:stretch>
            <a:fillRect/>
          </a:stretch>
        </p:blipFill>
        <p:spPr bwMode="auto">
          <a:xfrm>
            <a:off x="7164388" y="333375"/>
            <a:ext cx="1781175" cy="2671763"/>
          </a:xfrm>
          <a:prstGeom prst="rect">
            <a:avLst/>
          </a:prstGeom>
          <a:noFill/>
          <a:ln w="9525">
            <a:noFill/>
            <a:miter lim="800000"/>
            <a:headEnd/>
            <a:tailEnd/>
          </a:ln>
        </p:spPr>
      </p:pic>
      <p:pic>
        <p:nvPicPr>
          <p:cNvPr id="21511" name="Grafik 6" descr="Bild15.jpg"/>
          <p:cNvPicPr>
            <a:picLocks noChangeAspect="1"/>
          </p:cNvPicPr>
          <p:nvPr/>
        </p:nvPicPr>
        <p:blipFill>
          <a:blip r:embed="rId6" cstate="print"/>
          <a:srcRect/>
          <a:stretch>
            <a:fillRect/>
          </a:stretch>
        </p:blipFill>
        <p:spPr bwMode="auto">
          <a:xfrm>
            <a:off x="6443663" y="4941888"/>
            <a:ext cx="2449512" cy="1630362"/>
          </a:xfrm>
          <a:prstGeom prst="rect">
            <a:avLst/>
          </a:prstGeom>
          <a:noFill/>
          <a:ln w="9525">
            <a:noFill/>
            <a:miter lim="800000"/>
            <a:headEnd/>
            <a:tailEnd/>
          </a:ln>
        </p:spPr>
      </p:pic>
      <p:pic>
        <p:nvPicPr>
          <p:cNvPr id="21512" name="Grafik 7" descr="Bild57.jpg"/>
          <p:cNvPicPr>
            <a:picLocks noChangeAspect="1"/>
          </p:cNvPicPr>
          <p:nvPr/>
        </p:nvPicPr>
        <p:blipFill>
          <a:blip r:embed="rId7" cstate="print"/>
          <a:srcRect/>
          <a:stretch>
            <a:fillRect/>
          </a:stretch>
        </p:blipFill>
        <p:spPr bwMode="auto">
          <a:xfrm>
            <a:off x="2606675" y="4581525"/>
            <a:ext cx="2017713" cy="1439863"/>
          </a:xfrm>
          <a:prstGeom prst="rect">
            <a:avLst/>
          </a:prstGeom>
          <a:noFill/>
          <a:ln w="9525">
            <a:noFill/>
            <a:miter lim="800000"/>
            <a:headEnd/>
            <a:tailEnd/>
          </a:ln>
        </p:spPr>
      </p:pic>
      <p:pic>
        <p:nvPicPr>
          <p:cNvPr id="21513" name="Grafik 8" descr="Bild44.jpg"/>
          <p:cNvPicPr>
            <a:picLocks noChangeAspect="1"/>
          </p:cNvPicPr>
          <p:nvPr/>
        </p:nvPicPr>
        <p:blipFill>
          <a:blip r:embed="rId8" cstate="print"/>
          <a:srcRect/>
          <a:stretch>
            <a:fillRect/>
          </a:stretch>
        </p:blipFill>
        <p:spPr bwMode="auto">
          <a:xfrm>
            <a:off x="4932363" y="3284538"/>
            <a:ext cx="1655762" cy="2486025"/>
          </a:xfrm>
          <a:prstGeom prst="rect">
            <a:avLst/>
          </a:prstGeom>
          <a:noFill/>
          <a:ln w="9525">
            <a:noFill/>
            <a:miter lim="800000"/>
            <a:headEnd/>
            <a:tailEnd/>
          </a:ln>
        </p:spPr>
      </p:pic>
      <p:pic>
        <p:nvPicPr>
          <p:cNvPr id="21514" name="Grafik 9" descr="Bild26.jpg"/>
          <p:cNvPicPr>
            <a:picLocks noChangeAspect="1"/>
          </p:cNvPicPr>
          <p:nvPr/>
        </p:nvPicPr>
        <p:blipFill>
          <a:blip r:embed="rId9" cstate="print"/>
          <a:srcRect/>
          <a:stretch>
            <a:fillRect/>
          </a:stretch>
        </p:blipFill>
        <p:spPr bwMode="auto">
          <a:xfrm>
            <a:off x="4859338" y="260350"/>
            <a:ext cx="1781175" cy="2673350"/>
          </a:xfrm>
          <a:prstGeom prst="rect">
            <a:avLst/>
          </a:prstGeom>
          <a:noFill/>
          <a:ln w="9525">
            <a:noFill/>
            <a:miter lim="800000"/>
            <a:headEnd/>
            <a:tailEnd/>
          </a:ln>
        </p:spPr>
      </p:pic>
      <p:pic>
        <p:nvPicPr>
          <p:cNvPr id="21515" name="Grafik 10" descr="Bild18.jpg"/>
          <p:cNvPicPr>
            <a:picLocks noChangeAspect="1"/>
          </p:cNvPicPr>
          <p:nvPr/>
        </p:nvPicPr>
        <p:blipFill>
          <a:blip r:embed="rId10" cstate="print"/>
          <a:srcRect/>
          <a:stretch>
            <a:fillRect/>
          </a:stretch>
        </p:blipFill>
        <p:spPr bwMode="auto">
          <a:xfrm>
            <a:off x="6875463" y="3213100"/>
            <a:ext cx="1944687" cy="12954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57158" y="357166"/>
            <a:ext cx="8904938" cy="954107"/>
          </a:xfrm>
          <a:prstGeom prst="rect">
            <a:avLst/>
          </a:prstGeom>
          <a:noFill/>
        </p:spPr>
        <p:txBody>
          <a:bodyPr wrap="none">
            <a:spAutoFit/>
          </a:bodyPr>
          <a:lstStyle/>
          <a:p>
            <a:pPr>
              <a:defRPr/>
            </a:pPr>
            <a:r>
              <a:rPr lang="de-DE"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Risiko-raus-Kampagne der Unfallkasse Sachsen</a:t>
            </a:r>
          </a:p>
          <a:p>
            <a:pPr>
              <a:defRPr/>
            </a:pPr>
            <a:r>
              <a:rPr lang="de-DE"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wurde durch das Kultusministerium abgesagt ??? </a:t>
            </a:r>
            <a:endParaRPr lang="de-DE" sz="2800" dirty="0">
              <a:latin typeface="Arial" charset="0"/>
            </a:endParaRPr>
          </a:p>
        </p:txBody>
      </p:sp>
      <p:pic>
        <p:nvPicPr>
          <p:cNvPr id="22531" name="Picture 1" descr="C:\Dokumente und Einstellungen\Meyer\Desktop\Sportfotos 2012 2013\Risiko raus ERZ-Finale 28.01.2013\IMG_0275.JPG"/>
          <p:cNvPicPr>
            <a:picLocks noChangeAspect="1" noChangeArrowheads="1"/>
          </p:cNvPicPr>
          <p:nvPr/>
        </p:nvPicPr>
        <p:blipFill>
          <a:blip r:embed="rId2" cstate="print"/>
          <a:srcRect/>
          <a:stretch>
            <a:fillRect/>
          </a:stretch>
        </p:blipFill>
        <p:spPr bwMode="auto">
          <a:xfrm>
            <a:off x="642938" y="1285875"/>
            <a:ext cx="2373312" cy="1779588"/>
          </a:xfrm>
          <a:prstGeom prst="rect">
            <a:avLst/>
          </a:prstGeom>
          <a:noFill/>
          <a:ln w="9525">
            <a:noFill/>
            <a:miter lim="800000"/>
            <a:headEnd/>
            <a:tailEnd/>
          </a:ln>
        </p:spPr>
      </p:pic>
      <p:pic>
        <p:nvPicPr>
          <p:cNvPr id="22532" name="Picture 2" descr="C:\Dokumente und Einstellungen\Meyer\Desktop\Sportfotos 2012 2013\Risiko raus ERZ-Finale 28.01.2013\IMG_0271.JPG"/>
          <p:cNvPicPr>
            <a:picLocks noChangeAspect="1" noChangeArrowheads="1"/>
          </p:cNvPicPr>
          <p:nvPr/>
        </p:nvPicPr>
        <p:blipFill>
          <a:blip r:embed="rId3" cstate="print"/>
          <a:srcRect/>
          <a:stretch>
            <a:fillRect/>
          </a:stretch>
        </p:blipFill>
        <p:spPr bwMode="auto">
          <a:xfrm>
            <a:off x="3357563" y="1285875"/>
            <a:ext cx="2357437" cy="1768475"/>
          </a:xfrm>
          <a:prstGeom prst="rect">
            <a:avLst/>
          </a:prstGeom>
          <a:noFill/>
          <a:ln w="9525">
            <a:noFill/>
            <a:miter lim="800000"/>
            <a:headEnd/>
            <a:tailEnd/>
          </a:ln>
        </p:spPr>
      </p:pic>
      <p:pic>
        <p:nvPicPr>
          <p:cNvPr id="22533" name="Picture 3" descr="C:\Dokumente und Einstellungen\Meyer\Desktop\Sportfotos 2012 2013\Risiko raus ERZ-Finale 28.01.2013\IMG_0262.JPG"/>
          <p:cNvPicPr>
            <a:picLocks noChangeAspect="1" noChangeArrowheads="1"/>
          </p:cNvPicPr>
          <p:nvPr/>
        </p:nvPicPr>
        <p:blipFill>
          <a:blip r:embed="rId4" cstate="print"/>
          <a:srcRect/>
          <a:stretch>
            <a:fillRect/>
          </a:stretch>
        </p:blipFill>
        <p:spPr bwMode="auto">
          <a:xfrm>
            <a:off x="6048375" y="1285875"/>
            <a:ext cx="2381250" cy="1785938"/>
          </a:xfrm>
          <a:prstGeom prst="rect">
            <a:avLst/>
          </a:prstGeom>
          <a:noFill/>
          <a:ln w="9525">
            <a:noFill/>
            <a:miter lim="800000"/>
            <a:headEnd/>
            <a:tailEnd/>
          </a:ln>
        </p:spPr>
      </p:pic>
      <p:pic>
        <p:nvPicPr>
          <p:cNvPr id="22534" name="Picture 4" descr="C:\Dokumente und Einstellungen\Meyer\Desktop\Sportfotos 2012 2013\Risiko raus ERZ-Finale 28.01.2013\IMG_0260.JPG"/>
          <p:cNvPicPr>
            <a:picLocks noChangeAspect="1" noChangeArrowheads="1"/>
          </p:cNvPicPr>
          <p:nvPr/>
        </p:nvPicPr>
        <p:blipFill>
          <a:blip r:embed="rId5" cstate="print"/>
          <a:srcRect/>
          <a:stretch>
            <a:fillRect/>
          </a:stretch>
        </p:blipFill>
        <p:spPr bwMode="auto">
          <a:xfrm>
            <a:off x="642938" y="4125913"/>
            <a:ext cx="2428875" cy="1820862"/>
          </a:xfrm>
          <a:prstGeom prst="rect">
            <a:avLst/>
          </a:prstGeom>
          <a:noFill/>
          <a:ln w="9525">
            <a:noFill/>
            <a:miter lim="800000"/>
            <a:headEnd/>
            <a:tailEnd/>
          </a:ln>
        </p:spPr>
      </p:pic>
      <p:pic>
        <p:nvPicPr>
          <p:cNvPr id="22535" name="Picture 5" descr="C:\Dokumente und Einstellungen\Meyer\Desktop\Sportfotos 2012 2013\Risiko raus ERZ-Finale 28.01.2013\IMG_0277.JPG"/>
          <p:cNvPicPr>
            <a:picLocks noChangeAspect="1" noChangeArrowheads="1"/>
          </p:cNvPicPr>
          <p:nvPr/>
        </p:nvPicPr>
        <p:blipFill>
          <a:blip r:embed="rId6" cstate="print"/>
          <a:srcRect/>
          <a:stretch>
            <a:fillRect/>
          </a:stretch>
        </p:blipFill>
        <p:spPr bwMode="auto">
          <a:xfrm>
            <a:off x="3429000" y="4143375"/>
            <a:ext cx="2397125" cy="1798638"/>
          </a:xfrm>
          <a:prstGeom prst="rect">
            <a:avLst/>
          </a:prstGeom>
          <a:noFill/>
          <a:ln w="9525">
            <a:noFill/>
            <a:miter lim="800000"/>
            <a:headEnd/>
            <a:tailEnd/>
          </a:ln>
        </p:spPr>
      </p:pic>
      <p:pic>
        <p:nvPicPr>
          <p:cNvPr id="22536" name="Picture 6" descr="C:\Dokumente und Einstellungen\Meyer\Desktop\Sportfotos 2012 2013\Risiko raus ERZ-Finale 28.01.2013\IMG_0258.JPG"/>
          <p:cNvPicPr>
            <a:picLocks noChangeAspect="1" noChangeArrowheads="1"/>
          </p:cNvPicPr>
          <p:nvPr/>
        </p:nvPicPr>
        <p:blipFill>
          <a:blip r:embed="rId7" cstate="print"/>
          <a:srcRect/>
          <a:stretch>
            <a:fillRect/>
          </a:stretch>
        </p:blipFill>
        <p:spPr bwMode="auto">
          <a:xfrm>
            <a:off x="6143625" y="4143375"/>
            <a:ext cx="2428875" cy="182245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WordArt 4" descr="Vertikal dünn"/>
          <p:cNvSpPr>
            <a:spLocks noChangeArrowheads="1" noChangeShapeType="1" noTextEdit="1"/>
          </p:cNvSpPr>
          <p:nvPr/>
        </p:nvSpPr>
        <p:spPr bwMode="auto">
          <a:xfrm>
            <a:off x="827584" y="404812"/>
            <a:ext cx="4774704" cy="1079971"/>
          </a:xfrm>
          <a:prstGeom prst="rect">
            <a:avLst/>
          </a:prstGeom>
        </p:spPr>
        <p:txBody>
          <a:bodyPr wrap="none" fromWordArt="1">
            <a:prstTxWarp prst="textCurveUp">
              <a:avLst>
                <a:gd name="adj" fmla="val 41761"/>
              </a:avLst>
            </a:prstTxWarp>
          </a:bodyPr>
          <a:lstStyle/>
          <a:p>
            <a:pPr algn="ctr"/>
            <a:r>
              <a:rPr lang="de-DE"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Hallenfußball – Klassen 3 und 4</a:t>
            </a:r>
          </a:p>
        </p:txBody>
      </p:sp>
      <p:pic>
        <p:nvPicPr>
          <p:cNvPr id="27653" name="Picture 5" descr="j0238218"/>
          <p:cNvPicPr>
            <a:picLocks noChangeAspect="1" noChangeArrowheads="1"/>
          </p:cNvPicPr>
          <p:nvPr/>
        </p:nvPicPr>
        <p:blipFill>
          <a:blip r:embed="rId2" cstate="print"/>
          <a:srcRect/>
          <a:stretch>
            <a:fillRect/>
          </a:stretch>
        </p:blipFill>
        <p:spPr bwMode="auto">
          <a:xfrm>
            <a:off x="7366000" y="333375"/>
            <a:ext cx="1778000" cy="1484313"/>
          </a:xfrm>
          <a:prstGeom prst="rect">
            <a:avLst/>
          </a:prstGeom>
          <a:noFill/>
          <a:ln w="9525">
            <a:noFill/>
            <a:miter lim="800000"/>
            <a:headEnd/>
            <a:tailEnd/>
          </a:ln>
        </p:spPr>
      </p:pic>
      <p:sp>
        <p:nvSpPr>
          <p:cNvPr id="25605" name="Text Box 7"/>
          <p:cNvSpPr txBox="1">
            <a:spLocks noChangeArrowheads="1"/>
          </p:cNvSpPr>
          <p:nvPr/>
        </p:nvSpPr>
        <p:spPr bwMode="auto">
          <a:xfrm>
            <a:off x="3995738" y="6021388"/>
            <a:ext cx="3816350" cy="274637"/>
          </a:xfrm>
          <a:prstGeom prst="rect">
            <a:avLst/>
          </a:prstGeom>
          <a:noFill/>
          <a:ln w="9525">
            <a:noFill/>
            <a:miter lim="800000"/>
            <a:headEnd/>
            <a:tailEnd/>
          </a:ln>
        </p:spPr>
        <p:txBody>
          <a:bodyPr>
            <a:spAutoFit/>
          </a:bodyPr>
          <a:lstStyle/>
          <a:p>
            <a:pPr>
              <a:spcBef>
                <a:spcPct val="50000"/>
              </a:spcBef>
            </a:pPr>
            <a:endParaRPr lang="de-DE" sz="1200">
              <a:latin typeface="Perpetua"/>
            </a:endParaRPr>
          </a:p>
        </p:txBody>
      </p:sp>
      <p:sp>
        <p:nvSpPr>
          <p:cNvPr id="5131" name="Datumsplatzhalter 10"/>
          <p:cNvSpPr>
            <a:spLocks noGrp="1"/>
          </p:cNvSpPr>
          <p:nvPr>
            <p:ph type="dt" sz="quarter" idx="10"/>
          </p:nvPr>
        </p:nvSpPr>
        <p:spPr bwMode="auto">
          <a:xfrm>
            <a:off x="785813" y="6191250"/>
            <a:ext cx="1285875" cy="476250"/>
          </a:xfrm>
          <a:ln>
            <a:miter lim="800000"/>
            <a:headEnd/>
            <a:tailEnd/>
          </a:ln>
        </p:spPr>
        <p:txBody>
          <a:bodyPr wrap="square" numCol="1" compatLnSpc="1">
            <a:prstTxWarp prst="textNoShape">
              <a:avLst/>
            </a:prstTxWarp>
          </a:bodyPr>
          <a:lstStyle/>
          <a:p>
            <a:pPr fontAlgn="base">
              <a:spcBef>
                <a:spcPct val="0"/>
              </a:spcBef>
              <a:spcAft>
                <a:spcPct val="0"/>
              </a:spcAft>
              <a:defRPr/>
            </a:pPr>
            <a:r>
              <a:rPr lang="de-DE"/>
              <a:t>     </a:t>
            </a:r>
            <a:fld id="{A94B5C78-43E7-4DD5-A244-18ED649D57E7}" type="datetime1">
              <a:rPr lang="de-DE"/>
              <a:pPr fontAlgn="base">
                <a:spcBef>
                  <a:spcPct val="0"/>
                </a:spcBef>
                <a:spcAft>
                  <a:spcPct val="0"/>
                </a:spcAft>
                <a:defRPr/>
              </a:pPr>
              <a:t>28.06.2023</a:t>
            </a:fld>
            <a:endParaRPr lang="de-DE"/>
          </a:p>
        </p:txBody>
      </p:sp>
      <p:sp>
        <p:nvSpPr>
          <p:cNvPr id="12" name="Foliennummernplatzhalter 11"/>
          <p:cNvSpPr>
            <a:spLocks noGrp="1"/>
          </p:cNvSpPr>
          <p:nvPr>
            <p:ph type="sldNum" sz="quarter" idx="12"/>
          </p:nvPr>
        </p:nvSpPr>
        <p:spPr>
          <a:xfrm>
            <a:off x="8286750" y="6356350"/>
            <a:ext cx="400050" cy="365125"/>
          </a:xfrm>
        </p:spPr>
        <p:txBody>
          <a:bodyPr/>
          <a:lstStyle/>
          <a:p>
            <a:pPr>
              <a:defRPr/>
            </a:pPr>
            <a:fld id="{66D89106-ECA4-4EB6-93A3-36CD84DD72A7}" type="slidenum">
              <a:rPr lang="de-DE"/>
              <a:pPr>
                <a:defRPr/>
              </a:pPr>
              <a:t>24</a:t>
            </a:fld>
            <a:endParaRPr lang="de-DE" dirty="0"/>
          </a:p>
        </p:txBody>
      </p:sp>
      <p:sp>
        <p:nvSpPr>
          <p:cNvPr id="25614" name="Textfeld 13"/>
          <p:cNvSpPr txBox="1">
            <a:spLocks noChangeArrowheads="1"/>
          </p:cNvSpPr>
          <p:nvPr/>
        </p:nvSpPr>
        <p:spPr bwMode="auto">
          <a:xfrm>
            <a:off x="611560" y="1988840"/>
            <a:ext cx="184731" cy="1754326"/>
          </a:xfrm>
          <a:prstGeom prst="rect">
            <a:avLst/>
          </a:prstGeom>
          <a:noFill/>
          <a:ln w="9525">
            <a:noFill/>
            <a:miter lim="800000"/>
            <a:headEnd/>
            <a:tailEnd/>
          </a:ln>
        </p:spPr>
        <p:txBody>
          <a:bodyPr wrap="none">
            <a:spAutoFit/>
          </a:bodyPr>
          <a:lstStyle/>
          <a:p>
            <a:endParaRPr lang="de-DE" dirty="0"/>
          </a:p>
          <a:p>
            <a:endParaRPr lang="de-DE" dirty="0"/>
          </a:p>
          <a:p>
            <a:endParaRPr lang="de-DE" dirty="0"/>
          </a:p>
          <a:p>
            <a:endParaRPr lang="de-DE" dirty="0"/>
          </a:p>
          <a:p>
            <a:endParaRPr lang="de-DE" dirty="0"/>
          </a:p>
          <a:p>
            <a:endParaRPr lang="de-DE" dirty="0"/>
          </a:p>
        </p:txBody>
      </p:sp>
      <p:pic>
        <p:nvPicPr>
          <p:cNvPr id="25615" name="Grafik 14" descr="IMG_3675.JPG"/>
          <p:cNvPicPr>
            <a:picLocks noChangeAspect="1"/>
          </p:cNvPicPr>
          <p:nvPr/>
        </p:nvPicPr>
        <p:blipFill>
          <a:blip r:embed="rId3" cstate="print"/>
          <a:srcRect/>
          <a:stretch>
            <a:fillRect/>
          </a:stretch>
        </p:blipFill>
        <p:spPr bwMode="auto">
          <a:xfrm>
            <a:off x="6372225" y="1989138"/>
            <a:ext cx="2411413" cy="1808162"/>
          </a:xfrm>
          <a:prstGeom prst="rect">
            <a:avLst/>
          </a:prstGeom>
          <a:noFill/>
          <a:ln w="9525">
            <a:noFill/>
            <a:miter lim="800000"/>
            <a:headEnd/>
            <a:tailEnd/>
          </a:ln>
        </p:spPr>
      </p:pic>
      <p:pic>
        <p:nvPicPr>
          <p:cNvPr id="25616" name="Grafik 15" descr="IMG_3687.JPG"/>
          <p:cNvPicPr>
            <a:picLocks noChangeAspect="1"/>
          </p:cNvPicPr>
          <p:nvPr/>
        </p:nvPicPr>
        <p:blipFill>
          <a:blip r:embed="rId4" cstate="print"/>
          <a:srcRect/>
          <a:stretch>
            <a:fillRect/>
          </a:stretch>
        </p:blipFill>
        <p:spPr bwMode="auto">
          <a:xfrm>
            <a:off x="3363929" y="4079118"/>
            <a:ext cx="3121010" cy="2341770"/>
          </a:xfrm>
          <a:prstGeom prst="rect">
            <a:avLst/>
          </a:prstGeom>
          <a:noFill/>
          <a:ln w="9525">
            <a:noFill/>
            <a:miter lim="800000"/>
            <a:headEnd/>
            <a:tailEnd/>
          </a:ln>
        </p:spPr>
      </p:pic>
      <p:sp>
        <p:nvSpPr>
          <p:cNvPr id="19" name="Rechteck 18"/>
          <p:cNvSpPr/>
          <p:nvPr/>
        </p:nvSpPr>
        <p:spPr>
          <a:xfrm>
            <a:off x="611560" y="2197387"/>
            <a:ext cx="4932040" cy="1815882"/>
          </a:xfrm>
          <a:prstGeom prst="rect">
            <a:avLst/>
          </a:prstGeom>
        </p:spPr>
        <p:txBody>
          <a:bodyPr wrap="square">
            <a:spAutoFit/>
          </a:bodyPr>
          <a:lstStyle/>
          <a:p>
            <a:r>
              <a:rPr lang="de-DE" sz="2800" dirty="0"/>
              <a:t>7 Grundschulen mit insgesamt 8 Mannschaften beteiligten sich an diesem spannenden Fußballturnier.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 calcmode="lin" valueType="num">
                                      <p:cBhvr additive="base">
                                        <p:cTn id="7" dur="2000" fill="hold"/>
                                        <p:tgtEl>
                                          <p:spTgt spid="27652"/>
                                        </p:tgtEl>
                                        <p:attrNameLst>
                                          <p:attrName>ppt_x</p:attrName>
                                        </p:attrNameLst>
                                      </p:cBhvr>
                                      <p:tavLst>
                                        <p:tav tm="0">
                                          <p:val>
                                            <p:strVal val="#ppt_x"/>
                                          </p:val>
                                        </p:tav>
                                        <p:tav tm="100000">
                                          <p:val>
                                            <p:strVal val="#ppt_x"/>
                                          </p:val>
                                        </p:tav>
                                      </p:tavLst>
                                    </p:anim>
                                    <p:anim calcmode="lin" valueType="num">
                                      <p:cBhvr additive="base">
                                        <p:cTn id="8" dur="20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nodeType="clickEffect">
                                  <p:stCondLst>
                                    <p:cond delay="0"/>
                                  </p:stCondLst>
                                  <p:childTnLst>
                                    <p:set>
                                      <p:cBhvr>
                                        <p:cTn id="12" dur="1" fill="hold">
                                          <p:stCondLst>
                                            <p:cond delay="0"/>
                                          </p:stCondLst>
                                        </p:cTn>
                                        <p:tgtEl>
                                          <p:spTgt spid="27653"/>
                                        </p:tgtEl>
                                        <p:attrNameLst>
                                          <p:attrName>style.visibility</p:attrName>
                                        </p:attrNameLst>
                                      </p:cBhvr>
                                      <p:to>
                                        <p:strVal val="visible"/>
                                      </p:to>
                                    </p:set>
                                    <p:anim calcmode="lin" valueType="num">
                                      <p:cBhvr>
                                        <p:cTn id="13" dur="1500" decel="50000" fill="hold">
                                          <p:stCondLst>
                                            <p:cond delay="0"/>
                                          </p:stCondLst>
                                        </p:cTn>
                                        <p:tgtEl>
                                          <p:spTgt spid="27653"/>
                                        </p:tgtEl>
                                        <p:attrNameLst>
                                          <p:attrName>style.rotation</p:attrName>
                                        </p:attrNameLst>
                                      </p:cBhvr>
                                      <p:tavLst>
                                        <p:tav tm="0">
                                          <p:val>
                                            <p:fltVal val="-90"/>
                                          </p:val>
                                        </p:tav>
                                        <p:tav tm="100000">
                                          <p:val>
                                            <p:fltVal val="0"/>
                                          </p:val>
                                        </p:tav>
                                      </p:tavLst>
                                    </p:anim>
                                    <p:anim calcmode="lin" valueType="num">
                                      <p:cBhvr>
                                        <p:cTn id="14" dur="1500" decel="50000" fill="hold">
                                          <p:stCondLst>
                                            <p:cond delay="0"/>
                                          </p:stCondLst>
                                        </p:cTn>
                                        <p:tgtEl>
                                          <p:spTgt spid="27653"/>
                                        </p:tgtEl>
                                        <p:attrNameLst>
                                          <p:attrName>ppt_w</p:attrName>
                                        </p:attrNameLst>
                                      </p:cBhvr>
                                      <p:tavLst>
                                        <p:tav tm="0">
                                          <p:val>
                                            <p:strVal val="#ppt_w"/>
                                          </p:val>
                                        </p:tav>
                                        <p:tav tm="100000">
                                          <p:val>
                                            <p:strVal val="#ppt_w*.05"/>
                                          </p:val>
                                        </p:tav>
                                      </p:tavLst>
                                    </p:anim>
                                    <p:anim calcmode="lin" valueType="num">
                                      <p:cBhvr>
                                        <p:cTn id="15" dur="1500" accel="50000" fill="hold">
                                          <p:stCondLst>
                                            <p:cond delay="1500"/>
                                          </p:stCondLst>
                                        </p:cTn>
                                        <p:tgtEl>
                                          <p:spTgt spid="27653"/>
                                        </p:tgtEl>
                                        <p:attrNameLst>
                                          <p:attrName>ppt_w</p:attrName>
                                        </p:attrNameLst>
                                      </p:cBhvr>
                                      <p:tavLst>
                                        <p:tav tm="0">
                                          <p:val>
                                            <p:strVal val="#ppt_w*.05"/>
                                          </p:val>
                                        </p:tav>
                                        <p:tav tm="100000">
                                          <p:val>
                                            <p:strVal val="#ppt_w"/>
                                          </p:val>
                                        </p:tav>
                                      </p:tavLst>
                                    </p:anim>
                                    <p:anim calcmode="lin" valueType="num">
                                      <p:cBhvr>
                                        <p:cTn id="16" dur="3000" fill="hold"/>
                                        <p:tgtEl>
                                          <p:spTgt spid="27653"/>
                                        </p:tgtEl>
                                        <p:attrNameLst>
                                          <p:attrName>ppt_h</p:attrName>
                                        </p:attrNameLst>
                                      </p:cBhvr>
                                      <p:tavLst>
                                        <p:tav tm="0">
                                          <p:val>
                                            <p:strVal val="#ppt_h"/>
                                          </p:val>
                                        </p:tav>
                                        <p:tav tm="100000">
                                          <p:val>
                                            <p:strVal val="#ppt_h"/>
                                          </p:val>
                                        </p:tav>
                                      </p:tavLst>
                                    </p:anim>
                                    <p:anim calcmode="lin" valueType="num">
                                      <p:cBhvr>
                                        <p:cTn id="17" dur="1500" decel="50000" fill="hold">
                                          <p:stCondLst>
                                            <p:cond delay="0"/>
                                          </p:stCondLst>
                                        </p:cTn>
                                        <p:tgtEl>
                                          <p:spTgt spid="27653"/>
                                        </p:tgtEl>
                                        <p:attrNameLst>
                                          <p:attrName>ppt_x</p:attrName>
                                        </p:attrNameLst>
                                      </p:cBhvr>
                                      <p:tavLst>
                                        <p:tav tm="0">
                                          <p:val>
                                            <p:strVal val="#ppt_x+.4"/>
                                          </p:val>
                                        </p:tav>
                                        <p:tav tm="100000">
                                          <p:val>
                                            <p:strVal val="#ppt_x"/>
                                          </p:val>
                                        </p:tav>
                                      </p:tavLst>
                                    </p:anim>
                                    <p:anim calcmode="lin" valueType="num">
                                      <p:cBhvr>
                                        <p:cTn id="18" dur="1500" decel="50000" fill="hold">
                                          <p:stCondLst>
                                            <p:cond delay="0"/>
                                          </p:stCondLst>
                                        </p:cTn>
                                        <p:tgtEl>
                                          <p:spTgt spid="27653"/>
                                        </p:tgtEl>
                                        <p:attrNameLst>
                                          <p:attrName>ppt_y</p:attrName>
                                        </p:attrNameLst>
                                      </p:cBhvr>
                                      <p:tavLst>
                                        <p:tav tm="0">
                                          <p:val>
                                            <p:strVal val="#ppt_y-.2"/>
                                          </p:val>
                                        </p:tav>
                                        <p:tav tm="100000">
                                          <p:val>
                                            <p:strVal val="#ppt_y+.1"/>
                                          </p:val>
                                        </p:tav>
                                      </p:tavLst>
                                    </p:anim>
                                    <p:anim calcmode="lin" valueType="num">
                                      <p:cBhvr>
                                        <p:cTn id="19" dur="1500" accel="50000" fill="hold">
                                          <p:stCondLst>
                                            <p:cond delay="1500"/>
                                          </p:stCondLst>
                                        </p:cTn>
                                        <p:tgtEl>
                                          <p:spTgt spid="27653"/>
                                        </p:tgtEl>
                                        <p:attrNameLst>
                                          <p:attrName>ppt_y</p:attrName>
                                        </p:attrNameLst>
                                      </p:cBhvr>
                                      <p:tavLst>
                                        <p:tav tm="0">
                                          <p:val>
                                            <p:strVal val="#ppt_y+.1"/>
                                          </p:val>
                                        </p:tav>
                                        <p:tav tm="100000">
                                          <p:val>
                                            <p:strVal val="#ppt_y"/>
                                          </p:val>
                                        </p:tav>
                                      </p:tavLst>
                                    </p:anim>
                                    <p:animEffect transition="in" filter="fade">
                                      <p:cBhvr>
                                        <p:cTn id="20" dur="3000" decel="50000">
                                          <p:stCondLst>
                                            <p:cond delay="0"/>
                                          </p:stCondLst>
                                        </p:cTn>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467544" y="188640"/>
            <a:ext cx="8135560" cy="52322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de-D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Landesfinale </a:t>
            </a:r>
            <a:r>
              <a:rPr lang="de-DE" sz="2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Zweifelderball</a:t>
            </a:r>
            <a:r>
              <a:rPr lang="de-DE"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der Förderschulen</a:t>
            </a:r>
          </a:p>
        </p:txBody>
      </p:sp>
      <p:pic>
        <p:nvPicPr>
          <p:cNvPr id="26627" name="Grafik 2" descr="IMG_9045.JPG"/>
          <p:cNvPicPr>
            <a:picLocks noChangeAspect="1"/>
          </p:cNvPicPr>
          <p:nvPr/>
        </p:nvPicPr>
        <p:blipFill>
          <a:blip r:embed="rId2" cstate="print"/>
          <a:srcRect/>
          <a:stretch>
            <a:fillRect/>
          </a:stretch>
        </p:blipFill>
        <p:spPr bwMode="auto">
          <a:xfrm>
            <a:off x="323850" y="1412875"/>
            <a:ext cx="2698750" cy="2024063"/>
          </a:xfrm>
          <a:prstGeom prst="rect">
            <a:avLst/>
          </a:prstGeom>
          <a:noFill/>
          <a:ln w="9525">
            <a:noFill/>
            <a:miter lim="800000"/>
            <a:headEnd/>
            <a:tailEnd/>
          </a:ln>
        </p:spPr>
      </p:pic>
      <p:pic>
        <p:nvPicPr>
          <p:cNvPr id="26628" name="Grafik 3" descr="IMG_8989.JPG"/>
          <p:cNvPicPr>
            <a:picLocks noChangeAspect="1"/>
          </p:cNvPicPr>
          <p:nvPr/>
        </p:nvPicPr>
        <p:blipFill>
          <a:blip r:embed="rId3" cstate="print"/>
          <a:srcRect/>
          <a:stretch>
            <a:fillRect/>
          </a:stretch>
        </p:blipFill>
        <p:spPr bwMode="auto">
          <a:xfrm>
            <a:off x="3276600" y="1484313"/>
            <a:ext cx="2590800" cy="1944687"/>
          </a:xfrm>
          <a:prstGeom prst="rect">
            <a:avLst/>
          </a:prstGeom>
          <a:noFill/>
          <a:ln w="9525">
            <a:noFill/>
            <a:miter lim="800000"/>
            <a:headEnd/>
            <a:tailEnd/>
          </a:ln>
        </p:spPr>
      </p:pic>
      <p:pic>
        <p:nvPicPr>
          <p:cNvPr id="26629" name="Grafik 4" descr="IMG_9003.JPG"/>
          <p:cNvPicPr>
            <a:picLocks noChangeAspect="1"/>
          </p:cNvPicPr>
          <p:nvPr/>
        </p:nvPicPr>
        <p:blipFill>
          <a:blip r:embed="rId4" cstate="print"/>
          <a:srcRect/>
          <a:stretch>
            <a:fillRect/>
          </a:stretch>
        </p:blipFill>
        <p:spPr bwMode="auto">
          <a:xfrm>
            <a:off x="6084888" y="1412875"/>
            <a:ext cx="2651125" cy="1989138"/>
          </a:xfrm>
          <a:prstGeom prst="rect">
            <a:avLst/>
          </a:prstGeom>
          <a:noFill/>
          <a:ln w="9525">
            <a:noFill/>
            <a:miter lim="800000"/>
            <a:headEnd/>
            <a:tailEnd/>
          </a:ln>
        </p:spPr>
      </p:pic>
      <p:pic>
        <p:nvPicPr>
          <p:cNvPr id="26630" name="Grafik 5" descr="IMG_9022.JPG"/>
          <p:cNvPicPr>
            <a:picLocks noChangeAspect="1"/>
          </p:cNvPicPr>
          <p:nvPr/>
        </p:nvPicPr>
        <p:blipFill>
          <a:blip r:embed="rId5" cstate="print"/>
          <a:srcRect/>
          <a:stretch>
            <a:fillRect/>
          </a:stretch>
        </p:blipFill>
        <p:spPr bwMode="auto">
          <a:xfrm>
            <a:off x="323850" y="4005263"/>
            <a:ext cx="2747963" cy="2060575"/>
          </a:xfrm>
          <a:prstGeom prst="rect">
            <a:avLst/>
          </a:prstGeom>
          <a:noFill/>
          <a:ln w="9525">
            <a:noFill/>
            <a:miter lim="800000"/>
            <a:headEnd/>
            <a:tailEnd/>
          </a:ln>
        </p:spPr>
      </p:pic>
      <p:pic>
        <p:nvPicPr>
          <p:cNvPr id="26631" name="Grafik 6" descr="IMG_9011.JPG"/>
          <p:cNvPicPr>
            <a:picLocks noChangeAspect="1"/>
          </p:cNvPicPr>
          <p:nvPr/>
        </p:nvPicPr>
        <p:blipFill>
          <a:blip r:embed="rId6" cstate="print"/>
          <a:srcRect/>
          <a:stretch>
            <a:fillRect/>
          </a:stretch>
        </p:blipFill>
        <p:spPr bwMode="auto">
          <a:xfrm>
            <a:off x="3276600" y="4005263"/>
            <a:ext cx="2627313" cy="1970087"/>
          </a:xfrm>
          <a:prstGeom prst="rect">
            <a:avLst/>
          </a:prstGeom>
          <a:noFill/>
          <a:ln w="9525">
            <a:noFill/>
            <a:miter lim="800000"/>
            <a:headEnd/>
            <a:tailEnd/>
          </a:ln>
        </p:spPr>
      </p:pic>
      <p:pic>
        <p:nvPicPr>
          <p:cNvPr id="26632" name="Grafik 7" descr="IMG_9044.JPG"/>
          <p:cNvPicPr>
            <a:picLocks noChangeAspect="1"/>
          </p:cNvPicPr>
          <p:nvPr/>
        </p:nvPicPr>
        <p:blipFill>
          <a:blip r:embed="rId7" cstate="print"/>
          <a:srcRect/>
          <a:stretch>
            <a:fillRect/>
          </a:stretch>
        </p:blipFill>
        <p:spPr bwMode="auto">
          <a:xfrm>
            <a:off x="6156325" y="4005263"/>
            <a:ext cx="2627313" cy="1970087"/>
          </a:xfrm>
          <a:prstGeom prst="rect">
            <a:avLst/>
          </a:prstGeom>
          <a:noFill/>
          <a:ln w="9525">
            <a:noFill/>
            <a:miter lim="800000"/>
            <a:headEnd/>
            <a:tailEnd/>
          </a:ln>
        </p:spPr>
      </p:pic>
      <p:sp>
        <p:nvSpPr>
          <p:cNvPr id="9" name="Rechteck 8"/>
          <p:cNvSpPr/>
          <p:nvPr/>
        </p:nvSpPr>
        <p:spPr>
          <a:xfrm>
            <a:off x="1979712" y="692696"/>
            <a:ext cx="4572000" cy="646331"/>
          </a:xfrm>
          <a:prstGeom prst="rect">
            <a:avLst/>
          </a:prstGeom>
        </p:spPr>
        <p:txBody>
          <a:bodyPr>
            <a:spAutoFit/>
          </a:bodyPr>
          <a:lstStyle/>
          <a:p>
            <a:r>
              <a:rPr lang="de-DE" dirty="0"/>
              <a:t>Das Turnier fand am 18.04.2023 in der Silberlandhalle  in Annaberg  statt.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611560" y="1700808"/>
            <a:ext cx="4572000" cy="2031325"/>
          </a:xfrm>
          <a:prstGeom prst="rect">
            <a:avLst/>
          </a:prstGeom>
        </p:spPr>
        <p:txBody>
          <a:bodyPr>
            <a:spAutoFit/>
          </a:bodyPr>
          <a:lstStyle/>
          <a:p>
            <a:r>
              <a:rPr lang="de-DE" b="1" dirty="0"/>
              <a:t>Erzgebirgsfinale im Floorball am 31.05.2023 in Neukirchen</a:t>
            </a:r>
            <a:endParaRPr lang="de-DE" dirty="0"/>
          </a:p>
          <a:p>
            <a:r>
              <a:rPr lang="de-DE" dirty="0"/>
              <a:t>  </a:t>
            </a:r>
          </a:p>
          <a:p>
            <a:pPr algn="l"/>
            <a:endParaRPr lang="de-DE" b="0" i="0" dirty="0">
              <a:solidFill>
                <a:srgbClr val="000000"/>
              </a:solidFill>
              <a:effectLst/>
              <a:latin typeface="Verdana" panose="020B0604030504040204" pitchFamily="34" charset="0"/>
            </a:endParaRPr>
          </a:p>
          <a:p>
            <a:endParaRPr lang="de-DE" dirty="0"/>
          </a:p>
          <a:p>
            <a:r>
              <a:rPr lang="de-DE" dirty="0"/>
              <a:t>  </a:t>
            </a:r>
          </a:p>
          <a:p>
            <a:endParaRPr lang="de-DE" dirty="0"/>
          </a:p>
        </p:txBody>
      </p:sp>
      <p:sp>
        <p:nvSpPr>
          <p:cNvPr id="3" name="Rechteck 2"/>
          <p:cNvSpPr/>
          <p:nvPr/>
        </p:nvSpPr>
        <p:spPr>
          <a:xfrm>
            <a:off x="1043608" y="260648"/>
            <a:ext cx="5875647" cy="523220"/>
          </a:xfrm>
          <a:prstGeom prst="rect">
            <a:avLst/>
          </a:prstGeom>
        </p:spPr>
        <p:txBody>
          <a:bodyPr wrap="none">
            <a:spAutoFit/>
          </a:bodyPr>
          <a:lstStyle/>
          <a:p>
            <a:pPr algn="ctr">
              <a:defRPr/>
            </a:pPr>
            <a:r>
              <a:rPr lang="de-DE" sz="2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2023</a:t>
            </a:r>
          </a:p>
        </p:txBody>
      </p:sp>
      <p:pic>
        <p:nvPicPr>
          <p:cNvPr id="4" name="Grafik 3" descr="Floorball_Allgemein.jpg"/>
          <p:cNvPicPr>
            <a:picLocks noChangeAspect="1"/>
          </p:cNvPicPr>
          <p:nvPr/>
        </p:nvPicPr>
        <p:blipFill>
          <a:blip r:embed="rId2" cstate="print"/>
          <a:stretch>
            <a:fillRect/>
          </a:stretch>
        </p:blipFill>
        <p:spPr>
          <a:xfrm>
            <a:off x="4716016" y="2204864"/>
            <a:ext cx="4113779" cy="2739777"/>
          </a:xfrm>
          <a:prstGeom prst="rect">
            <a:avLst/>
          </a:prstGeom>
        </p:spPr>
      </p:pic>
      <p:sp>
        <p:nvSpPr>
          <p:cNvPr id="5" name="Textfeld 4"/>
          <p:cNvSpPr txBox="1"/>
          <p:nvPr/>
        </p:nvSpPr>
        <p:spPr>
          <a:xfrm>
            <a:off x="611560" y="873006"/>
            <a:ext cx="7056784" cy="646331"/>
          </a:xfrm>
          <a:prstGeom prst="rect">
            <a:avLst/>
          </a:prstGeom>
          <a:noFill/>
        </p:spPr>
        <p:txBody>
          <a:bodyPr wrap="square" rtlCol="0">
            <a:spAutoFit/>
          </a:bodyPr>
          <a:lstStyle/>
          <a:p>
            <a:endParaRPr lang="de-DE" dirty="0"/>
          </a:p>
          <a:p>
            <a:endParaRPr lang="de-DE" dirty="0"/>
          </a:p>
        </p:txBody>
      </p:sp>
      <p:sp>
        <p:nvSpPr>
          <p:cNvPr id="7" name="Textfeld 6">
            <a:extLst>
              <a:ext uri="{FF2B5EF4-FFF2-40B4-BE49-F238E27FC236}">
                <a16:creationId xmlns:a16="http://schemas.microsoft.com/office/drawing/2014/main" id="{1AF27886-1FDF-41D6-BBBC-B338334E00E5}"/>
              </a:ext>
            </a:extLst>
          </p:cNvPr>
          <p:cNvSpPr txBox="1"/>
          <p:nvPr/>
        </p:nvSpPr>
        <p:spPr>
          <a:xfrm>
            <a:off x="539552" y="2482899"/>
            <a:ext cx="4572000" cy="3834127"/>
          </a:xfrm>
          <a:prstGeom prst="rect">
            <a:avLst/>
          </a:prstGeom>
          <a:noFill/>
        </p:spPr>
        <p:txBody>
          <a:bodyPr wrap="square">
            <a:spAutoFit/>
          </a:bodyPr>
          <a:lstStyle/>
          <a:p>
            <a:pPr>
              <a:lnSpc>
                <a:spcPct val="115000"/>
              </a:lnSpc>
              <a:spcAft>
                <a:spcPts val="1000"/>
              </a:spcAft>
            </a:pPr>
            <a:r>
              <a:rPr lang="de-DE" sz="1800" u="sng" dirty="0">
                <a:effectLst/>
                <a:latin typeface="Calibri" panose="020F0502020204030204" pitchFamily="34" charset="0"/>
                <a:ea typeface="Calibri" panose="020F0502020204030204" pitchFamily="34" charset="0"/>
                <a:cs typeface="Times New Roman" panose="02020603050405020304" pitchFamily="18" charset="0"/>
              </a:rPr>
              <a:t>Wettkampfklasse IV</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Calibri" panose="020F0502020204030204" pitchFamily="34" charset="0"/>
                <a:ea typeface="Calibri" panose="020F0502020204030204" pitchFamily="34" charset="0"/>
                <a:cs typeface="Times New Roman" panose="02020603050405020304" pitchFamily="18" charset="0"/>
              </a:rPr>
              <a:t>Platz:   Oberschule Lengefeld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Calibri" panose="020F0502020204030204" pitchFamily="34" charset="0"/>
                <a:ea typeface="Calibri" panose="020F0502020204030204" pitchFamily="34" charset="0"/>
                <a:cs typeface="Times New Roman" panose="02020603050405020304" pitchFamily="18" charset="0"/>
              </a:rPr>
              <a:t>Platz:   Oberschule Neukirchen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Calibri" panose="020F0502020204030204" pitchFamily="34" charset="0"/>
                <a:ea typeface="Calibri" panose="020F0502020204030204" pitchFamily="34" charset="0"/>
                <a:cs typeface="Times New Roman" panose="02020603050405020304" pitchFamily="18" charset="0"/>
              </a:rPr>
              <a:t>Platz:   Freie Schule Gelenau</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Wettkampfklasse III</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Calibri" panose="020F0502020204030204" pitchFamily="34" charset="0"/>
                <a:ea typeface="Calibri" panose="020F0502020204030204" pitchFamily="34" charset="0"/>
                <a:cs typeface="Times New Roman" panose="02020603050405020304" pitchFamily="18" charset="0"/>
              </a:rPr>
              <a:t>Platz:   Oberschule Neukirchen</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Calibri" panose="020F0502020204030204" pitchFamily="34" charset="0"/>
                <a:ea typeface="Calibri" panose="020F0502020204030204" pitchFamily="34" charset="0"/>
                <a:cs typeface="Times New Roman" panose="02020603050405020304" pitchFamily="18" charset="0"/>
              </a:rPr>
              <a:t>Platz:   Oberschule Lengefeld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de-DE" sz="1800" dirty="0">
                <a:effectLst/>
                <a:latin typeface="Calibri" panose="020F0502020204030204" pitchFamily="34" charset="0"/>
                <a:ea typeface="Calibri" panose="020F0502020204030204" pitchFamily="34" charset="0"/>
                <a:cs typeface="Times New Roman" panose="02020603050405020304" pitchFamily="18" charset="0"/>
              </a:rPr>
              <a:t>Platz:   Freie Schule Gelenau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Wettkampfklasse II</a:t>
            </a:r>
            <a:endParaRPr lang="de-DE" sz="1200" u="sng"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de-DE" sz="1800" dirty="0">
                <a:effectLst/>
                <a:latin typeface="Calibri" panose="020F0502020204030204" pitchFamily="34" charset="0"/>
                <a:ea typeface="Calibri" panose="020F0502020204030204" pitchFamily="34" charset="0"/>
                <a:cs typeface="Times New Roman" panose="02020603050405020304" pitchFamily="18" charset="0"/>
              </a:rPr>
              <a:t>1.Platz:   Oberschule Lengefeld</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de-DE" sz="1200" dirty="0">
                <a:latin typeface="Calibri" panose="020F0502020204030204" pitchFamily="34" charset="0"/>
                <a:ea typeface="Calibri" panose="020F0502020204030204" pitchFamily="34" charset="0"/>
                <a:cs typeface="Times New Roman" panose="02020603050405020304" pitchFamily="18" charset="0"/>
              </a:rPr>
              <a:t>2. </a:t>
            </a:r>
            <a:r>
              <a:rPr lang="de-DE" sz="1800" dirty="0">
                <a:effectLst/>
                <a:latin typeface="Calibri" panose="020F0502020204030204" pitchFamily="34" charset="0"/>
                <a:ea typeface="Calibri" panose="020F0502020204030204" pitchFamily="34" charset="0"/>
                <a:cs typeface="Times New Roman" panose="02020603050405020304" pitchFamily="18" charset="0"/>
              </a:rPr>
              <a:t>Platz:   Freie Schule Gelenau</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rechts 2"/>
          <p:cNvSpPr/>
          <p:nvPr/>
        </p:nvSpPr>
        <p:spPr>
          <a:xfrm>
            <a:off x="468313" y="1052513"/>
            <a:ext cx="97790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Pfeil nach rechts 3"/>
          <p:cNvSpPr/>
          <p:nvPr/>
        </p:nvSpPr>
        <p:spPr>
          <a:xfrm rot="10800000">
            <a:off x="6300788" y="1052513"/>
            <a:ext cx="979487"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9701" name="Grafik 4" descr="IMG_8817 (FILEminimizer).JPG"/>
          <p:cNvPicPr>
            <a:picLocks noChangeAspect="1"/>
          </p:cNvPicPr>
          <p:nvPr/>
        </p:nvPicPr>
        <p:blipFill>
          <a:blip r:embed="rId2" cstate="print"/>
          <a:srcRect/>
          <a:stretch>
            <a:fillRect/>
          </a:stretch>
        </p:blipFill>
        <p:spPr bwMode="auto">
          <a:xfrm>
            <a:off x="397587" y="3063632"/>
            <a:ext cx="2025650" cy="1519238"/>
          </a:xfrm>
          <a:prstGeom prst="rect">
            <a:avLst/>
          </a:prstGeom>
          <a:noFill/>
          <a:ln w="9525">
            <a:noFill/>
            <a:miter lim="800000"/>
            <a:headEnd/>
            <a:tailEnd/>
          </a:ln>
        </p:spPr>
      </p:pic>
      <p:pic>
        <p:nvPicPr>
          <p:cNvPr id="29702" name="Grafik 5" descr="IMG_8819.JPG"/>
          <p:cNvPicPr>
            <a:picLocks noChangeAspect="1"/>
          </p:cNvPicPr>
          <p:nvPr/>
        </p:nvPicPr>
        <p:blipFill>
          <a:blip r:embed="rId3" cstate="print"/>
          <a:srcRect/>
          <a:stretch>
            <a:fillRect/>
          </a:stretch>
        </p:blipFill>
        <p:spPr bwMode="auto">
          <a:xfrm>
            <a:off x="2843213" y="2852738"/>
            <a:ext cx="2363787" cy="1773237"/>
          </a:xfrm>
          <a:prstGeom prst="rect">
            <a:avLst/>
          </a:prstGeom>
          <a:noFill/>
          <a:ln w="9525">
            <a:noFill/>
            <a:miter lim="800000"/>
            <a:headEnd/>
            <a:tailEnd/>
          </a:ln>
        </p:spPr>
      </p:pic>
      <p:sp>
        <p:nvSpPr>
          <p:cNvPr id="29703" name="Textfeld 2"/>
          <p:cNvSpPr txBox="1">
            <a:spLocks noChangeArrowheads="1"/>
          </p:cNvSpPr>
          <p:nvPr/>
        </p:nvSpPr>
        <p:spPr bwMode="auto">
          <a:xfrm>
            <a:off x="1979613" y="1052513"/>
            <a:ext cx="7559675" cy="523875"/>
          </a:xfrm>
          <a:prstGeom prst="rect">
            <a:avLst/>
          </a:prstGeom>
          <a:noFill/>
          <a:ln w="9525">
            <a:noFill/>
            <a:miter lim="800000"/>
            <a:headEnd/>
            <a:tailEnd/>
          </a:ln>
        </p:spPr>
        <p:txBody>
          <a:bodyPr>
            <a:spAutoFit/>
          </a:bodyPr>
          <a:lstStyle/>
          <a:p>
            <a:r>
              <a:rPr lang="de-DE" sz="2800" b="1"/>
              <a:t>Hallen-Leichtathletik </a:t>
            </a:r>
            <a:endParaRPr lang="de-DE" b="1"/>
          </a:p>
        </p:txBody>
      </p:sp>
      <p:sp>
        <p:nvSpPr>
          <p:cNvPr id="14" name="Rechteck 13"/>
          <p:cNvSpPr/>
          <p:nvPr/>
        </p:nvSpPr>
        <p:spPr>
          <a:xfrm>
            <a:off x="4402723" y="3244334"/>
            <a:ext cx="338554" cy="369332"/>
          </a:xfrm>
          <a:prstGeom prst="rect">
            <a:avLst/>
          </a:prstGeom>
        </p:spPr>
        <p:txBody>
          <a:bodyPr wrap="none">
            <a:spAutoFit/>
          </a:bodyPr>
          <a:lstStyle/>
          <a:p>
            <a:pPr>
              <a:defRPr/>
            </a:pP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1</a:t>
            </a:r>
            <a:endParaRPr lang="de-DE" dirty="0"/>
          </a:p>
        </p:txBody>
      </p:sp>
      <p:sp>
        <p:nvSpPr>
          <p:cNvPr id="15" name="Rechteck 14"/>
          <p:cNvSpPr/>
          <p:nvPr/>
        </p:nvSpPr>
        <p:spPr>
          <a:xfrm>
            <a:off x="4067944" y="260648"/>
            <a:ext cx="4572000" cy="646331"/>
          </a:xfrm>
          <a:prstGeom prst="rect">
            <a:avLst/>
          </a:prstGeom>
        </p:spPr>
        <p:txBody>
          <a:bodyPr>
            <a:spAutoFit/>
          </a:bodyPr>
          <a:lstStyle/>
          <a:p>
            <a:pPr algn="ctr">
              <a:defRPr/>
            </a:pP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a:t>
            </a:r>
          </a:p>
          <a:p>
            <a:pPr algn="ctr">
              <a:defRPr/>
            </a:pP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2023</a:t>
            </a:r>
          </a:p>
        </p:txBody>
      </p:sp>
      <p:sp>
        <p:nvSpPr>
          <p:cNvPr id="13" name="Rechteck 12"/>
          <p:cNvSpPr/>
          <p:nvPr/>
        </p:nvSpPr>
        <p:spPr>
          <a:xfrm>
            <a:off x="468313" y="1628800"/>
            <a:ext cx="8352159" cy="923330"/>
          </a:xfrm>
          <a:prstGeom prst="rect">
            <a:avLst/>
          </a:prstGeom>
        </p:spPr>
        <p:txBody>
          <a:bodyPr wrap="square">
            <a:spAutoFit/>
          </a:bodyPr>
          <a:lstStyle/>
          <a:p>
            <a:r>
              <a:rPr lang="de-DE" dirty="0"/>
              <a:t>173 Mädchen und Jungen kämpften bei den OS und </a:t>
            </a:r>
            <a:r>
              <a:rPr lang="de-DE" dirty="0" err="1"/>
              <a:t>Gym</a:t>
            </a:r>
            <a:r>
              <a:rPr lang="de-DE" dirty="0"/>
              <a:t> um den Sieg und um die Medaillen. Bei den Grundschulen waren es dann sogar 323 Teilnehmer. Das war neuer Rekord.</a:t>
            </a:r>
          </a:p>
        </p:txBody>
      </p:sp>
      <p:pic>
        <p:nvPicPr>
          <p:cNvPr id="5" name="Grafik 4">
            <a:extLst>
              <a:ext uri="{FF2B5EF4-FFF2-40B4-BE49-F238E27FC236}">
                <a16:creationId xmlns:a16="http://schemas.microsoft.com/office/drawing/2014/main" id="{454B8E9E-AFA9-4D1A-AD51-EEECCFA8B5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48" y="4848673"/>
            <a:ext cx="2982990" cy="1677932"/>
          </a:xfrm>
          <a:prstGeom prst="rect">
            <a:avLst/>
          </a:prstGeom>
        </p:spPr>
      </p:pic>
      <p:pic>
        <p:nvPicPr>
          <p:cNvPr id="7" name="Grafik 6">
            <a:extLst>
              <a:ext uri="{FF2B5EF4-FFF2-40B4-BE49-F238E27FC236}">
                <a16:creationId xmlns:a16="http://schemas.microsoft.com/office/drawing/2014/main" id="{DF62C8B5-8DDB-4316-A87E-8F47871CAF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788" y="4848673"/>
            <a:ext cx="2837966" cy="1596356"/>
          </a:xfrm>
          <a:prstGeom prst="rect">
            <a:avLst/>
          </a:prstGeom>
        </p:spPr>
      </p:pic>
      <p:pic>
        <p:nvPicPr>
          <p:cNvPr id="9" name="Grafik 8">
            <a:extLst>
              <a:ext uri="{FF2B5EF4-FFF2-40B4-BE49-F238E27FC236}">
                <a16:creationId xmlns:a16="http://schemas.microsoft.com/office/drawing/2014/main" id="{1F1F71DD-8D5C-45E3-BF75-B84F59CC2C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71680" y="4848673"/>
            <a:ext cx="2837966" cy="1596356"/>
          </a:xfrm>
          <a:prstGeom prst="rect">
            <a:avLst/>
          </a:prstGeom>
        </p:spPr>
      </p:pic>
      <p:pic>
        <p:nvPicPr>
          <p:cNvPr id="11" name="Grafik 10">
            <a:extLst>
              <a:ext uri="{FF2B5EF4-FFF2-40B4-BE49-F238E27FC236}">
                <a16:creationId xmlns:a16="http://schemas.microsoft.com/office/drawing/2014/main" id="{6E03AAE0-42DE-4065-B9D6-3B4841191C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3291" y="2816553"/>
            <a:ext cx="2982994" cy="167793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2" y="260648"/>
            <a:ext cx="8162812"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de-DE"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Zweifelderball</a:t>
            </a:r>
            <a:r>
              <a:rPr lang="de-DE"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 der Grundschulen</a:t>
            </a:r>
          </a:p>
        </p:txBody>
      </p:sp>
      <p:pic>
        <p:nvPicPr>
          <p:cNvPr id="30724" name="Grafik 3" descr="IMG_9186.JPG"/>
          <p:cNvPicPr>
            <a:picLocks noChangeAspect="1"/>
          </p:cNvPicPr>
          <p:nvPr/>
        </p:nvPicPr>
        <p:blipFill>
          <a:blip r:embed="rId2" cstate="print"/>
          <a:srcRect/>
          <a:stretch>
            <a:fillRect/>
          </a:stretch>
        </p:blipFill>
        <p:spPr bwMode="auto">
          <a:xfrm>
            <a:off x="250825" y="1773238"/>
            <a:ext cx="2592388" cy="1943100"/>
          </a:xfrm>
          <a:prstGeom prst="rect">
            <a:avLst/>
          </a:prstGeom>
          <a:noFill/>
          <a:ln w="9525">
            <a:noFill/>
            <a:miter lim="800000"/>
            <a:headEnd/>
            <a:tailEnd/>
          </a:ln>
        </p:spPr>
      </p:pic>
      <p:pic>
        <p:nvPicPr>
          <p:cNvPr id="30725" name="Grafik 4" descr="IMG_9191.JPG"/>
          <p:cNvPicPr>
            <a:picLocks noChangeAspect="1"/>
          </p:cNvPicPr>
          <p:nvPr/>
        </p:nvPicPr>
        <p:blipFill>
          <a:blip r:embed="rId3" cstate="print"/>
          <a:srcRect/>
          <a:stretch>
            <a:fillRect/>
          </a:stretch>
        </p:blipFill>
        <p:spPr bwMode="auto">
          <a:xfrm>
            <a:off x="3059113" y="1773238"/>
            <a:ext cx="2592387" cy="1943100"/>
          </a:xfrm>
          <a:prstGeom prst="rect">
            <a:avLst/>
          </a:prstGeom>
          <a:noFill/>
          <a:ln w="9525">
            <a:noFill/>
            <a:miter lim="800000"/>
            <a:headEnd/>
            <a:tailEnd/>
          </a:ln>
        </p:spPr>
      </p:pic>
      <p:pic>
        <p:nvPicPr>
          <p:cNvPr id="30726" name="Grafik 5" descr="IMG_9196.JPG"/>
          <p:cNvPicPr>
            <a:picLocks noChangeAspect="1"/>
          </p:cNvPicPr>
          <p:nvPr/>
        </p:nvPicPr>
        <p:blipFill>
          <a:blip r:embed="rId4" cstate="print"/>
          <a:srcRect/>
          <a:stretch>
            <a:fillRect/>
          </a:stretch>
        </p:blipFill>
        <p:spPr bwMode="auto">
          <a:xfrm>
            <a:off x="5867400" y="1773238"/>
            <a:ext cx="2592388" cy="1943100"/>
          </a:xfrm>
          <a:prstGeom prst="rect">
            <a:avLst/>
          </a:prstGeom>
          <a:noFill/>
          <a:ln w="9525">
            <a:noFill/>
            <a:miter lim="800000"/>
            <a:headEnd/>
            <a:tailEnd/>
          </a:ln>
        </p:spPr>
      </p:pic>
      <p:pic>
        <p:nvPicPr>
          <p:cNvPr id="30728" name="Grafik 7" descr="IMG_9227.JPG"/>
          <p:cNvPicPr>
            <a:picLocks noChangeAspect="1"/>
          </p:cNvPicPr>
          <p:nvPr/>
        </p:nvPicPr>
        <p:blipFill>
          <a:blip r:embed="rId5" cstate="print"/>
          <a:srcRect/>
          <a:stretch>
            <a:fillRect/>
          </a:stretch>
        </p:blipFill>
        <p:spPr bwMode="auto">
          <a:xfrm>
            <a:off x="179388" y="4005263"/>
            <a:ext cx="2651125" cy="1989137"/>
          </a:xfrm>
          <a:prstGeom prst="rect">
            <a:avLst/>
          </a:prstGeom>
          <a:noFill/>
          <a:ln w="9525">
            <a:noFill/>
            <a:miter lim="800000"/>
            <a:headEnd/>
            <a:tailEnd/>
          </a:ln>
        </p:spPr>
      </p:pic>
      <p:pic>
        <p:nvPicPr>
          <p:cNvPr id="30729" name="Grafik 8" descr="IMG_9192.JPG"/>
          <p:cNvPicPr>
            <a:picLocks noChangeAspect="1"/>
          </p:cNvPicPr>
          <p:nvPr/>
        </p:nvPicPr>
        <p:blipFill>
          <a:blip r:embed="rId6" cstate="print"/>
          <a:srcRect/>
          <a:stretch>
            <a:fillRect/>
          </a:stretch>
        </p:blipFill>
        <p:spPr bwMode="auto">
          <a:xfrm>
            <a:off x="5867400" y="4005263"/>
            <a:ext cx="2665413" cy="1998662"/>
          </a:xfrm>
          <a:prstGeom prst="rect">
            <a:avLst/>
          </a:prstGeom>
          <a:noFill/>
          <a:ln w="9525">
            <a:noFill/>
            <a:miter lim="800000"/>
            <a:headEnd/>
            <a:tailEnd/>
          </a:ln>
        </p:spPr>
      </p:pic>
      <p:pic>
        <p:nvPicPr>
          <p:cNvPr id="30730" name="Grafik 9" descr="IMG_0526.JPG"/>
          <p:cNvPicPr>
            <a:picLocks noChangeAspect="1"/>
          </p:cNvPicPr>
          <p:nvPr/>
        </p:nvPicPr>
        <p:blipFill>
          <a:blip r:embed="rId7" cstate="print"/>
          <a:srcRect/>
          <a:stretch>
            <a:fillRect/>
          </a:stretch>
        </p:blipFill>
        <p:spPr bwMode="auto">
          <a:xfrm>
            <a:off x="3059113" y="4005263"/>
            <a:ext cx="2592387" cy="2016125"/>
          </a:xfrm>
          <a:prstGeom prst="rect">
            <a:avLst/>
          </a:prstGeom>
          <a:noFill/>
          <a:ln w="9525">
            <a:noFill/>
            <a:miter lim="800000"/>
            <a:headEnd/>
            <a:tailEnd/>
          </a:ln>
        </p:spPr>
      </p:pic>
      <p:sp>
        <p:nvSpPr>
          <p:cNvPr id="11" name="Rechteck 10"/>
          <p:cNvSpPr/>
          <p:nvPr/>
        </p:nvSpPr>
        <p:spPr>
          <a:xfrm>
            <a:off x="899593" y="908720"/>
            <a:ext cx="7633220" cy="646331"/>
          </a:xfrm>
          <a:prstGeom prst="rect">
            <a:avLst/>
          </a:prstGeom>
        </p:spPr>
        <p:txBody>
          <a:bodyPr wrap="square">
            <a:spAutoFit/>
          </a:bodyPr>
          <a:lstStyle/>
          <a:p>
            <a:r>
              <a:rPr lang="de-DE" dirty="0"/>
              <a:t>16 Grundschulen beteiligten am Kreisausscheid Annaberg und ermittelten am 05.04.23 die vier Teilnehmer am Erzgebirgsfinale.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12846" y="332656"/>
            <a:ext cx="8616461"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de-DE"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Erzgebirgsfinale</a:t>
            </a:r>
          </a:p>
          <a:p>
            <a:pPr algn="ctr">
              <a:defRPr/>
            </a:pPr>
            <a:r>
              <a:rPr lang="de-DE"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charset="0"/>
              </a:rPr>
              <a:t>Zweifelderball am 07.06.2023</a:t>
            </a:r>
          </a:p>
        </p:txBody>
      </p:sp>
      <p:pic>
        <p:nvPicPr>
          <p:cNvPr id="31747" name="Grafik 3" descr="IMG_0617.JPG"/>
          <p:cNvPicPr>
            <a:picLocks noChangeAspect="1"/>
          </p:cNvPicPr>
          <p:nvPr/>
        </p:nvPicPr>
        <p:blipFill>
          <a:blip r:embed="rId2" cstate="print"/>
          <a:srcRect/>
          <a:stretch>
            <a:fillRect/>
          </a:stretch>
        </p:blipFill>
        <p:spPr bwMode="auto">
          <a:xfrm>
            <a:off x="534571" y="1933818"/>
            <a:ext cx="2027238" cy="1520825"/>
          </a:xfrm>
          <a:prstGeom prst="rect">
            <a:avLst/>
          </a:prstGeom>
          <a:noFill/>
          <a:ln w="9525">
            <a:noFill/>
            <a:miter lim="800000"/>
            <a:headEnd/>
            <a:tailEnd/>
          </a:ln>
        </p:spPr>
      </p:pic>
      <p:pic>
        <p:nvPicPr>
          <p:cNvPr id="31748" name="Grafik 4" descr="IMG_0609.JPG"/>
          <p:cNvPicPr>
            <a:picLocks noChangeAspect="1"/>
          </p:cNvPicPr>
          <p:nvPr/>
        </p:nvPicPr>
        <p:blipFill>
          <a:blip r:embed="rId3" cstate="print"/>
          <a:srcRect/>
          <a:stretch>
            <a:fillRect/>
          </a:stretch>
        </p:blipFill>
        <p:spPr bwMode="auto">
          <a:xfrm>
            <a:off x="3276600" y="1969536"/>
            <a:ext cx="2122488" cy="1592263"/>
          </a:xfrm>
          <a:prstGeom prst="rect">
            <a:avLst/>
          </a:prstGeom>
          <a:noFill/>
          <a:ln w="9525">
            <a:noFill/>
            <a:miter lim="800000"/>
            <a:headEnd/>
            <a:tailEnd/>
          </a:ln>
        </p:spPr>
      </p:pic>
      <p:pic>
        <p:nvPicPr>
          <p:cNvPr id="31749" name="Grafik 5" descr="IMG_0606.JPG"/>
          <p:cNvPicPr>
            <a:picLocks noChangeAspect="1"/>
          </p:cNvPicPr>
          <p:nvPr/>
        </p:nvPicPr>
        <p:blipFill>
          <a:blip r:embed="rId4" cstate="print"/>
          <a:srcRect/>
          <a:stretch>
            <a:fillRect/>
          </a:stretch>
        </p:blipFill>
        <p:spPr bwMode="auto">
          <a:xfrm>
            <a:off x="6012160" y="1986999"/>
            <a:ext cx="2100262" cy="1574800"/>
          </a:xfrm>
          <a:prstGeom prst="rect">
            <a:avLst/>
          </a:prstGeom>
          <a:noFill/>
          <a:ln w="9525">
            <a:noFill/>
            <a:miter lim="800000"/>
            <a:headEnd/>
            <a:tailEnd/>
          </a:ln>
        </p:spPr>
      </p:pic>
      <p:pic>
        <p:nvPicPr>
          <p:cNvPr id="31750" name="Grafik 6" descr="IMG_0612.JPG"/>
          <p:cNvPicPr>
            <a:picLocks noChangeAspect="1"/>
          </p:cNvPicPr>
          <p:nvPr/>
        </p:nvPicPr>
        <p:blipFill>
          <a:blip r:embed="rId5" cstate="print"/>
          <a:srcRect/>
          <a:stretch>
            <a:fillRect/>
          </a:stretch>
        </p:blipFill>
        <p:spPr bwMode="auto">
          <a:xfrm>
            <a:off x="539750" y="4724399"/>
            <a:ext cx="1979613" cy="1484312"/>
          </a:xfrm>
          <a:prstGeom prst="rect">
            <a:avLst/>
          </a:prstGeom>
          <a:noFill/>
          <a:ln w="9525">
            <a:noFill/>
            <a:miter lim="800000"/>
            <a:headEnd/>
            <a:tailEnd/>
          </a:ln>
        </p:spPr>
      </p:pic>
      <p:pic>
        <p:nvPicPr>
          <p:cNvPr id="31751" name="Grafik 7" descr="IMG_0621.JPG"/>
          <p:cNvPicPr>
            <a:picLocks noChangeAspect="1"/>
          </p:cNvPicPr>
          <p:nvPr/>
        </p:nvPicPr>
        <p:blipFill>
          <a:blip r:embed="rId6" cstate="print"/>
          <a:srcRect/>
          <a:stretch>
            <a:fillRect/>
          </a:stretch>
        </p:blipFill>
        <p:spPr bwMode="auto">
          <a:xfrm>
            <a:off x="3276600" y="4724400"/>
            <a:ext cx="2122488" cy="1593850"/>
          </a:xfrm>
          <a:prstGeom prst="rect">
            <a:avLst/>
          </a:prstGeom>
          <a:noFill/>
          <a:ln w="9525">
            <a:noFill/>
            <a:miter lim="800000"/>
            <a:headEnd/>
            <a:tailEnd/>
          </a:ln>
        </p:spPr>
      </p:pic>
      <p:pic>
        <p:nvPicPr>
          <p:cNvPr id="31752" name="Grafik 8" descr="IMG_0623.JPG"/>
          <p:cNvPicPr>
            <a:picLocks noChangeAspect="1"/>
          </p:cNvPicPr>
          <p:nvPr/>
        </p:nvPicPr>
        <p:blipFill>
          <a:blip r:embed="rId7" cstate="print"/>
          <a:srcRect/>
          <a:stretch>
            <a:fillRect/>
          </a:stretch>
        </p:blipFill>
        <p:spPr bwMode="auto">
          <a:xfrm>
            <a:off x="6156325" y="4724400"/>
            <a:ext cx="2195513" cy="1647825"/>
          </a:xfrm>
          <a:prstGeom prst="rect">
            <a:avLst/>
          </a:prstGeom>
          <a:noFill/>
          <a:ln w="9525">
            <a:noFill/>
            <a:miter lim="800000"/>
            <a:headEnd/>
            <a:tailEnd/>
          </a:ln>
        </p:spPr>
      </p:pic>
      <p:sp>
        <p:nvSpPr>
          <p:cNvPr id="9" name="Rechteck 8"/>
          <p:cNvSpPr/>
          <p:nvPr/>
        </p:nvSpPr>
        <p:spPr>
          <a:xfrm>
            <a:off x="395536" y="3681434"/>
            <a:ext cx="8352928" cy="923330"/>
          </a:xfrm>
          <a:prstGeom prst="rect">
            <a:avLst/>
          </a:prstGeom>
        </p:spPr>
        <p:txBody>
          <a:bodyPr wrap="square">
            <a:spAutoFit/>
          </a:bodyPr>
          <a:lstStyle/>
          <a:p>
            <a:r>
              <a:rPr lang="de-DE" dirty="0"/>
              <a:t>12 Mannschaften spielten in 3 Staffeln zunächst um den Staffelsieg. Die GS </a:t>
            </a:r>
            <a:r>
              <a:rPr lang="de-DE" dirty="0" err="1"/>
              <a:t>Mildenau</a:t>
            </a:r>
            <a:r>
              <a:rPr lang="de-DE" dirty="0"/>
              <a:t> schaffte es durch die Überkreuzvergleiche knapp in die Finalrunde und wurde dort unglücklicher Vierter.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j0238218"/>
          <p:cNvPicPr>
            <a:picLocks noChangeAspect="1" noChangeArrowheads="1"/>
          </p:cNvPicPr>
          <p:nvPr/>
        </p:nvPicPr>
        <p:blipFill>
          <a:blip r:embed="rId2" cstate="print"/>
          <a:srcRect/>
          <a:stretch>
            <a:fillRect/>
          </a:stretch>
        </p:blipFill>
        <p:spPr bwMode="auto">
          <a:xfrm>
            <a:off x="250825" y="260350"/>
            <a:ext cx="1778000" cy="1484313"/>
          </a:xfrm>
          <a:prstGeom prst="rect">
            <a:avLst/>
          </a:prstGeom>
          <a:noFill/>
          <a:ln w="9525">
            <a:noFill/>
            <a:miter lim="800000"/>
            <a:headEnd/>
            <a:tailEnd/>
          </a:ln>
        </p:spPr>
      </p:pic>
      <p:sp>
        <p:nvSpPr>
          <p:cNvPr id="26629" name="Rectangle 5"/>
          <p:cNvSpPr>
            <a:spLocks noChangeArrowheads="1"/>
          </p:cNvSpPr>
          <p:nvPr/>
        </p:nvSpPr>
        <p:spPr bwMode="auto">
          <a:xfrm>
            <a:off x="2143125" y="620713"/>
            <a:ext cx="5021263" cy="369887"/>
          </a:xfrm>
          <a:prstGeom prst="rect">
            <a:avLst/>
          </a:prstGeom>
          <a:noFill/>
          <a:ln w="9525">
            <a:noFill/>
            <a:miter lim="800000"/>
            <a:headEnd/>
            <a:tailEnd/>
          </a:ln>
        </p:spPr>
        <p:txBody>
          <a:bodyPr>
            <a:spAutoFit/>
          </a:bodyPr>
          <a:lstStyle/>
          <a:p>
            <a:pPr>
              <a:spcBef>
                <a:spcPct val="50000"/>
              </a:spcBef>
            </a:pPr>
            <a:r>
              <a:rPr kumimoji="1" lang="de-DE" b="1" dirty="0">
                <a:latin typeface="Perpetua"/>
              </a:rPr>
              <a:t>Fußball Jungen – </a:t>
            </a:r>
            <a:r>
              <a:rPr kumimoji="1" lang="de-DE" b="1" dirty="0" err="1">
                <a:latin typeface="Perpetua"/>
              </a:rPr>
              <a:t>JtfO</a:t>
            </a:r>
            <a:r>
              <a:rPr kumimoji="1" lang="de-DE" b="1" dirty="0">
                <a:latin typeface="Perpetua"/>
              </a:rPr>
              <a:t>-Statistik    ( 23 Jahre )</a:t>
            </a:r>
          </a:p>
        </p:txBody>
      </p:sp>
      <p:sp>
        <p:nvSpPr>
          <p:cNvPr id="26631" name="Rectangle 7"/>
          <p:cNvSpPr>
            <a:spLocks noChangeArrowheads="1"/>
          </p:cNvSpPr>
          <p:nvPr/>
        </p:nvSpPr>
        <p:spPr bwMode="auto">
          <a:xfrm rot="10753501" flipV="1">
            <a:off x="4891" y="5209732"/>
            <a:ext cx="9031959" cy="784830"/>
          </a:xfrm>
          <a:prstGeom prst="rect">
            <a:avLst/>
          </a:prstGeom>
          <a:noFill/>
          <a:ln w="9525">
            <a:noFill/>
            <a:miter lim="800000"/>
            <a:headEnd/>
            <a:tailEnd/>
          </a:ln>
        </p:spPr>
        <p:txBody>
          <a:bodyPr wrap="square">
            <a:spAutoFit/>
          </a:bodyPr>
          <a:lstStyle/>
          <a:p>
            <a:pPr>
              <a:spcBef>
                <a:spcPct val="50000"/>
              </a:spcBef>
            </a:pPr>
            <a:r>
              <a:rPr kumimoji="1" lang="de-DE" b="1" dirty="0">
                <a:latin typeface="Perpetua"/>
              </a:rPr>
              <a:t>    21   18   17   16   15    14   14   14    14   17   19   18    16    17    16   15    10   11    11    10      11   9   15 </a:t>
            </a:r>
          </a:p>
          <a:p>
            <a:pPr>
              <a:spcBef>
                <a:spcPct val="50000"/>
              </a:spcBef>
            </a:pPr>
            <a:r>
              <a:rPr kumimoji="1" lang="de-DE" b="1" dirty="0">
                <a:latin typeface="Perpetua"/>
              </a:rPr>
              <a:t>                               Anzahl der Mannschaften  </a:t>
            </a:r>
          </a:p>
        </p:txBody>
      </p:sp>
      <p:sp>
        <p:nvSpPr>
          <p:cNvPr id="4101" name="Text Box 9"/>
          <p:cNvSpPr txBox="1">
            <a:spLocks noChangeArrowheads="1"/>
          </p:cNvSpPr>
          <p:nvPr/>
        </p:nvSpPr>
        <p:spPr bwMode="auto">
          <a:xfrm>
            <a:off x="900113" y="5300663"/>
            <a:ext cx="5184775" cy="244475"/>
          </a:xfrm>
          <a:prstGeom prst="rect">
            <a:avLst/>
          </a:prstGeom>
          <a:noFill/>
          <a:ln w="9525">
            <a:noFill/>
            <a:miter lim="800000"/>
            <a:headEnd/>
            <a:tailEnd/>
          </a:ln>
        </p:spPr>
        <p:txBody>
          <a:bodyPr>
            <a:spAutoFit/>
          </a:bodyPr>
          <a:lstStyle/>
          <a:p>
            <a:pPr>
              <a:spcBef>
                <a:spcPct val="50000"/>
              </a:spcBef>
            </a:pPr>
            <a:r>
              <a:rPr lang="de-DE" sz="1000" dirty="0">
                <a:latin typeface="Perpetua"/>
              </a:rPr>
              <a:t>  </a:t>
            </a:r>
          </a:p>
        </p:txBody>
      </p:sp>
      <p:sp>
        <p:nvSpPr>
          <p:cNvPr id="26634" name="Text Box 10"/>
          <p:cNvSpPr txBox="1">
            <a:spLocks noChangeArrowheads="1"/>
          </p:cNvSpPr>
          <p:nvPr/>
        </p:nvSpPr>
        <p:spPr bwMode="auto">
          <a:xfrm>
            <a:off x="0" y="4790496"/>
            <a:ext cx="9036495" cy="276999"/>
          </a:xfrm>
          <a:prstGeom prst="rect">
            <a:avLst/>
          </a:prstGeom>
          <a:noFill/>
          <a:ln w="9525">
            <a:noFill/>
            <a:miter lim="800000"/>
            <a:headEnd/>
            <a:tailEnd/>
          </a:ln>
        </p:spPr>
        <p:txBody>
          <a:bodyPr wrap="square">
            <a:spAutoFit/>
          </a:bodyPr>
          <a:lstStyle/>
          <a:p>
            <a:pPr>
              <a:spcBef>
                <a:spcPct val="50000"/>
              </a:spcBef>
            </a:pPr>
            <a:r>
              <a:rPr lang="de-DE" sz="1200" dirty="0">
                <a:latin typeface="Perpetua"/>
              </a:rPr>
              <a:t> 02/03  03/04  04/05 05/06  06/07  07/08  08/09  09/10  10/11 11/12  12/13  13/14   14/15  15/16  16/17  17/18  18/19  19/20  20/21 21/22  22/23</a:t>
            </a:r>
          </a:p>
        </p:txBody>
      </p:sp>
      <p:sp>
        <p:nvSpPr>
          <p:cNvPr id="4104" name="Datumsplatzhalter 7"/>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1F06D6BD-C246-4D84-9CC1-06A4FC4CB32D}" type="datetime1">
              <a:rPr lang="de-DE"/>
              <a:pPr fontAlgn="base">
                <a:spcBef>
                  <a:spcPct val="0"/>
                </a:spcBef>
                <a:spcAft>
                  <a:spcPct val="0"/>
                </a:spcAft>
                <a:defRPr/>
              </a:pPr>
              <a:t>28.06.2023</a:t>
            </a:fld>
            <a:endParaRPr lang="de-DE"/>
          </a:p>
        </p:txBody>
      </p:sp>
      <p:sp>
        <p:nvSpPr>
          <p:cNvPr id="9" name="Foliennummernplatzhalter 8"/>
          <p:cNvSpPr>
            <a:spLocks noGrp="1"/>
          </p:cNvSpPr>
          <p:nvPr>
            <p:ph type="sldNum" sz="quarter" idx="12"/>
          </p:nvPr>
        </p:nvSpPr>
        <p:spPr/>
        <p:txBody>
          <a:bodyPr/>
          <a:lstStyle/>
          <a:p>
            <a:pPr>
              <a:defRPr/>
            </a:pPr>
            <a:fld id="{F5D2D916-2227-49F1-B7D7-672AF222928E}" type="slidenum">
              <a:rPr lang="de-DE"/>
              <a:pPr>
                <a:defRPr/>
              </a:pPr>
              <a:t>3</a:t>
            </a:fld>
            <a:endParaRPr lang="de-DE"/>
          </a:p>
        </p:txBody>
      </p:sp>
      <p:pic>
        <p:nvPicPr>
          <p:cNvPr id="4105" name="Picture 9"/>
          <p:cNvPicPr>
            <a:picLocks noChangeAspect="1" noChangeArrowheads="1"/>
          </p:cNvPicPr>
          <p:nvPr/>
        </p:nvPicPr>
        <p:blipFill>
          <a:blip r:embed="rId3" cstate="print"/>
          <a:srcRect/>
          <a:stretch>
            <a:fillRect/>
          </a:stretch>
        </p:blipFill>
        <p:spPr bwMode="auto">
          <a:xfrm>
            <a:off x="5076825" y="1412875"/>
            <a:ext cx="2411413" cy="2713038"/>
          </a:xfrm>
          <a:prstGeom prst="rect">
            <a:avLst/>
          </a:prstGeom>
          <a:noFill/>
          <a:ln w="9525">
            <a:noFill/>
            <a:miter lim="800000"/>
            <a:headEnd/>
            <a:tailEnd/>
          </a:ln>
        </p:spPr>
      </p:pic>
      <p:pic>
        <p:nvPicPr>
          <p:cNvPr id="4106" name="Picture 10"/>
          <p:cNvPicPr>
            <a:picLocks noChangeAspect="1" noChangeArrowheads="1"/>
          </p:cNvPicPr>
          <p:nvPr/>
        </p:nvPicPr>
        <p:blipFill>
          <a:blip r:embed="rId4" cstate="print"/>
          <a:srcRect/>
          <a:stretch>
            <a:fillRect/>
          </a:stretch>
        </p:blipFill>
        <p:spPr bwMode="auto">
          <a:xfrm>
            <a:off x="755650" y="1773238"/>
            <a:ext cx="3203575" cy="1893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500" decel="50000" fill="hold">
                                          <p:stCondLst>
                                            <p:cond delay="0"/>
                                          </p:stCondLst>
                                        </p:cTn>
                                        <p:tgtEl>
                                          <p:spTgt spid="26628"/>
                                        </p:tgtEl>
                                        <p:attrNameLst>
                                          <p:attrName>style.rotation</p:attrName>
                                        </p:attrNameLst>
                                      </p:cBhvr>
                                      <p:tavLst>
                                        <p:tav tm="0">
                                          <p:val>
                                            <p:fltVal val="-90"/>
                                          </p:val>
                                        </p:tav>
                                        <p:tav tm="100000">
                                          <p:val>
                                            <p:fltVal val="0"/>
                                          </p:val>
                                        </p:tav>
                                      </p:tavLst>
                                    </p:anim>
                                    <p:anim calcmode="lin" valueType="num">
                                      <p:cBhvr>
                                        <p:cTn id="8" dur="1500" decel="50000" fill="hold">
                                          <p:stCondLst>
                                            <p:cond delay="0"/>
                                          </p:stCondLst>
                                        </p:cTn>
                                        <p:tgtEl>
                                          <p:spTgt spid="26628"/>
                                        </p:tgtEl>
                                        <p:attrNameLst>
                                          <p:attrName>ppt_w</p:attrName>
                                        </p:attrNameLst>
                                      </p:cBhvr>
                                      <p:tavLst>
                                        <p:tav tm="0">
                                          <p:val>
                                            <p:strVal val="#ppt_w"/>
                                          </p:val>
                                        </p:tav>
                                        <p:tav tm="100000">
                                          <p:val>
                                            <p:strVal val="#ppt_w*.05"/>
                                          </p:val>
                                        </p:tav>
                                      </p:tavLst>
                                    </p:anim>
                                    <p:anim calcmode="lin" valueType="num">
                                      <p:cBhvr>
                                        <p:cTn id="9" dur="1500" accel="50000" fill="hold">
                                          <p:stCondLst>
                                            <p:cond delay="1500"/>
                                          </p:stCondLst>
                                        </p:cTn>
                                        <p:tgtEl>
                                          <p:spTgt spid="26628"/>
                                        </p:tgtEl>
                                        <p:attrNameLst>
                                          <p:attrName>ppt_w</p:attrName>
                                        </p:attrNameLst>
                                      </p:cBhvr>
                                      <p:tavLst>
                                        <p:tav tm="0">
                                          <p:val>
                                            <p:strVal val="#ppt_w*.05"/>
                                          </p:val>
                                        </p:tav>
                                        <p:tav tm="100000">
                                          <p:val>
                                            <p:strVal val="#ppt_w"/>
                                          </p:val>
                                        </p:tav>
                                      </p:tavLst>
                                    </p:anim>
                                    <p:anim calcmode="lin" valueType="num">
                                      <p:cBhvr>
                                        <p:cTn id="10" dur="3000" fill="hold"/>
                                        <p:tgtEl>
                                          <p:spTgt spid="26628"/>
                                        </p:tgtEl>
                                        <p:attrNameLst>
                                          <p:attrName>ppt_h</p:attrName>
                                        </p:attrNameLst>
                                      </p:cBhvr>
                                      <p:tavLst>
                                        <p:tav tm="0">
                                          <p:val>
                                            <p:strVal val="#ppt_h"/>
                                          </p:val>
                                        </p:tav>
                                        <p:tav tm="100000">
                                          <p:val>
                                            <p:strVal val="#ppt_h"/>
                                          </p:val>
                                        </p:tav>
                                      </p:tavLst>
                                    </p:anim>
                                    <p:anim calcmode="lin" valueType="num">
                                      <p:cBhvr>
                                        <p:cTn id="11" dur="1500" decel="50000" fill="hold">
                                          <p:stCondLst>
                                            <p:cond delay="0"/>
                                          </p:stCondLst>
                                        </p:cTn>
                                        <p:tgtEl>
                                          <p:spTgt spid="26628"/>
                                        </p:tgtEl>
                                        <p:attrNameLst>
                                          <p:attrName>ppt_x</p:attrName>
                                        </p:attrNameLst>
                                      </p:cBhvr>
                                      <p:tavLst>
                                        <p:tav tm="0">
                                          <p:val>
                                            <p:strVal val="#ppt_x+.4"/>
                                          </p:val>
                                        </p:tav>
                                        <p:tav tm="100000">
                                          <p:val>
                                            <p:strVal val="#ppt_x"/>
                                          </p:val>
                                        </p:tav>
                                      </p:tavLst>
                                    </p:anim>
                                    <p:anim calcmode="lin" valueType="num">
                                      <p:cBhvr>
                                        <p:cTn id="12" dur="1500" decel="50000" fill="hold">
                                          <p:stCondLst>
                                            <p:cond delay="0"/>
                                          </p:stCondLst>
                                        </p:cTn>
                                        <p:tgtEl>
                                          <p:spTgt spid="26628"/>
                                        </p:tgtEl>
                                        <p:attrNameLst>
                                          <p:attrName>ppt_y</p:attrName>
                                        </p:attrNameLst>
                                      </p:cBhvr>
                                      <p:tavLst>
                                        <p:tav tm="0">
                                          <p:val>
                                            <p:strVal val="#ppt_y-.2"/>
                                          </p:val>
                                        </p:tav>
                                        <p:tav tm="100000">
                                          <p:val>
                                            <p:strVal val="#ppt_y+.1"/>
                                          </p:val>
                                        </p:tav>
                                      </p:tavLst>
                                    </p:anim>
                                    <p:anim calcmode="lin" valueType="num">
                                      <p:cBhvr>
                                        <p:cTn id="13" dur="1500" accel="50000" fill="hold">
                                          <p:stCondLst>
                                            <p:cond delay="1500"/>
                                          </p:stCondLst>
                                        </p:cTn>
                                        <p:tgtEl>
                                          <p:spTgt spid="26628"/>
                                        </p:tgtEl>
                                        <p:attrNameLst>
                                          <p:attrName>ppt_y</p:attrName>
                                        </p:attrNameLst>
                                      </p:cBhvr>
                                      <p:tavLst>
                                        <p:tav tm="0">
                                          <p:val>
                                            <p:strVal val="#ppt_y+.1"/>
                                          </p:val>
                                        </p:tav>
                                        <p:tav tm="100000">
                                          <p:val>
                                            <p:strVal val="#ppt_y"/>
                                          </p:val>
                                        </p:tav>
                                      </p:tavLst>
                                    </p:anim>
                                    <p:animEffect transition="in" filter="fade">
                                      <p:cBhvr>
                                        <p:cTn id="14" dur="3000" decel="50000">
                                          <p:stCondLst>
                                            <p:cond delay="0"/>
                                          </p:stCondLst>
                                        </p:cTn>
                                        <p:tgtEl>
                                          <p:spTgt spid="2662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6629"/>
                                        </p:tgtEl>
                                        <p:attrNameLst>
                                          <p:attrName>style.visibility</p:attrName>
                                        </p:attrNameLst>
                                      </p:cBhvr>
                                      <p:to>
                                        <p:strVal val="visible"/>
                                      </p:to>
                                    </p:set>
                                    <p:animEffect transition="in" filter="randombar(horizontal)">
                                      <p:cBhvr>
                                        <p:cTn id="19" dur="2000"/>
                                        <p:tgtEl>
                                          <p:spTgt spid="2662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iterate type="lt">
                                    <p:tmPct val="5000"/>
                                  </p:iterate>
                                  <p:childTnLst>
                                    <p:set>
                                      <p:cBhvr>
                                        <p:cTn id="23" dur="1" fill="hold">
                                          <p:stCondLst>
                                            <p:cond delay="0"/>
                                          </p:stCondLst>
                                        </p:cTn>
                                        <p:tgtEl>
                                          <p:spTgt spid="26634"/>
                                        </p:tgtEl>
                                        <p:attrNameLst>
                                          <p:attrName>style.visibility</p:attrName>
                                        </p:attrNameLst>
                                      </p:cBhvr>
                                      <p:to>
                                        <p:strVal val="visible"/>
                                      </p:to>
                                    </p:set>
                                    <p:anim calcmode="lin" valueType="num">
                                      <p:cBhvr>
                                        <p:cTn id="24" dur="1000" fill="hold"/>
                                        <p:tgtEl>
                                          <p:spTgt spid="26634"/>
                                        </p:tgtEl>
                                        <p:attrNameLst>
                                          <p:attrName>ppt_w</p:attrName>
                                        </p:attrNameLst>
                                      </p:cBhvr>
                                      <p:tavLst>
                                        <p:tav tm="0">
                                          <p:val>
                                            <p:fltVal val="0"/>
                                          </p:val>
                                        </p:tav>
                                        <p:tav tm="100000">
                                          <p:val>
                                            <p:strVal val="#ppt_w"/>
                                          </p:val>
                                        </p:tav>
                                      </p:tavLst>
                                    </p:anim>
                                    <p:anim calcmode="lin" valueType="num">
                                      <p:cBhvr>
                                        <p:cTn id="25" dur="1000" fill="hold"/>
                                        <p:tgtEl>
                                          <p:spTgt spid="26634"/>
                                        </p:tgtEl>
                                        <p:attrNameLst>
                                          <p:attrName>ppt_h</p:attrName>
                                        </p:attrNameLst>
                                      </p:cBhvr>
                                      <p:tavLst>
                                        <p:tav tm="0">
                                          <p:val>
                                            <p:fltVal val="0"/>
                                          </p:val>
                                        </p:tav>
                                        <p:tav tm="100000">
                                          <p:val>
                                            <p:strVal val="#ppt_h"/>
                                          </p:val>
                                        </p:tav>
                                      </p:tavLst>
                                    </p:anim>
                                    <p:anim calcmode="lin" valueType="num">
                                      <p:cBhvr>
                                        <p:cTn id="26" dur="1000" fill="hold"/>
                                        <p:tgtEl>
                                          <p:spTgt spid="26634"/>
                                        </p:tgtEl>
                                        <p:attrNameLst>
                                          <p:attrName>style.rotation</p:attrName>
                                        </p:attrNameLst>
                                      </p:cBhvr>
                                      <p:tavLst>
                                        <p:tav tm="0">
                                          <p:val>
                                            <p:fltVal val="90"/>
                                          </p:val>
                                        </p:tav>
                                        <p:tav tm="100000">
                                          <p:val>
                                            <p:fltVal val="0"/>
                                          </p:val>
                                        </p:tav>
                                      </p:tavLst>
                                    </p:anim>
                                    <p:animEffect transition="in" filter="fade">
                                      <p:cBhvr>
                                        <p:cTn id="27" dur="1000"/>
                                        <p:tgtEl>
                                          <p:spTgt spid="26634"/>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26631"/>
                                        </p:tgtEl>
                                        <p:attrNameLst>
                                          <p:attrName>style.visibility</p:attrName>
                                        </p:attrNameLst>
                                      </p:cBhvr>
                                      <p:to>
                                        <p:strVal val="visible"/>
                                      </p:to>
                                    </p:set>
                                    <p:anim calcmode="lin" valueType="num">
                                      <p:cBhvr>
                                        <p:cTn id="32" dur="1000" fill="hold"/>
                                        <p:tgtEl>
                                          <p:spTgt spid="26631"/>
                                        </p:tgtEl>
                                        <p:attrNameLst>
                                          <p:attrName>ppt_w</p:attrName>
                                        </p:attrNameLst>
                                      </p:cBhvr>
                                      <p:tavLst>
                                        <p:tav tm="0">
                                          <p:val>
                                            <p:fltVal val="0"/>
                                          </p:val>
                                        </p:tav>
                                        <p:tav tm="100000">
                                          <p:val>
                                            <p:strVal val="#ppt_w"/>
                                          </p:val>
                                        </p:tav>
                                      </p:tavLst>
                                    </p:anim>
                                    <p:anim calcmode="lin" valueType="num">
                                      <p:cBhvr>
                                        <p:cTn id="33" dur="1000" fill="hold"/>
                                        <p:tgtEl>
                                          <p:spTgt spid="26631"/>
                                        </p:tgtEl>
                                        <p:attrNameLst>
                                          <p:attrName>ppt_h</p:attrName>
                                        </p:attrNameLst>
                                      </p:cBhvr>
                                      <p:tavLst>
                                        <p:tav tm="0">
                                          <p:val>
                                            <p:fltVal val="0"/>
                                          </p:val>
                                        </p:tav>
                                        <p:tav tm="100000">
                                          <p:val>
                                            <p:strVal val="#ppt_h"/>
                                          </p:val>
                                        </p:tav>
                                      </p:tavLst>
                                    </p:anim>
                                    <p:anim calcmode="lin" valueType="num">
                                      <p:cBhvr>
                                        <p:cTn id="34" dur="1000" fill="hold"/>
                                        <p:tgtEl>
                                          <p:spTgt spid="26631"/>
                                        </p:tgtEl>
                                        <p:attrNameLst>
                                          <p:attrName>style.rotation</p:attrName>
                                        </p:attrNameLst>
                                      </p:cBhvr>
                                      <p:tavLst>
                                        <p:tav tm="0">
                                          <p:val>
                                            <p:fltVal val="90"/>
                                          </p:val>
                                        </p:tav>
                                        <p:tav tm="100000">
                                          <p:val>
                                            <p:fltVal val="0"/>
                                          </p:val>
                                        </p:tav>
                                      </p:tavLst>
                                    </p:anim>
                                    <p:animEffect transition="in" filter="fade">
                                      <p:cBhvr>
                                        <p:cTn id="35" dur="1000"/>
                                        <p:tgtEl>
                                          <p:spTgt spid="26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p:bldP spid="26631" grpId="0"/>
      <p:bldP spid="266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60516_140143.jpg"/>
          <p:cNvPicPr>
            <a:picLocks noChangeAspect="1"/>
          </p:cNvPicPr>
          <p:nvPr/>
        </p:nvPicPr>
        <p:blipFill>
          <a:blip r:embed="rId2" cstate="print"/>
          <a:stretch>
            <a:fillRect/>
          </a:stretch>
        </p:blipFill>
        <p:spPr>
          <a:xfrm>
            <a:off x="347531" y="1194214"/>
            <a:ext cx="8544950" cy="4806535"/>
          </a:xfrm>
          <a:prstGeom prst="rect">
            <a:avLst/>
          </a:prstGeom>
        </p:spPr>
      </p:pic>
      <p:pic>
        <p:nvPicPr>
          <p:cNvPr id="69634" name="Picture 2" descr=" Bild in Originalgröße anzeigen  "/>
          <p:cNvPicPr>
            <a:picLocks noChangeAspect="1" noChangeArrowheads="1"/>
          </p:cNvPicPr>
          <p:nvPr/>
        </p:nvPicPr>
        <p:blipFill>
          <a:blip r:embed="rId3" cstate="print"/>
          <a:srcRect/>
          <a:stretch>
            <a:fillRect/>
          </a:stretch>
        </p:blipFill>
        <p:spPr bwMode="auto">
          <a:xfrm>
            <a:off x="3419872" y="2204864"/>
            <a:ext cx="720080" cy="548632"/>
          </a:xfrm>
          <a:prstGeom prst="rect">
            <a:avLst/>
          </a:prstGeom>
          <a:solidFill>
            <a:schemeClr val="bg2">
              <a:lumMod val="25000"/>
              <a:alpha val="47000"/>
            </a:schemeClr>
          </a:solid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571501" y="549275"/>
            <a:ext cx="3286124" cy="461665"/>
          </a:xfrm>
          <a:prstGeom prst="rect">
            <a:avLst/>
          </a:prstGeom>
          <a:noFill/>
          <a:ln w="9525">
            <a:noFill/>
            <a:miter lim="800000"/>
            <a:headEnd/>
            <a:tailEnd/>
          </a:ln>
        </p:spPr>
        <p:txBody>
          <a:bodyPr wrap="square">
            <a:spAutoFit/>
          </a:bodyPr>
          <a:lstStyle/>
          <a:p>
            <a:pPr>
              <a:spcBef>
                <a:spcPct val="50000"/>
              </a:spcBef>
            </a:pPr>
            <a:r>
              <a:rPr kumimoji="1" lang="de-DE" sz="2400" b="1" dirty="0">
                <a:latin typeface="Century Schoolbook"/>
              </a:rPr>
              <a:t>Leichtathletik</a:t>
            </a:r>
          </a:p>
        </p:txBody>
      </p:sp>
      <p:sp>
        <p:nvSpPr>
          <p:cNvPr id="3079" name="WordArt 7"/>
          <p:cNvSpPr>
            <a:spLocks noChangeArrowheads="1" noChangeShapeType="1" noTextEdit="1"/>
          </p:cNvSpPr>
          <p:nvPr/>
        </p:nvSpPr>
        <p:spPr bwMode="auto">
          <a:xfrm>
            <a:off x="4429125" y="333375"/>
            <a:ext cx="4143375"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3080" name="Text Box 8"/>
          <p:cNvSpPr txBox="1">
            <a:spLocks noChangeArrowheads="1"/>
          </p:cNvSpPr>
          <p:nvPr/>
        </p:nvSpPr>
        <p:spPr bwMode="auto">
          <a:xfrm>
            <a:off x="683568" y="1628800"/>
            <a:ext cx="7993062" cy="4401205"/>
          </a:xfrm>
          <a:prstGeom prst="rect">
            <a:avLst/>
          </a:prstGeom>
          <a:noFill/>
          <a:ln w="9525">
            <a:noFill/>
            <a:miter lim="800000"/>
            <a:headEnd/>
            <a:tailEnd/>
          </a:ln>
        </p:spPr>
        <p:txBody>
          <a:bodyPr>
            <a:spAutoFit/>
          </a:bodyPr>
          <a:lstStyle/>
          <a:p>
            <a:pPr>
              <a:spcBef>
                <a:spcPct val="50000"/>
              </a:spcBef>
              <a:defRPr/>
            </a:pPr>
            <a:r>
              <a:rPr lang="de-DE" sz="2000" dirty="0">
                <a:latin typeface="+mn-lt"/>
              </a:rPr>
              <a:t>Erzgebirgsfinale:  20 Mannschaften beteiligten sich am 23.05.23 am Erzgebirgsfinale im </a:t>
            </a:r>
            <a:r>
              <a:rPr lang="de-DE" sz="2000" dirty="0" err="1">
                <a:latin typeface="+mn-lt"/>
              </a:rPr>
              <a:t>Lautengrundsctadion</a:t>
            </a:r>
            <a:r>
              <a:rPr lang="de-DE" sz="2000" dirty="0">
                <a:latin typeface="+mn-lt"/>
              </a:rPr>
              <a:t> in Marienberg.</a:t>
            </a:r>
          </a:p>
          <a:p>
            <a:pPr>
              <a:spcBef>
                <a:spcPct val="50000"/>
              </a:spcBef>
              <a:defRPr/>
            </a:pPr>
            <a:r>
              <a:rPr lang="de-DE" sz="2000" b="1" u="sng" dirty="0">
                <a:latin typeface="+mn-lt"/>
              </a:rPr>
              <a:t>Die Mädchen des LKG Annaberg konnten durch einen furiosen Endspurt den Sieg und damit die </a:t>
            </a:r>
            <a:r>
              <a:rPr lang="de-DE" sz="2000" b="1" u="sng" dirty="0" err="1">
                <a:latin typeface="+mn-lt"/>
              </a:rPr>
              <a:t>Qualifkation</a:t>
            </a:r>
            <a:r>
              <a:rPr lang="de-DE" sz="2000" b="1" u="sng" dirty="0">
                <a:latin typeface="+mn-lt"/>
              </a:rPr>
              <a:t> für das Regionalfinale erreichen.</a:t>
            </a:r>
          </a:p>
          <a:p>
            <a:pPr>
              <a:spcBef>
                <a:spcPct val="50000"/>
              </a:spcBef>
              <a:defRPr/>
            </a:pPr>
            <a:r>
              <a:rPr lang="de-DE" sz="2000" b="1" u="sng" dirty="0">
                <a:latin typeface="+mn-lt"/>
              </a:rPr>
              <a:t>Das HGG Thum war mit vier Mannschaften vor Ort, die Jungen der WK III erkämpften sich Platz 3.</a:t>
            </a:r>
            <a:r>
              <a:rPr lang="de-DE" sz="2000" dirty="0"/>
              <a:t> </a:t>
            </a:r>
          </a:p>
          <a:p>
            <a:pPr>
              <a:spcBef>
                <a:spcPct val="50000"/>
              </a:spcBef>
              <a:defRPr/>
            </a:pPr>
            <a:endParaRPr lang="de-DE" sz="2000" dirty="0"/>
          </a:p>
          <a:p>
            <a:pPr>
              <a:spcBef>
                <a:spcPct val="50000"/>
              </a:spcBef>
              <a:defRPr/>
            </a:pPr>
            <a:r>
              <a:rPr lang="de-DE" sz="2000" b="1" u="sng" dirty="0"/>
              <a:t>Die Mannschaft des LKG Annaberg konnte beim Regionalfinale am 13.06.23 in Freiberg eine Bronzemedaille .erringen.</a:t>
            </a:r>
            <a:endParaRPr lang="de-DE" sz="2000" b="1" u="sng" dirty="0">
              <a:latin typeface="+mn-lt"/>
            </a:endParaRPr>
          </a:p>
          <a:p>
            <a:pPr>
              <a:spcBef>
                <a:spcPct val="50000"/>
              </a:spcBef>
              <a:defRPr/>
            </a:pPr>
            <a:endParaRPr lang="de-DE" sz="2000" b="1" u="sng" dirty="0">
              <a:latin typeface="+mn-lt"/>
            </a:endParaRPr>
          </a:p>
          <a:p>
            <a:pPr>
              <a:spcBef>
                <a:spcPct val="50000"/>
              </a:spcBef>
              <a:defRPr/>
            </a:pPr>
            <a:endParaRPr lang="de-DE" sz="2000" b="1" u="sng" dirty="0">
              <a:latin typeface="+mn-lt"/>
            </a:endParaRPr>
          </a:p>
        </p:txBody>
      </p:sp>
      <p:sp>
        <p:nvSpPr>
          <p:cNvPr id="32777" name="Datumsplatzhalter 10"/>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C59655C1-EBE3-4A6E-88A3-D866EE51508A}" type="datetime1">
              <a:rPr lang="de-DE"/>
              <a:pPr fontAlgn="base">
                <a:spcBef>
                  <a:spcPct val="0"/>
                </a:spcBef>
                <a:spcAft>
                  <a:spcPct val="0"/>
                </a:spcAft>
                <a:defRPr/>
              </a:pPr>
              <a:t>28.06.2023</a:t>
            </a:fld>
            <a:endParaRPr lang="de-DE" dirty="0"/>
          </a:p>
        </p:txBody>
      </p:sp>
      <p:sp>
        <p:nvSpPr>
          <p:cNvPr id="32778" name="Foliennummernplatzhalter 11"/>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3ECAB-6D60-45AF-83FE-9E476AFC8C01}" type="slidenum">
              <a:rPr lang="de-DE"/>
              <a:pPr fontAlgn="base">
                <a:spcBef>
                  <a:spcPct val="0"/>
                </a:spcBef>
                <a:spcAft>
                  <a:spcPct val="0"/>
                </a:spcAft>
                <a:defRPr/>
              </a:pPr>
              <a:t>31</a:t>
            </a:fld>
            <a:endParaRPr lang="de-DE"/>
          </a:p>
        </p:txBody>
      </p:sp>
    </p:spTree>
    <p:extLst>
      <p:ext uri="{BB962C8B-B14F-4D97-AF65-F5344CB8AC3E}">
        <p14:creationId xmlns:p14="http://schemas.microsoft.com/office/powerpoint/2010/main" val="31832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fade">
                                      <p:cBhvr>
                                        <p:cTn id="7" dur="770" decel="100000"/>
                                        <p:tgtEl>
                                          <p:spTgt spid="3079"/>
                                        </p:tgtEl>
                                      </p:cBhvr>
                                    </p:animEffect>
                                    <p:animScale>
                                      <p:cBhvr>
                                        <p:cTn id="8" dur="770" decel="100000"/>
                                        <p:tgtEl>
                                          <p:spTgt spid="3079"/>
                                        </p:tgtEl>
                                      </p:cBhvr>
                                      <p:from x="10000" y="10000"/>
                                      <p:to x="200000" y="450000"/>
                                    </p:animScale>
                                    <p:animScale>
                                      <p:cBhvr>
                                        <p:cTn id="9" dur="1230" accel="100000" fill="hold">
                                          <p:stCondLst>
                                            <p:cond delay="770"/>
                                          </p:stCondLst>
                                        </p:cTn>
                                        <p:tgtEl>
                                          <p:spTgt spid="3079"/>
                                        </p:tgtEl>
                                      </p:cBhvr>
                                      <p:from x="200000" y="450000"/>
                                      <p:to x="100000" y="100000"/>
                                    </p:animScale>
                                    <p:set>
                                      <p:cBhvr>
                                        <p:cTn id="10" dur="770" fill="hold"/>
                                        <p:tgtEl>
                                          <p:spTgt spid="3079"/>
                                        </p:tgtEl>
                                        <p:attrNameLst>
                                          <p:attrName>ppt_x</p:attrName>
                                        </p:attrNameLst>
                                      </p:cBhvr>
                                      <p:to>
                                        <p:strVal val="(0.5)"/>
                                      </p:to>
                                    </p:set>
                                    <p:anim from="(0.5)" to="(#ppt_x)" calcmode="lin" valueType="num">
                                      <p:cBhvr>
                                        <p:cTn id="11" dur="1230" accel="100000" fill="hold">
                                          <p:stCondLst>
                                            <p:cond delay="770"/>
                                          </p:stCondLst>
                                        </p:cTn>
                                        <p:tgtEl>
                                          <p:spTgt spid="3079"/>
                                        </p:tgtEl>
                                        <p:attrNameLst>
                                          <p:attrName>ppt_x</p:attrName>
                                        </p:attrNameLst>
                                      </p:cBhvr>
                                    </p:anim>
                                    <p:set>
                                      <p:cBhvr>
                                        <p:cTn id="12" dur="770" fill="hold"/>
                                        <p:tgtEl>
                                          <p:spTgt spid="3079"/>
                                        </p:tgtEl>
                                        <p:attrNameLst>
                                          <p:attrName>ppt_y</p:attrName>
                                        </p:attrNameLst>
                                      </p:cBhvr>
                                      <p:to>
                                        <p:strVal val="(#ppt_y+0.4)"/>
                                      </p:to>
                                    </p:set>
                                    <p:anim from="(#ppt_y+0.4)" to="(#ppt_y)" calcmode="lin" valueType="num">
                                      <p:cBhvr>
                                        <p:cTn id="13" dur="1230" accel="100000" fill="hold">
                                          <p:stCondLst>
                                            <p:cond delay="770"/>
                                          </p:stCondLst>
                                        </p:cTn>
                                        <p:tgtEl>
                                          <p:spTgt spid="307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7" presetClass="entr" presetSubtype="8" fill="hold" grpId="0" nodeType="clickEffect">
                                  <p:stCondLst>
                                    <p:cond delay="0"/>
                                  </p:stCondLst>
                                  <p:childTnLst>
                                    <p:set>
                                      <p:cBhvr>
                                        <p:cTn id="17" dur="1" fill="hold">
                                          <p:stCondLst>
                                            <p:cond delay="0"/>
                                          </p:stCondLst>
                                        </p:cTn>
                                        <p:tgtEl>
                                          <p:spTgt spid="3077"/>
                                        </p:tgtEl>
                                        <p:attrNameLst>
                                          <p:attrName>style.visibility</p:attrName>
                                        </p:attrNameLst>
                                      </p:cBhvr>
                                      <p:to>
                                        <p:strVal val="visible"/>
                                      </p:to>
                                    </p:set>
                                    <p:anim calcmode="lin" valueType="num">
                                      <p:cBhvr additive="base">
                                        <p:cTn id="18" dur="2000" fill="hold"/>
                                        <p:tgtEl>
                                          <p:spTgt spid="3077"/>
                                        </p:tgtEl>
                                        <p:attrNameLst>
                                          <p:attrName>ppt_x</p:attrName>
                                        </p:attrNameLst>
                                      </p:cBhvr>
                                      <p:tavLst>
                                        <p:tav tm="0">
                                          <p:val>
                                            <p:strVal val="0-#ppt_w/2"/>
                                          </p:val>
                                        </p:tav>
                                        <p:tav tm="100000">
                                          <p:val>
                                            <p:strVal val="#ppt_x"/>
                                          </p:val>
                                        </p:tav>
                                      </p:tavLst>
                                    </p:anim>
                                    <p:anim calcmode="lin" valueType="num">
                                      <p:cBhvr additive="base">
                                        <p:cTn id="19" dur="20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080"/>
                                        </p:tgtEl>
                                        <p:attrNameLst>
                                          <p:attrName>style.visibility</p:attrName>
                                        </p:attrNameLst>
                                      </p:cBhvr>
                                      <p:to>
                                        <p:strVal val="visible"/>
                                      </p:to>
                                    </p:set>
                                    <p:anim calcmode="lin" valueType="num">
                                      <p:cBhvr>
                                        <p:cTn id="24" dur="2000" fill="hold"/>
                                        <p:tgtEl>
                                          <p:spTgt spid="3080"/>
                                        </p:tgtEl>
                                        <p:attrNameLst>
                                          <p:attrName>ppt_w</p:attrName>
                                        </p:attrNameLst>
                                      </p:cBhvr>
                                      <p:tavLst>
                                        <p:tav tm="0">
                                          <p:val>
                                            <p:strVal val="#ppt_w+.3"/>
                                          </p:val>
                                        </p:tav>
                                        <p:tav tm="100000">
                                          <p:val>
                                            <p:strVal val="#ppt_w"/>
                                          </p:val>
                                        </p:tav>
                                      </p:tavLst>
                                    </p:anim>
                                    <p:anim calcmode="lin" valueType="num">
                                      <p:cBhvr>
                                        <p:cTn id="25" dur="2000" fill="hold"/>
                                        <p:tgtEl>
                                          <p:spTgt spid="3080"/>
                                        </p:tgtEl>
                                        <p:attrNameLst>
                                          <p:attrName>ppt_h</p:attrName>
                                        </p:attrNameLst>
                                      </p:cBhvr>
                                      <p:tavLst>
                                        <p:tav tm="0">
                                          <p:val>
                                            <p:strVal val="#ppt_h"/>
                                          </p:val>
                                        </p:tav>
                                        <p:tav tm="100000">
                                          <p:val>
                                            <p:strVal val="#ppt_h"/>
                                          </p:val>
                                        </p:tav>
                                      </p:tavLst>
                                    </p:anim>
                                    <p:animEffect transition="in" filter="fade">
                                      <p:cBhvr>
                                        <p:cTn id="26"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9" grpId="0" animBg="1"/>
      <p:bldP spid="308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WordArt 4" descr="Vertikal dünn"/>
          <p:cNvSpPr>
            <a:spLocks noChangeArrowheads="1" noChangeShapeType="1" noTextEdit="1"/>
          </p:cNvSpPr>
          <p:nvPr/>
        </p:nvSpPr>
        <p:spPr bwMode="auto">
          <a:xfrm>
            <a:off x="323850" y="260350"/>
            <a:ext cx="5184775" cy="1008063"/>
          </a:xfrm>
          <a:prstGeom prst="rect">
            <a:avLst/>
          </a:prstGeom>
        </p:spPr>
        <p:txBody>
          <a:bodyPr wrap="none" fromWordArt="1">
            <a:prstTxWarp prst="textCurveUp">
              <a:avLst>
                <a:gd name="adj" fmla="val 45403"/>
              </a:avLst>
            </a:prstTxWarp>
          </a:bodyPr>
          <a:lstStyle/>
          <a:p>
            <a:pPr algn="ctr"/>
            <a:r>
              <a:rPr lang="de-DE" kern="10">
                <a:ln w="12700">
                  <a:solidFill>
                    <a:srgbClr val="000000"/>
                  </a:solidFill>
                  <a:round/>
                  <a:headEnd/>
                  <a:tailEnd/>
                </a:ln>
                <a:pattFill prst="dashHorz">
                  <a:fgClr>
                    <a:srgbClr val="808080"/>
                  </a:fgClr>
                  <a:bgClr>
                    <a:srgbClr val="FFFF00"/>
                  </a:bgClr>
                </a:pattFill>
                <a:effectLst>
                  <a:outerShdw dist="45791" dir="2021404" algn="ctr" rotWithShape="0">
                    <a:srgbClr val="808080">
                      <a:alpha val="79999"/>
                    </a:srgbClr>
                  </a:outerShdw>
                </a:effectLst>
                <a:latin typeface="Arial Black"/>
              </a:rPr>
              <a:t>Schwimmen-J.t.f.O Kl.2- WK V </a:t>
            </a:r>
          </a:p>
        </p:txBody>
      </p:sp>
      <p:sp>
        <p:nvSpPr>
          <p:cNvPr id="59399" name="WordArt 7"/>
          <p:cNvSpPr>
            <a:spLocks noChangeArrowheads="1" noChangeShapeType="1" noTextEdit="1"/>
          </p:cNvSpPr>
          <p:nvPr/>
        </p:nvSpPr>
        <p:spPr bwMode="auto">
          <a:xfrm>
            <a:off x="5435600" y="1268413"/>
            <a:ext cx="2843213" cy="504825"/>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de-DE" sz="1400" kern="10">
                <a:ln w="9525">
                  <a:round/>
                  <a:headEnd/>
                  <a:tailEnd/>
                </a:ln>
                <a:gradFill rotWithShape="1">
                  <a:gsLst>
                    <a:gs pos="0">
                      <a:srgbClr val="FFE701"/>
                    </a:gs>
                    <a:gs pos="100000">
                      <a:srgbClr val="FE3E02"/>
                    </a:gs>
                  </a:gsLst>
                  <a:lin ang="5400000" scaled="1"/>
                </a:gradFill>
                <a:latin typeface="Impact"/>
              </a:rPr>
              <a:t>Schulschwimmzentrum</a:t>
            </a:r>
          </a:p>
        </p:txBody>
      </p:sp>
      <p:sp>
        <p:nvSpPr>
          <p:cNvPr id="36876" name="Textfeld 18"/>
          <p:cNvSpPr txBox="1">
            <a:spLocks noChangeArrowheads="1"/>
          </p:cNvSpPr>
          <p:nvPr/>
        </p:nvSpPr>
        <p:spPr bwMode="auto">
          <a:xfrm flipH="1">
            <a:off x="403225" y="5286375"/>
            <a:ext cx="46038" cy="369888"/>
          </a:xfrm>
          <a:prstGeom prst="rect">
            <a:avLst/>
          </a:prstGeom>
          <a:noFill/>
          <a:ln w="9525">
            <a:noFill/>
            <a:miter lim="800000"/>
            <a:headEnd/>
            <a:tailEnd/>
          </a:ln>
        </p:spPr>
        <p:txBody>
          <a:bodyPr>
            <a:spAutoFit/>
          </a:bodyPr>
          <a:lstStyle/>
          <a:p>
            <a:r>
              <a:rPr lang="de-DE">
                <a:latin typeface="Perpetua"/>
              </a:rPr>
              <a:t>     </a:t>
            </a:r>
          </a:p>
        </p:txBody>
      </p:sp>
      <p:sp>
        <p:nvSpPr>
          <p:cNvPr id="9234" name="Datumsplatzhalter 19"/>
          <p:cNvSpPr>
            <a:spLocks noGrp="1"/>
          </p:cNvSpPr>
          <p:nvPr>
            <p:ph type="dt" sz="quarter" idx="10"/>
          </p:nvPr>
        </p:nvSpPr>
        <p:spPr bwMode="auto">
          <a:xfrm>
            <a:off x="457200" y="6143625"/>
            <a:ext cx="2133600" cy="577850"/>
          </a:xfrm>
          <a:ln>
            <a:miter lim="800000"/>
            <a:headEnd/>
            <a:tailEnd/>
          </a:ln>
        </p:spPr>
        <p:txBody>
          <a:bodyPr wrap="square" numCol="1" compatLnSpc="1">
            <a:prstTxWarp prst="textNoShape">
              <a:avLst/>
            </a:prstTxWarp>
          </a:bodyPr>
          <a:lstStyle/>
          <a:p>
            <a:pPr fontAlgn="base">
              <a:spcBef>
                <a:spcPct val="0"/>
              </a:spcBef>
              <a:spcAft>
                <a:spcPct val="0"/>
              </a:spcAft>
              <a:defRPr/>
            </a:pPr>
            <a:fld id="{28AFBC94-DD43-4EE8-9EBA-238547A86847}" type="datetime1">
              <a:rPr lang="de-DE"/>
              <a:pPr fontAlgn="base">
                <a:spcBef>
                  <a:spcPct val="0"/>
                </a:spcBef>
                <a:spcAft>
                  <a:spcPct val="0"/>
                </a:spcAft>
                <a:defRPr/>
              </a:pPr>
              <a:t>28.06.2023</a:t>
            </a:fld>
            <a:endParaRPr lang="de-DE" dirty="0"/>
          </a:p>
        </p:txBody>
      </p:sp>
      <p:pic>
        <p:nvPicPr>
          <p:cNvPr id="36881" name="Picture 3" descr="D:\FILES\PFILES\MSOFFICE\MEDIA\CNTCD1\ClipArt2\j0232144.wmf"/>
          <p:cNvPicPr>
            <a:picLocks noChangeAspect="1" noChangeArrowheads="1"/>
          </p:cNvPicPr>
          <p:nvPr/>
        </p:nvPicPr>
        <p:blipFill>
          <a:blip r:embed="rId2" cstate="print"/>
          <a:srcRect/>
          <a:stretch>
            <a:fillRect/>
          </a:stretch>
        </p:blipFill>
        <p:spPr bwMode="auto">
          <a:xfrm>
            <a:off x="7524750" y="2133600"/>
            <a:ext cx="1439863" cy="1566863"/>
          </a:xfrm>
          <a:prstGeom prst="rect">
            <a:avLst/>
          </a:prstGeom>
          <a:noFill/>
          <a:ln w="9525">
            <a:noFill/>
            <a:miter lim="800000"/>
            <a:headEnd/>
            <a:tailEnd/>
          </a:ln>
        </p:spPr>
      </p:pic>
      <p:pic>
        <p:nvPicPr>
          <p:cNvPr id="36882" name="Picture 4" descr="D:\FILES\PFILES\MSOFFICE\MEDIA\CNTCD1\ClipArt1\j0199068.wmf"/>
          <p:cNvPicPr>
            <a:picLocks noChangeAspect="1" noChangeArrowheads="1"/>
          </p:cNvPicPr>
          <p:nvPr/>
        </p:nvPicPr>
        <p:blipFill>
          <a:blip r:embed="rId3" cstate="print"/>
          <a:srcRect/>
          <a:stretch>
            <a:fillRect/>
          </a:stretch>
        </p:blipFill>
        <p:spPr bwMode="auto">
          <a:xfrm>
            <a:off x="5436096" y="3140968"/>
            <a:ext cx="2244725" cy="1050925"/>
          </a:xfrm>
          <a:prstGeom prst="rect">
            <a:avLst/>
          </a:prstGeom>
          <a:noFill/>
          <a:ln w="9525">
            <a:noFill/>
            <a:miter lim="800000"/>
            <a:headEnd/>
            <a:tailEnd/>
          </a:ln>
        </p:spPr>
      </p:pic>
      <p:sp>
        <p:nvSpPr>
          <p:cNvPr id="27" name="Rechteck 26"/>
          <p:cNvSpPr/>
          <p:nvPr/>
        </p:nvSpPr>
        <p:spPr>
          <a:xfrm>
            <a:off x="323528" y="1556792"/>
            <a:ext cx="5112568" cy="646331"/>
          </a:xfrm>
          <a:prstGeom prst="rect">
            <a:avLst/>
          </a:prstGeom>
        </p:spPr>
        <p:txBody>
          <a:bodyPr wrap="square">
            <a:spAutoFit/>
          </a:bodyPr>
          <a:lstStyle/>
          <a:p>
            <a:endParaRPr lang="de-DE" dirty="0"/>
          </a:p>
          <a:p>
            <a:r>
              <a:rPr lang="de-DE" b="1" dirty="0"/>
              <a:t>	</a:t>
            </a:r>
          </a:p>
        </p:txBody>
      </p:sp>
      <p:sp>
        <p:nvSpPr>
          <p:cNvPr id="28" name="Rechteck 27"/>
          <p:cNvSpPr/>
          <p:nvPr/>
        </p:nvSpPr>
        <p:spPr>
          <a:xfrm>
            <a:off x="414474" y="2231589"/>
            <a:ext cx="4572000" cy="3785652"/>
          </a:xfrm>
          <a:prstGeom prst="rect">
            <a:avLst/>
          </a:prstGeom>
        </p:spPr>
        <p:txBody>
          <a:bodyPr>
            <a:spAutoFit/>
          </a:bodyPr>
          <a:lstStyle/>
          <a:p>
            <a:r>
              <a:rPr lang="de-DE" sz="2400" dirty="0"/>
              <a:t>Elf Grundschulen nahmen am Schwimmausscheid der Klassen 2 teil.</a:t>
            </a:r>
          </a:p>
          <a:p>
            <a:r>
              <a:rPr lang="de-DE" sz="2400" dirty="0"/>
              <a:t>Die Team aus </a:t>
            </a:r>
            <a:r>
              <a:rPr lang="de-DE" sz="2400" dirty="0" err="1"/>
              <a:t>Sehmatal</a:t>
            </a:r>
            <a:r>
              <a:rPr lang="de-DE" sz="2400" dirty="0"/>
              <a:t>, </a:t>
            </a:r>
            <a:r>
              <a:rPr lang="de-DE" sz="2400" dirty="0" err="1"/>
              <a:t>Wiesa</a:t>
            </a:r>
            <a:r>
              <a:rPr lang="de-DE" sz="2400" dirty="0"/>
              <a:t> und Elterlein qualifizierten sich  für das Regionalfinale, bei dem die kleinen Schwimmer bei starker Konkurrenz den 8. Platz, 13. Platz und den 14. Platz eroberten.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59399"/>
                                        </p:tgtEl>
                                        <p:attrNameLst>
                                          <p:attrName>style.visibility</p:attrName>
                                        </p:attrNameLst>
                                      </p:cBhvr>
                                      <p:to>
                                        <p:strVal val="visible"/>
                                      </p:to>
                                    </p:set>
                                    <p:anim calcmode="lin" valueType="num">
                                      <p:cBhvr>
                                        <p:cTn id="7" dur="5000" fill="hold"/>
                                        <p:tgtEl>
                                          <p:spTgt spid="59399"/>
                                        </p:tgtEl>
                                        <p:attrNameLst>
                                          <p:attrName>ppt_w</p:attrName>
                                        </p:attrNameLst>
                                      </p:cBhvr>
                                      <p:tavLst>
                                        <p:tav tm="0" fmla="#ppt_w*sin(2.5*pi*$)">
                                          <p:val>
                                            <p:fltVal val="0"/>
                                          </p:val>
                                        </p:tav>
                                        <p:tav tm="100000">
                                          <p:val>
                                            <p:fltVal val="1"/>
                                          </p:val>
                                        </p:tav>
                                      </p:tavLst>
                                    </p:anim>
                                    <p:anim calcmode="lin" valueType="num">
                                      <p:cBhvr>
                                        <p:cTn id="8" dur="5000" fill="hold"/>
                                        <p:tgtEl>
                                          <p:spTgt spid="593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79712" y="620688"/>
            <a:ext cx="5256584" cy="954107"/>
          </a:xfrm>
          <a:prstGeom prst="rect">
            <a:avLst/>
          </a:prstGeom>
        </p:spPr>
        <p:txBody>
          <a:bodyPr wrap="square">
            <a:spAutoFit/>
          </a:bodyPr>
          <a:lstStyle/>
          <a:p>
            <a:pPr algn="ctr">
              <a:defRPr/>
            </a:pPr>
            <a:r>
              <a:rPr lang="de-DE" sz="28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2023</a:t>
            </a:r>
          </a:p>
        </p:txBody>
      </p:sp>
      <p:pic>
        <p:nvPicPr>
          <p:cNvPr id="3" name="Grafik 2" descr="IMG-20170610-WA0005.jpg"/>
          <p:cNvPicPr>
            <a:picLocks noChangeAspect="1"/>
          </p:cNvPicPr>
          <p:nvPr/>
        </p:nvPicPr>
        <p:blipFill>
          <a:blip r:embed="rId2" cstate="print"/>
          <a:srcRect l="11618" t="4135" r="18607"/>
          <a:stretch>
            <a:fillRect/>
          </a:stretch>
        </p:blipFill>
        <p:spPr>
          <a:xfrm>
            <a:off x="539552" y="3501008"/>
            <a:ext cx="3240360" cy="2671191"/>
          </a:xfrm>
          <a:prstGeom prst="rect">
            <a:avLst/>
          </a:prstGeom>
        </p:spPr>
      </p:pic>
      <p:pic>
        <p:nvPicPr>
          <p:cNvPr id="4" name="Grafik 3" descr="IMG-20170610-WA0007.jpg"/>
          <p:cNvPicPr>
            <a:picLocks noChangeAspect="1"/>
          </p:cNvPicPr>
          <p:nvPr/>
        </p:nvPicPr>
        <p:blipFill>
          <a:blip r:embed="rId3" cstate="print"/>
          <a:stretch>
            <a:fillRect/>
          </a:stretch>
        </p:blipFill>
        <p:spPr>
          <a:xfrm>
            <a:off x="4355976" y="3573016"/>
            <a:ext cx="4139952" cy="2483971"/>
          </a:xfrm>
          <a:prstGeom prst="rect">
            <a:avLst/>
          </a:prstGeom>
        </p:spPr>
      </p:pic>
      <p:pic>
        <p:nvPicPr>
          <p:cNvPr id="6" name="Picture 6" descr="j0282556"/>
          <p:cNvPicPr>
            <a:picLocks noChangeAspect="1" noChangeArrowheads="1"/>
          </p:cNvPicPr>
          <p:nvPr/>
        </p:nvPicPr>
        <p:blipFill>
          <a:blip r:embed="rId4" cstate="print"/>
          <a:srcRect/>
          <a:stretch>
            <a:fillRect/>
          </a:stretch>
        </p:blipFill>
        <p:spPr bwMode="auto">
          <a:xfrm>
            <a:off x="395536" y="188640"/>
            <a:ext cx="1655762" cy="1477963"/>
          </a:xfrm>
          <a:prstGeom prst="rect">
            <a:avLst/>
          </a:prstGeom>
          <a:noFill/>
          <a:ln w="9525">
            <a:noFill/>
            <a:miter lim="800000"/>
            <a:headEnd/>
            <a:tailEnd/>
          </a:ln>
        </p:spPr>
      </p:pic>
      <p:sp>
        <p:nvSpPr>
          <p:cNvPr id="8" name="Rechteck 7"/>
          <p:cNvSpPr/>
          <p:nvPr/>
        </p:nvSpPr>
        <p:spPr>
          <a:xfrm>
            <a:off x="1835696" y="1916832"/>
            <a:ext cx="4572000" cy="369332"/>
          </a:xfrm>
          <a:prstGeom prst="rect">
            <a:avLst/>
          </a:prstGeom>
        </p:spPr>
        <p:txBody>
          <a:bodyPr>
            <a:spAutoFit/>
          </a:bodyPr>
          <a:lstStyle/>
          <a:p>
            <a:r>
              <a:rPr lang="de-DE" dirty="0"/>
              <a:t>Keine Teilnehmer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WordArt 4"/>
          <p:cNvSpPr>
            <a:spLocks noChangeArrowheads="1" noChangeShapeType="1" noTextEdit="1"/>
          </p:cNvSpPr>
          <p:nvPr/>
        </p:nvSpPr>
        <p:spPr bwMode="auto">
          <a:xfrm>
            <a:off x="714375" y="333375"/>
            <a:ext cx="3357563" cy="935038"/>
          </a:xfrm>
          <a:prstGeom prst="rect">
            <a:avLst/>
          </a:prstGeom>
        </p:spPr>
        <p:txBody>
          <a:bodyPr wrap="none" fromWordArt="1">
            <a:prstTxWarp prst="textPlain">
              <a:avLst>
                <a:gd name="adj" fmla="val 50000"/>
              </a:avLst>
            </a:prstTxWarp>
          </a:bodyPr>
          <a:lstStyle/>
          <a:p>
            <a:pPr algn="ct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a:t>
            </a:r>
          </a:p>
          <a:p>
            <a:pPr algn="ctr"/>
            <a:r>
              <a:rPr lang="de-DE"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2023</a:t>
            </a:r>
          </a:p>
        </p:txBody>
      </p:sp>
      <p:pic>
        <p:nvPicPr>
          <p:cNvPr id="18439" name="Picture 7" descr="j0301480"/>
          <p:cNvPicPr>
            <a:picLocks noChangeAspect="1" noChangeArrowheads="1"/>
          </p:cNvPicPr>
          <p:nvPr/>
        </p:nvPicPr>
        <p:blipFill>
          <a:blip r:embed="rId2" cstate="print"/>
          <a:srcRect/>
          <a:stretch>
            <a:fillRect/>
          </a:stretch>
        </p:blipFill>
        <p:spPr bwMode="auto">
          <a:xfrm>
            <a:off x="7019925" y="260350"/>
            <a:ext cx="1798638" cy="1244600"/>
          </a:xfrm>
          <a:prstGeom prst="rect">
            <a:avLst/>
          </a:prstGeom>
          <a:noFill/>
          <a:ln w="9525">
            <a:noFill/>
            <a:miter lim="800000"/>
            <a:headEnd/>
            <a:tailEnd/>
          </a:ln>
        </p:spPr>
      </p:pic>
      <p:sp>
        <p:nvSpPr>
          <p:cNvPr id="18442" name="Text Box 10"/>
          <p:cNvSpPr txBox="1">
            <a:spLocks noChangeArrowheads="1"/>
          </p:cNvSpPr>
          <p:nvPr/>
        </p:nvSpPr>
        <p:spPr bwMode="auto">
          <a:xfrm>
            <a:off x="467544" y="5643563"/>
            <a:ext cx="8496944" cy="276225"/>
          </a:xfrm>
          <a:prstGeom prst="rect">
            <a:avLst/>
          </a:prstGeom>
          <a:noFill/>
          <a:ln w="9525">
            <a:noFill/>
            <a:miter lim="800000"/>
            <a:headEnd/>
            <a:tailEnd/>
          </a:ln>
        </p:spPr>
        <p:txBody>
          <a:bodyPr wrap="square">
            <a:spAutoFit/>
          </a:bodyPr>
          <a:lstStyle/>
          <a:p>
            <a:pPr>
              <a:spcBef>
                <a:spcPct val="50000"/>
              </a:spcBef>
            </a:pPr>
            <a:r>
              <a:rPr lang="de-DE" sz="1200" dirty="0">
                <a:latin typeface="Perpetua"/>
              </a:rPr>
              <a:t> 03      04      05        06      07     08       09       10      11        12          13         14        15          16         17      18       19     20     21    22         23    </a:t>
            </a:r>
          </a:p>
        </p:txBody>
      </p:sp>
      <p:sp>
        <p:nvSpPr>
          <p:cNvPr id="18443" name="Text Box 11"/>
          <p:cNvSpPr txBox="1">
            <a:spLocks noChangeArrowheads="1"/>
          </p:cNvSpPr>
          <p:nvPr/>
        </p:nvSpPr>
        <p:spPr bwMode="auto">
          <a:xfrm>
            <a:off x="214313" y="6000750"/>
            <a:ext cx="8822183" cy="584775"/>
          </a:xfrm>
          <a:prstGeom prst="rect">
            <a:avLst/>
          </a:prstGeom>
          <a:noFill/>
          <a:ln w="9525">
            <a:noFill/>
            <a:miter lim="800000"/>
            <a:headEnd/>
            <a:tailEnd/>
          </a:ln>
        </p:spPr>
        <p:txBody>
          <a:bodyPr wrap="square">
            <a:spAutoFit/>
          </a:bodyPr>
          <a:lstStyle/>
          <a:p>
            <a:pPr>
              <a:spcBef>
                <a:spcPct val="50000"/>
              </a:spcBef>
            </a:pPr>
            <a:r>
              <a:rPr lang="de-DE" sz="1600" dirty="0">
                <a:latin typeface="Perpetua"/>
              </a:rPr>
              <a:t>    21    18   17     16   15   14    14      9    20     23       18      17     23      22      21    15    18     </a:t>
            </a:r>
            <a:r>
              <a:rPr lang="de-DE" sz="1600" dirty="0" err="1">
                <a:latin typeface="Perpetua"/>
              </a:rPr>
              <a:t>ausgef</a:t>
            </a:r>
            <a:r>
              <a:rPr lang="de-DE" sz="1600" dirty="0">
                <a:latin typeface="Perpetua"/>
              </a:rPr>
              <a:t>.    8      </a:t>
            </a:r>
            <a:r>
              <a:rPr lang="de-DE" sz="1600" dirty="0">
                <a:solidFill>
                  <a:srgbClr val="FF0000"/>
                </a:solidFill>
                <a:latin typeface="Perpetua"/>
              </a:rPr>
              <a:t>32</a:t>
            </a:r>
            <a:r>
              <a:rPr lang="de-DE" sz="1600" dirty="0">
                <a:latin typeface="Perpetua"/>
              </a:rPr>
              <a:t>                  Anzahl der Mannschaften    </a:t>
            </a:r>
          </a:p>
        </p:txBody>
      </p:sp>
      <p:sp>
        <p:nvSpPr>
          <p:cNvPr id="18454" name="Text Box 22"/>
          <p:cNvSpPr txBox="1">
            <a:spLocks noChangeArrowheads="1"/>
          </p:cNvSpPr>
          <p:nvPr/>
        </p:nvSpPr>
        <p:spPr bwMode="auto">
          <a:xfrm>
            <a:off x="4572000" y="1208088"/>
            <a:ext cx="1512888" cy="366712"/>
          </a:xfrm>
          <a:prstGeom prst="rect">
            <a:avLst/>
          </a:prstGeom>
          <a:noFill/>
          <a:ln w="9525">
            <a:noFill/>
            <a:miter lim="800000"/>
            <a:headEnd/>
            <a:tailEnd/>
          </a:ln>
        </p:spPr>
        <p:txBody>
          <a:bodyPr>
            <a:spAutoFit/>
          </a:bodyPr>
          <a:lstStyle/>
          <a:p>
            <a:pPr algn="ctr">
              <a:spcBef>
                <a:spcPct val="50000"/>
              </a:spcBef>
            </a:pPr>
            <a:r>
              <a:rPr lang="de-DE">
                <a:solidFill>
                  <a:srgbClr val="FF0000"/>
                </a:solidFill>
                <a:latin typeface="Perpetua"/>
              </a:rPr>
              <a:t>      </a:t>
            </a:r>
          </a:p>
        </p:txBody>
      </p:sp>
      <p:pic>
        <p:nvPicPr>
          <p:cNvPr id="32776" name="Grafik 26" descr="IMG_2556.JPG"/>
          <p:cNvPicPr>
            <a:picLocks noChangeAspect="1"/>
          </p:cNvPicPr>
          <p:nvPr/>
        </p:nvPicPr>
        <p:blipFill>
          <a:blip r:embed="rId3" cstate="print"/>
          <a:srcRect/>
          <a:stretch>
            <a:fillRect/>
          </a:stretch>
        </p:blipFill>
        <p:spPr bwMode="auto">
          <a:xfrm>
            <a:off x="4500563" y="142875"/>
            <a:ext cx="1762125" cy="1320800"/>
          </a:xfrm>
          <a:prstGeom prst="rect">
            <a:avLst/>
          </a:prstGeom>
          <a:noFill/>
          <a:ln w="9525">
            <a:noFill/>
            <a:miter lim="800000"/>
            <a:headEnd/>
            <a:tailEnd/>
          </a:ln>
        </p:spPr>
      </p:pic>
      <p:sp>
        <p:nvSpPr>
          <p:cNvPr id="32777" name="Textfeld 28"/>
          <p:cNvSpPr txBox="1">
            <a:spLocks noChangeArrowheads="1"/>
          </p:cNvSpPr>
          <p:nvPr/>
        </p:nvSpPr>
        <p:spPr bwMode="auto">
          <a:xfrm>
            <a:off x="1343025" y="1539536"/>
            <a:ext cx="1885950" cy="646331"/>
          </a:xfrm>
          <a:prstGeom prst="rect">
            <a:avLst/>
          </a:prstGeom>
          <a:noFill/>
          <a:ln w="9525">
            <a:noFill/>
            <a:miter lim="800000"/>
            <a:headEnd/>
            <a:tailEnd/>
          </a:ln>
        </p:spPr>
        <p:txBody>
          <a:bodyPr wrap="square">
            <a:spAutoFit/>
          </a:bodyPr>
          <a:lstStyle/>
          <a:p>
            <a:pPr algn="ctr"/>
            <a:r>
              <a:rPr lang="de-DE" sz="3600" dirty="0">
                <a:latin typeface="Perpetua"/>
              </a:rPr>
              <a:t>Volleyball</a:t>
            </a:r>
          </a:p>
        </p:txBody>
      </p:sp>
      <p:sp>
        <p:nvSpPr>
          <p:cNvPr id="3087" name="Datumsplatzhalter 14"/>
          <p:cNvSpPr>
            <a:spLocks noGrp="1"/>
          </p:cNvSpPr>
          <p:nvPr>
            <p:ph type="dt" sz="quarter" idx="10"/>
          </p:nvPr>
        </p:nvSpPr>
        <p:spPr bwMode="auto">
          <a:xfrm>
            <a:off x="7929563" y="6191250"/>
            <a:ext cx="1071562" cy="476250"/>
          </a:xfrm>
          <a:ln>
            <a:miter lim="800000"/>
            <a:headEnd/>
            <a:tailEnd/>
          </a:ln>
        </p:spPr>
        <p:txBody>
          <a:bodyPr wrap="square" numCol="1" compatLnSpc="1">
            <a:prstTxWarp prst="textNoShape">
              <a:avLst/>
            </a:prstTxWarp>
          </a:bodyPr>
          <a:lstStyle/>
          <a:p>
            <a:pPr fontAlgn="base">
              <a:spcBef>
                <a:spcPct val="0"/>
              </a:spcBef>
              <a:spcAft>
                <a:spcPct val="0"/>
              </a:spcAft>
              <a:defRPr/>
            </a:pPr>
            <a:fld id="{59EDA59C-9623-45B7-B540-7053B4C6180E}" type="datetime1">
              <a:rPr lang="de-DE"/>
              <a:pPr fontAlgn="base">
                <a:spcBef>
                  <a:spcPct val="0"/>
                </a:spcBef>
                <a:spcAft>
                  <a:spcPct val="0"/>
                </a:spcAft>
                <a:defRPr/>
              </a:pPr>
              <a:t>28.06.2023</a:t>
            </a:fld>
            <a:endParaRPr lang="de-DE"/>
          </a:p>
        </p:txBody>
      </p:sp>
      <p:sp>
        <p:nvSpPr>
          <p:cNvPr id="16" name="Foliennummernplatzhalter 15"/>
          <p:cNvSpPr>
            <a:spLocks noGrp="1"/>
          </p:cNvSpPr>
          <p:nvPr>
            <p:ph type="sldNum" sz="quarter" idx="12"/>
          </p:nvPr>
        </p:nvSpPr>
        <p:spPr>
          <a:xfrm>
            <a:off x="8001000" y="6072188"/>
            <a:ext cx="1143000" cy="649287"/>
          </a:xfrm>
        </p:spPr>
        <p:txBody>
          <a:bodyPr/>
          <a:lstStyle/>
          <a:p>
            <a:pPr>
              <a:defRPr/>
            </a:pPr>
            <a:r>
              <a:rPr lang="de-DE" dirty="0"/>
              <a:t>   </a:t>
            </a:r>
          </a:p>
        </p:txBody>
      </p:sp>
      <p:sp>
        <p:nvSpPr>
          <p:cNvPr id="2" name="Textfeld 1">
            <a:extLst>
              <a:ext uri="{FF2B5EF4-FFF2-40B4-BE49-F238E27FC236}">
                <a16:creationId xmlns:a16="http://schemas.microsoft.com/office/drawing/2014/main" id="{5A35B934-B15B-488E-BFB4-CA04E18F3960}"/>
              </a:ext>
            </a:extLst>
          </p:cNvPr>
          <p:cNvSpPr txBox="1"/>
          <p:nvPr/>
        </p:nvSpPr>
        <p:spPr>
          <a:xfrm>
            <a:off x="431800" y="2391221"/>
            <a:ext cx="8408988" cy="3046988"/>
          </a:xfrm>
          <a:prstGeom prst="rect">
            <a:avLst/>
          </a:prstGeom>
          <a:noFill/>
        </p:spPr>
        <p:txBody>
          <a:bodyPr wrap="square" rtlCol="0">
            <a:spAutoFit/>
          </a:bodyPr>
          <a:lstStyle/>
          <a:p>
            <a:r>
              <a:rPr lang="de-DE" sz="2400" dirty="0"/>
              <a:t>In diesem Jahr wurden wir von der Vielzahl der Anmeldungen überrannt. Sieben Mannschaften in den Klassen 7 und 8, sechs Mannschaften in den Klassen 9 und 10 sowie 20 Teams !!! in den Klassen 11 bis 13. Es galt dort aufgrund der begrenzten Hallenzeiten entsprechende Spielpläne auszuknobeln, so dass alle Teilnehmer oft spielen konnten, Das ist uns einigermaßen gelungen und es waren alles sehr spannende Turniere.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2000" fill="hold"/>
                                        <p:tgtEl>
                                          <p:spTgt spid="18436"/>
                                        </p:tgtEl>
                                        <p:attrNameLst>
                                          <p:attrName>ppt_w</p:attrName>
                                        </p:attrNameLst>
                                      </p:cBhvr>
                                      <p:tavLst>
                                        <p:tav tm="0">
                                          <p:val>
                                            <p:fltVal val="0"/>
                                          </p:val>
                                        </p:tav>
                                        <p:tav tm="100000">
                                          <p:val>
                                            <p:strVal val="#ppt_w"/>
                                          </p:val>
                                        </p:tav>
                                      </p:tavLst>
                                    </p:anim>
                                    <p:anim calcmode="lin" valueType="num">
                                      <p:cBhvr>
                                        <p:cTn id="8" dur="2000" fill="hold"/>
                                        <p:tgtEl>
                                          <p:spTgt spid="18436"/>
                                        </p:tgtEl>
                                        <p:attrNameLst>
                                          <p:attrName>ppt_h</p:attrName>
                                        </p:attrNameLst>
                                      </p:cBhvr>
                                      <p:tavLst>
                                        <p:tav tm="0">
                                          <p:val>
                                            <p:fltVal val="0"/>
                                          </p:val>
                                        </p:tav>
                                        <p:tav tm="100000">
                                          <p:val>
                                            <p:strVal val="#ppt_h"/>
                                          </p:val>
                                        </p:tav>
                                      </p:tavLst>
                                    </p:anim>
                                    <p:anim calcmode="lin" valueType="num">
                                      <p:cBhvr>
                                        <p:cTn id="9" dur="2000" fill="hold"/>
                                        <p:tgtEl>
                                          <p:spTgt spid="18436"/>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84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439"/>
                                        </p:tgtEl>
                                        <p:attrNameLst>
                                          <p:attrName>style.visibility</p:attrName>
                                        </p:attrNameLst>
                                      </p:cBhvr>
                                      <p:to>
                                        <p:strVal val="visible"/>
                                      </p:to>
                                    </p:set>
                                    <p:anim calcmode="lin" valueType="num">
                                      <p:cBhvr>
                                        <p:cTn id="15" dur="2000" fill="hold"/>
                                        <p:tgtEl>
                                          <p:spTgt spid="18439"/>
                                        </p:tgtEl>
                                        <p:attrNameLst>
                                          <p:attrName>ppt_w</p:attrName>
                                        </p:attrNameLst>
                                      </p:cBhvr>
                                      <p:tavLst>
                                        <p:tav tm="0">
                                          <p:val>
                                            <p:strVal val="#ppt_w*0.70"/>
                                          </p:val>
                                        </p:tav>
                                        <p:tav tm="100000">
                                          <p:val>
                                            <p:strVal val="#ppt_w"/>
                                          </p:val>
                                        </p:tav>
                                      </p:tavLst>
                                    </p:anim>
                                    <p:anim calcmode="lin" valueType="num">
                                      <p:cBhvr>
                                        <p:cTn id="16" dur="2000" fill="hold"/>
                                        <p:tgtEl>
                                          <p:spTgt spid="18439"/>
                                        </p:tgtEl>
                                        <p:attrNameLst>
                                          <p:attrName>ppt_h</p:attrName>
                                        </p:attrNameLst>
                                      </p:cBhvr>
                                      <p:tavLst>
                                        <p:tav tm="0">
                                          <p:val>
                                            <p:strVal val="#ppt_h"/>
                                          </p:val>
                                        </p:tav>
                                        <p:tav tm="100000">
                                          <p:val>
                                            <p:strVal val="#ppt_h"/>
                                          </p:val>
                                        </p:tav>
                                      </p:tavLst>
                                    </p:anim>
                                    <p:animEffect transition="in" filter="fade">
                                      <p:cBhvr>
                                        <p:cTn id="17" dur="2000"/>
                                        <p:tgtEl>
                                          <p:spTgt spid="18439"/>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8454"/>
                                        </p:tgtEl>
                                        <p:attrNameLst>
                                          <p:attrName>style.visibility</p:attrName>
                                        </p:attrNameLst>
                                      </p:cBhvr>
                                      <p:to>
                                        <p:strVal val="visible"/>
                                      </p:to>
                                    </p:set>
                                    <p:anim calcmode="discrete" valueType="clr">
                                      <p:cBhvr override="childStyle">
                                        <p:cTn id="22" dur="1000"/>
                                        <p:tgtEl>
                                          <p:spTgt spid="18454"/>
                                        </p:tgtEl>
                                        <p:attrNameLst>
                                          <p:attrName>style.color</p:attrName>
                                        </p:attrNameLst>
                                      </p:cBhvr>
                                      <p:tavLst>
                                        <p:tav tm="0">
                                          <p:val>
                                            <p:clrVal>
                                              <a:schemeClr val="accent2"/>
                                            </p:clrVal>
                                          </p:val>
                                        </p:tav>
                                        <p:tav tm="50000">
                                          <p:val>
                                            <p:clrVal>
                                              <a:schemeClr val="hlink"/>
                                            </p:clrVal>
                                          </p:val>
                                        </p:tav>
                                      </p:tavLst>
                                    </p:anim>
                                    <p:anim calcmode="discrete" valueType="clr">
                                      <p:cBhvr>
                                        <p:cTn id="23" dur="1000"/>
                                        <p:tgtEl>
                                          <p:spTgt spid="18454"/>
                                        </p:tgtEl>
                                        <p:attrNameLst>
                                          <p:attrName>fillcolor</p:attrName>
                                        </p:attrNameLst>
                                      </p:cBhvr>
                                      <p:tavLst>
                                        <p:tav tm="0">
                                          <p:val>
                                            <p:clrVal>
                                              <a:schemeClr val="accent2"/>
                                            </p:clrVal>
                                          </p:val>
                                        </p:tav>
                                        <p:tav tm="50000">
                                          <p:val>
                                            <p:clrVal>
                                              <a:schemeClr val="hlink"/>
                                            </p:clrVal>
                                          </p:val>
                                        </p:tav>
                                      </p:tavLst>
                                    </p:anim>
                                    <p:set>
                                      <p:cBhvr>
                                        <p:cTn id="24" dur="1000"/>
                                        <p:tgtEl>
                                          <p:spTgt spid="18454"/>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4" fill="hold" nodeType="clickEffect">
                                  <p:stCondLst>
                                    <p:cond delay="0"/>
                                  </p:stCondLst>
                                  <p:childTnLst>
                                    <p:set>
                                      <p:cBhvr>
                                        <p:cTn id="28" dur="1" fill="hold">
                                          <p:stCondLst>
                                            <p:cond delay="0"/>
                                          </p:stCondLst>
                                        </p:cTn>
                                        <p:tgtEl>
                                          <p:spTgt spid="18442">
                                            <p:txEl>
                                              <p:pRg st="0" end="0"/>
                                            </p:txEl>
                                          </p:spTgt>
                                        </p:tgtEl>
                                        <p:attrNameLst>
                                          <p:attrName>style.visibility</p:attrName>
                                        </p:attrNameLst>
                                      </p:cBhvr>
                                      <p:to>
                                        <p:strVal val="visible"/>
                                      </p:to>
                                    </p:set>
                                    <p:animEffect transition="in" filter="wheel(4)">
                                      <p:cBhvr>
                                        <p:cTn id="29" dur="2000"/>
                                        <p:tgtEl>
                                          <p:spTgt spid="1844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iterate type="lt">
                                    <p:tmPct val="5000"/>
                                  </p:iterate>
                                  <p:childTnLst>
                                    <p:set>
                                      <p:cBhvr>
                                        <p:cTn id="33" dur="1" fill="hold">
                                          <p:stCondLst>
                                            <p:cond delay="0"/>
                                          </p:stCondLst>
                                        </p:cTn>
                                        <p:tgtEl>
                                          <p:spTgt spid="18443"/>
                                        </p:tgtEl>
                                        <p:attrNameLst>
                                          <p:attrName>style.visibility</p:attrName>
                                        </p:attrNameLst>
                                      </p:cBhvr>
                                      <p:to>
                                        <p:strVal val="visible"/>
                                      </p:to>
                                    </p:set>
                                    <p:anim calcmode="lin" valueType="num">
                                      <p:cBhvr>
                                        <p:cTn id="34" dur="1000" fill="hold"/>
                                        <p:tgtEl>
                                          <p:spTgt spid="18443"/>
                                        </p:tgtEl>
                                        <p:attrNameLst>
                                          <p:attrName>ppt_w</p:attrName>
                                        </p:attrNameLst>
                                      </p:cBhvr>
                                      <p:tavLst>
                                        <p:tav tm="0">
                                          <p:val>
                                            <p:fltVal val="0"/>
                                          </p:val>
                                        </p:tav>
                                        <p:tav tm="100000">
                                          <p:val>
                                            <p:strVal val="#ppt_w"/>
                                          </p:val>
                                        </p:tav>
                                      </p:tavLst>
                                    </p:anim>
                                    <p:anim calcmode="lin" valueType="num">
                                      <p:cBhvr>
                                        <p:cTn id="35" dur="1000" fill="hold"/>
                                        <p:tgtEl>
                                          <p:spTgt spid="18443"/>
                                        </p:tgtEl>
                                        <p:attrNameLst>
                                          <p:attrName>ppt_h</p:attrName>
                                        </p:attrNameLst>
                                      </p:cBhvr>
                                      <p:tavLst>
                                        <p:tav tm="0">
                                          <p:val>
                                            <p:fltVal val="0"/>
                                          </p:val>
                                        </p:tav>
                                        <p:tav tm="100000">
                                          <p:val>
                                            <p:strVal val="#ppt_h"/>
                                          </p:val>
                                        </p:tav>
                                      </p:tavLst>
                                    </p:anim>
                                    <p:anim calcmode="lin" valueType="num">
                                      <p:cBhvr>
                                        <p:cTn id="36" dur="1000" fill="hold"/>
                                        <p:tgtEl>
                                          <p:spTgt spid="18443"/>
                                        </p:tgtEl>
                                        <p:attrNameLst>
                                          <p:attrName>style.rotation</p:attrName>
                                        </p:attrNameLst>
                                      </p:cBhvr>
                                      <p:tavLst>
                                        <p:tav tm="0">
                                          <p:val>
                                            <p:fltVal val="90"/>
                                          </p:val>
                                        </p:tav>
                                        <p:tav tm="100000">
                                          <p:val>
                                            <p:fltVal val="0"/>
                                          </p:val>
                                        </p:tav>
                                      </p:tavLst>
                                    </p:anim>
                                    <p:animEffect transition="in" filter="fade">
                                      <p:cBhvr>
                                        <p:cTn id="37" dur="1000"/>
                                        <p:tgtEl>
                                          <p:spTgt spid="18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P spid="18443" grpId="0"/>
      <p:bldP spid="184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157891-827A-4545-AD13-98BBBC423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10390">
            <a:off x="170771" y="268164"/>
            <a:ext cx="3281257" cy="1647493"/>
          </a:xfrm>
          <a:prstGeom prst="rect">
            <a:avLst/>
          </a:prstGeom>
        </p:spPr>
      </p:pic>
      <p:pic>
        <p:nvPicPr>
          <p:cNvPr id="7" name="Grafik 6">
            <a:extLst>
              <a:ext uri="{FF2B5EF4-FFF2-40B4-BE49-F238E27FC236}">
                <a16:creationId xmlns:a16="http://schemas.microsoft.com/office/drawing/2014/main" id="{D06175F0-C33B-49A9-A50E-915119B6C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773" y="2956174"/>
            <a:ext cx="2632777" cy="1480937"/>
          </a:xfrm>
          <a:prstGeom prst="rect">
            <a:avLst/>
          </a:prstGeom>
        </p:spPr>
      </p:pic>
      <p:pic>
        <p:nvPicPr>
          <p:cNvPr id="9" name="Grafik 8">
            <a:extLst>
              <a:ext uri="{FF2B5EF4-FFF2-40B4-BE49-F238E27FC236}">
                <a16:creationId xmlns:a16="http://schemas.microsoft.com/office/drawing/2014/main" id="{CF768F00-CBA9-407F-A789-BA5CE0AAB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072" y="2643133"/>
            <a:ext cx="2632777" cy="1480937"/>
          </a:xfrm>
          <a:prstGeom prst="rect">
            <a:avLst/>
          </a:prstGeom>
        </p:spPr>
      </p:pic>
      <p:pic>
        <p:nvPicPr>
          <p:cNvPr id="11" name="Grafik 10">
            <a:extLst>
              <a:ext uri="{FF2B5EF4-FFF2-40B4-BE49-F238E27FC236}">
                <a16:creationId xmlns:a16="http://schemas.microsoft.com/office/drawing/2014/main" id="{A502103F-0DD6-43ED-8ACF-7E07F58D5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1107" y="2014800"/>
            <a:ext cx="2632777" cy="1480937"/>
          </a:xfrm>
          <a:prstGeom prst="rect">
            <a:avLst/>
          </a:prstGeom>
        </p:spPr>
      </p:pic>
      <p:pic>
        <p:nvPicPr>
          <p:cNvPr id="13" name="Grafik 12">
            <a:extLst>
              <a:ext uri="{FF2B5EF4-FFF2-40B4-BE49-F238E27FC236}">
                <a16:creationId xmlns:a16="http://schemas.microsoft.com/office/drawing/2014/main" id="{E2BC7785-E296-432D-917E-D7FA356D57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4288">
            <a:off x="5209592" y="4710380"/>
            <a:ext cx="3506864" cy="1972611"/>
          </a:xfrm>
          <a:prstGeom prst="rect">
            <a:avLst/>
          </a:prstGeom>
        </p:spPr>
      </p:pic>
      <p:pic>
        <p:nvPicPr>
          <p:cNvPr id="15" name="Grafik 14">
            <a:extLst>
              <a:ext uri="{FF2B5EF4-FFF2-40B4-BE49-F238E27FC236}">
                <a16:creationId xmlns:a16="http://schemas.microsoft.com/office/drawing/2014/main" id="{133AE0A6-6921-4FDA-8B69-2C7BE1D49C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768789">
            <a:off x="314390" y="4390145"/>
            <a:ext cx="3922772" cy="2206559"/>
          </a:xfrm>
          <a:prstGeom prst="rect">
            <a:avLst/>
          </a:prstGeom>
        </p:spPr>
      </p:pic>
      <p:pic>
        <p:nvPicPr>
          <p:cNvPr id="17" name="Grafik 16">
            <a:extLst>
              <a:ext uri="{FF2B5EF4-FFF2-40B4-BE49-F238E27FC236}">
                <a16:creationId xmlns:a16="http://schemas.microsoft.com/office/drawing/2014/main" id="{7ADC9077-84AC-48FA-8EF7-CA6AF44765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05192">
            <a:off x="5290226" y="427621"/>
            <a:ext cx="3408249" cy="1917140"/>
          </a:xfrm>
          <a:prstGeom prst="rect">
            <a:avLst/>
          </a:prstGeom>
        </p:spPr>
      </p:pic>
    </p:spTree>
    <p:extLst>
      <p:ext uri="{BB962C8B-B14F-4D97-AF65-F5344CB8AC3E}">
        <p14:creationId xmlns:p14="http://schemas.microsoft.com/office/powerpoint/2010/main" val="2520171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35696" y="0"/>
            <a:ext cx="4572000" cy="1200329"/>
          </a:xfrm>
          <a:prstGeom prst="rect">
            <a:avLst/>
          </a:prstGeom>
        </p:spPr>
        <p:txBody>
          <a:bodyPr>
            <a:spAutoFit/>
          </a:bodyPr>
          <a:lstStyle/>
          <a:p>
            <a:pPr algn="ctr">
              <a:defRPr/>
            </a:pPr>
            <a:endPar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2023</a:t>
            </a:r>
          </a:p>
        </p:txBody>
      </p:sp>
      <p:sp>
        <p:nvSpPr>
          <p:cNvPr id="38915" name="Textfeld 2"/>
          <p:cNvSpPr txBox="1">
            <a:spLocks noChangeArrowheads="1"/>
          </p:cNvSpPr>
          <p:nvPr/>
        </p:nvSpPr>
        <p:spPr bwMode="auto">
          <a:xfrm>
            <a:off x="468312" y="1268413"/>
            <a:ext cx="5831879" cy="1077218"/>
          </a:xfrm>
          <a:prstGeom prst="rect">
            <a:avLst/>
          </a:prstGeom>
          <a:noFill/>
          <a:ln w="9525">
            <a:noFill/>
            <a:miter lim="800000"/>
            <a:headEnd/>
            <a:tailEnd/>
          </a:ln>
        </p:spPr>
        <p:txBody>
          <a:bodyPr wrap="square">
            <a:spAutoFit/>
          </a:bodyPr>
          <a:lstStyle/>
          <a:p>
            <a:r>
              <a:rPr lang="de-DE" sz="3200" dirty="0"/>
              <a:t>Leichtathletik  AK 11 – 19</a:t>
            </a:r>
          </a:p>
          <a:p>
            <a:r>
              <a:rPr lang="de-DE" sz="3200" dirty="0"/>
              <a:t>126 Teilnehmer aus 11 Schulen</a:t>
            </a:r>
          </a:p>
        </p:txBody>
      </p:sp>
      <p:pic>
        <p:nvPicPr>
          <p:cNvPr id="38917" name="Grafik 4" descr="IMG_9673.JPG"/>
          <p:cNvPicPr>
            <a:picLocks noChangeAspect="1"/>
          </p:cNvPicPr>
          <p:nvPr/>
        </p:nvPicPr>
        <p:blipFill>
          <a:blip r:embed="rId2" cstate="print"/>
          <a:srcRect/>
          <a:stretch>
            <a:fillRect/>
          </a:stretch>
        </p:blipFill>
        <p:spPr bwMode="auto">
          <a:xfrm>
            <a:off x="395288" y="2636838"/>
            <a:ext cx="2195512" cy="1646237"/>
          </a:xfrm>
          <a:prstGeom prst="rect">
            <a:avLst/>
          </a:prstGeom>
          <a:noFill/>
          <a:ln w="9525">
            <a:noFill/>
            <a:miter lim="800000"/>
            <a:headEnd/>
            <a:tailEnd/>
          </a:ln>
        </p:spPr>
      </p:pic>
      <p:pic>
        <p:nvPicPr>
          <p:cNvPr id="38918" name="Grafik 5" descr="IMG_9679.JPG"/>
          <p:cNvPicPr>
            <a:picLocks noChangeAspect="1"/>
          </p:cNvPicPr>
          <p:nvPr/>
        </p:nvPicPr>
        <p:blipFill>
          <a:blip r:embed="rId3" cstate="print"/>
          <a:srcRect/>
          <a:stretch>
            <a:fillRect/>
          </a:stretch>
        </p:blipFill>
        <p:spPr bwMode="auto">
          <a:xfrm>
            <a:off x="2987675" y="2708275"/>
            <a:ext cx="2232025" cy="1674813"/>
          </a:xfrm>
          <a:prstGeom prst="rect">
            <a:avLst/>
          </a:prstGeom>
          <a:noFill/>
          <a:ln w="9525">
            <a:noFill/>
            <a:miter lim="800000"/>
            <a:headEnd/>
            <a:tailEnd/>
          </a:ln>
        </p:spPr>
      </p:pic>
      <p:pic>
        <p:nvPicPr>
          <p:cNvPr id="38919" name="Grafik 6" descr="IMG_9685.JPG"/>
          <p:cNvPicPr>
            <a:picLocks noChangeAspect="1"/>
          </p:cNvPicPr>
          <p:nvPr/>
        </p:nvPicPr>
        <p:blipFill>
          <a:blip r:embed="rId4" cstate="print"/>
          <a:srcRect/>
          <a:stretch>
            <a:fillRect/>
          </a:stretch>
        </p:blipFill>
        <p:spPr bwMode="auto">
          <a:xfrm>
            <a:off x="395288" y="4652963"/>
            <a:ext cx="2089150" cy="1566862"/>
          </a:xfrm>
          <a:prstGeom prst="rect">
            <a:avLst/>
          </a:prstGeom>
          <a:noFill/>
          <a:ln w="9525">
            <a:noFill/>
            <a:miter lim="800000"/>
            <a:headEnd/>
            <a:tailEnd/>
          </a:ln>
        </p:spPr>
      </p:pic>
      <p:pic>
        <p:nvPicPr>
          <p:cNvPr id="38920" name="Grafik 7" descr="IMG_9720.JPG"/>
          <p:cNvPicPr>
            <a:picLocks noChangeAspect="1"/>
          </p:cNvPicPr>
          <p:nvPr/>
        </p:nvPicPr>
        <p:blipFill>
          <a:blip r:embed="rId5" cstate="print"/>
          <a:srcRect/>
          <a:stretch>
            <a:fillRect/>
          </a:stretch>
        </p:blipFill>
        <p:spPr bwMode="auto">
          <a:xfrm>
            <a:off x="5580063" y="2636838"/>
            <a:ext cx="2447925" cy="1836737"/>
          </a:xfrm>
          <a:prstGeom prst="rect">
            <a:avLst/>
          </a:prstGeom>
          <a:noFill/>
          <a:ln w="9525">
            <a:noFill/>
            <a:miter lim="800000"/>
            <a:headEnd/>
            <a:tailEnd/>
          </a:ln>
        </p:spPr>
      </p:pic>
      <p:pic>
        <p:nvPicPr>
          <p:cNvPr id="38921" name="Grafik 8" descr="IMG_9492.JPG"/>
          <p:cNvPicPr>
            <a:picLocks noChangeAspect="1"/>
          </p:cNvPicPr>
          <p:nvPr/>
        </p:nvPicPr>
        <p:blipFill>
          <a:blip r:embed="rId6" cstate="print"/>
          <a:srcRect/>
          <a:stretch>
            <a:fillRect/>
          </a:stretch>
        </p:blipFill>
        <p:spPr bwMode="auto">
          <a:xfrm>
            <a:off x="2843213" y="4868863"/>
            <a:ext cx="2268537" cy="1701800"/>
          </a:xfrm>
          <a:prstGeom prst="rect">
            <a:avLst/>
          </a:prstGeom>
          <a:noFill/>
          <a:ln w="9525">
            <a:noFill/>
            <a:miter lim="800000"/>
            <a:headEnd/>
            <a:tailEnd/>
          </a:ln>
        </p:spPr>
      </p:pic>
      <p:pic>
        <p:nvPicPr>
          <p:cNvPr id="38922" name="Grafik 9" descr="IMG_9486.JPG"/>
          <p:cNvPicPr>
            <a:picLocks noChangeAspect="1"/>
          </p:cNvPicPr>
          <p:nvPr/>
        </p:nvPicPr>
        <p:blipFill>
          <a:blip r:embed="rId7" cstate="print"/>
          <a:srcRect/>
          <a:stretch>
            <a:fillRect/>
          </a:stretch>
        </p:blipFill>
        <p:spPr bwMode="auto">
          <a:xfrm>
            <a:off x="5580063" y="4797425"/>
            <a:ext cx="2459037" cy="1844675"/>
          </a:xfrm>
          <a:prstGeom prst="rect">
            <a:avLst/>
          </a:prstGeom>
          <a:noFill/>
          <a:ln w="9525">
            <a:noFill/>
            <a:miter lim="800000"/>
            <a:headEnd/>
            <a:tailEnd/>
          </a:ln>
        </p:spPr>
      </p:pic>
      <p:pic>
        <p:nvPicPr>
          <p:cNvPr id="38923" name="Grafik 10" descr="IMG_9730.JPG"/>
          <p:cNvPicPr>
            <a:picLocks noChangeAspect="1"/>
          </p:cNvPicPr>
          <p:nvPr/>
        </p:nvPicPr>
        <p:blipFill>
          <a:blip r:embed="rId8" cstate="print"/>
          <a:srcRect/>
          <a:stretch>
            <a:fillRect/>
          </a:stretch>
        </p:blipFill>
        <p:spPr bwMode="auto">
          <a:xfrm>
            <a:off x="6659563" y="333375"/>
            <a:ext cx="1836737" cy="137636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a:extLst>
              <a:ext uri="{FF2B5EF4-FFF2-40B4-BE49-F238E27FC236}">
                <a16:creationId xmlns:a16="http://schemas.microsoft.com/office/drawing/2014/main" id="{5BA6C7F5-BCDF-4484-A6B6-9FE0B100D919}"/>
              </a:ext>
            </a:extLst>
          </p:cNvPr>
          <p:cNvGraphicFramePr>
            <a:graphicFrameLocks noGrp="1"/>
          </p:cNvGraphicFramePr>
          <p:nvPr>
            <p:extLst>
              <p:ext uri="{D42A27DB-BD31-4B8C-83A1-F6EECF244321}">
                <p14:modId xmlns:p14="http://schemas.microsoft.com/office/powerpoint/2010/main" val="2372909370"/>
              </p:ext>
            </p:extLst>
          </p:nvPr>
        </p:nvGraphicFramePr>
        <p:xfrm>
          <a:off x="2267744" y="692696"/>
          <a:ext cx="4320480" cy="5980058"/>
        </p:xfrm>
        <a:graphic>
          <a:graphicData uri="http://schemas.openxmlformats.org/drawingml/2006/table">
            <a:tbl>
              <a:tblPr/>
              <a:tblGrid>
                <a:gridCol w="2830659">
                  <a:extLst>
                    <a:ext uri="{9D8B030D-6E8A-4147-A177-3AD203B41FA5}">
                      <a16:colId xmlns:a16="http://schemas.microsoft.com/office/drawing/2014/main" val="3304170102"/>
                    </a:ext>
                  </a:extLst>
                </a:gridCol>
                <a:gridCol w="1489821">
                  <a:extLst>
                    <a:ext uri="{9D8B030D-6E8A-4147-A177-3AD203B41FA5}">
                      <a16:colId xmlns:a16="http://schemas.microsoft.com/office/drawing/2014/main" val="13698429"/>
                    </a:ext>
                  </a:extLst>
                </a:gridCol>
              </a:tblGrid>
              <a:tr h="374442">
                <a:tc>
                  <a:txBody>
                    <a:bodyPr/>
                    <a:lstStyle/>
                    <a:p>
                      <a:pPr algn="l" fontAlgn="b"/>
                      <a:r>
                        <a:rPr lang="de-DE" sz="2400" b="0" i="0" u="none" strike="noStrike">
                          <a:solidFill>
                            <a:srgbClr val="000000"/>
                          </a:solidFill>
                          <a:effectLst/>
                          <a:latin typeface="Calibri" panose="020F0502020204030204" pitchFamily="34" charset="0"/>
                        </a:rPr>
                        <a:t>Schule </a:t>
                      </a:r>
                    </a:p>
                  </a:txBody>
                  <a:tcPr marL="6350" marR="6350" marT="6350" marB="0" anchor="b">
                    <a:lnL>
                      <a:noFill/>
                    </a:lnL>
                    <a:lnR>
                      <a:noFill/>
                    </a:lnR>
                    <a:lnT>
                      <a:noFill/>
                    </a:lnT>
                    <a:lnB>
                      <a:noFill/>
                    </a:lnB>
                  </a:tcPr>
                </a:tc>
                <a:tc>
                  <a:txBody>
                    <a:bodyPr/>
                    <a:lstStyle/>
                    <a:p>
                      <a:pPr algn="l" fontAlgn="b"/>
                      <a:r>
                        <a:rPr lang="de-DE" sz="2400" b="0" i="0" u="none" strike="noStrike">
                          <a:solidFill>
                            <a:srgbClr val="000000"/>
                          </a:solidFill>
                          <a:effectLst/>
                          <a:latin typeface="Calibri" panose="020F0502020204030204" pitchFamily="34" charset="0"/>
                        </a:rPr>
                        <a:t>Punkte</a:t>
                      </a:r>
                    </a:p>
                  </a:txBody>
                  <a:tcPr marL="6350" marR="6350" marT="6350" marB="0" anchor="b">
                    <a:lnL>
                      <a:noFill/>
                    </a:lnL>
                    <a:lnR>
                      <a:noFill/>
                    </a:lnR>
                    <a:lnT>
                      <a:noFill/>
                    </a:lnT>
                    <a:lnB>
                      <a:noFill/>
                    </a:lnB>
                  </a:tcPr>
                </a:tc>
                <a:extLst>
                  <a:ext uri="{0D108BD9-81ED-4DB2-BD59-A6C34878D82A}">
                    <a16:rowId xmlns:a16="http://schemas.microsoft.com/office/drawing/2014/main" val="1590878217"/>
                  </a:ext>
                </a:extLst>
              </a:tr>
              <a:tr h="374442">
                <a:tc>
                  <a:txBody>
                    <a:bodyPr/>
                    <a:lstStyle/>
                    <a:p>
                      <a:pPr algn="l" fontAlgn="b"/>
                      <a:r>
                        <a:rPr lang="de-DE" sz="2400" b="0" i="0" u="none" strike="noStrike">
                          <a:solidFill>
                            <a:srgbClr val="000000"/>
                          </a:solidFill>
                          <a:effectLst/>
                          <a:latin typeface="Calibri" panose="020F0502020204030204" pitchFamily="34" charset="0"/>
                        </a:rPr>
                        <a:t>LKG Annaberg</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1172</a:t>
                      </a:r>
                    </a:p>
                  </a:txBody>
                  <a:tcPr marL="6350" marR="6350" marT="6350" marB="0" anchor="b">
                    <a:lnL>
                      <a:noFill/>
                    </a:lnL>
                    <a:lnR>
                      <a:noFill/>
                    </a:lnR>
                    <a:lnT>
                      <a:noFill/>
                    </a:lnT>
                    <a:lnB>
                      <a:noFill/>
                    </a:lnB>
                  </a:tcPr>
                </a:tc>
                <a:extLst>
                  <a:ext uri="{0D108BD9-81ED-4DB2-BD59-A6C34878D82A}">
                    <a16:rowId xmlns:a16="http://schemas.microsoft.com/office/drawing/2014/main" val="1653367545"/>
                  </a:ext>
                </a:extLst>
              </a:tr>
              <a:tr h="374442">
                <a:tc>
                  <a:txBody>
                    <a:bodyPr/>
                    <a:lstStyle/>
                    <a:p>
                      <a:pPr algn="l" fontAlgn="b"/>
                      <a:r>
                        <a:rPr lang="de-DE" sz="2400" b="0" i="0" u="none" strike="noStrike">
                          <a:solidFill>
                            <a:srgbClr val="000000"/>
                          </a:solidFill>
                          <a:effectLst/>
                          <a:latin typeface="Calibri" panose="020F0502020204030204" pitchFamily="34" charset="0"/>
                        </a:rPr>
                        <a:t>HGG Thum</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918</a:t>
                      </a:r>
                    </a:p>
                  </a:txBody>
                  <a:tcPr marL="6350" marR="6350" marT="6350" marB="0" anchor="b">
                    <a:lnL>
                      <a:noFill/>
                    </a:lnL>
                    <a:lnR>
                      <a:noFill/>
                    </a:lnR>
                    <a:lnT>
                      <a:noFill/>
                    </a:lnT>
                    <a:lnB>
                      <a:noFill/>
                    </a:lnB>
                  </a:tcPr>
                </a:tc>
                <a:extLst>
                  <a:ext uri="{0D108BD9-81ED-4DB2-BD59-A6C34878D82A}">
                    <a16:rowId xmlns:a16="http://schemas.microsoft.com/office/drawing/2014/main" val="3345142035"/>
                  </a:ext>
                </a:extLst>
              </a:tr>
              <a:tr h="374442">
                <a:tc>
                  <a:txBody>
                    <a:bodyPr/>
                    <a:lstStyle/>
                    <a:p>
                      <a:pPr algn="l" fontAlgn="b"/>
                      <a:r>
                        <a:rPr lang="de-DE" sz="2400" b="0" i="0" u="none" strike="noStrike">
                          <a:solidFill>
                            <a:srgbClr val="000000"/>
                          </a:solidFill>
                          <a:effectLst/>
                          <a:latin typeface="Calibri" panose="020F0502020204030204" pitchFamily="34" charset="0"/>
                        </a:rPr>
                        <a:t>OS Großrückerswalde</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725</a:t>
                      </a:r>
                    </a:p>
                  </a:txBody>
                  <a:tcPr marL="6350" marR="6350" marT="6350" marB="0" anchor="b">
                    <a:lnL>
                      <a:noFill/>
                    </a:lnL>
                    <a:lnR>
                      <a:noFill/>
                    </a:lnR>
                    <a:lnT>
                      <a:noFill/>
                    </a:lnT>
                    <a:lnB>
                      <a:noFill/>
                    </a:lnB>
                  </a:tcPr>
                </a:tc>
                <a:extLst>
                  <a:ext uri="{0D108BD9-81ED-4DB2-BD59-A6C34878D82A}">
                    <a16:rowId xmlns:a16="http://schemas.microsoft.com/office/drawing/2014/main" val="2487532905"/>
                  </a:ext>
                </a:extLst>
              </a:tr>
              <a:tr h="374442">
                <a:tc>
                  <a:txBody>
                    <a:bodyPr/>
                    <a:lstStyle/>
                    <a:p>
                      <a:pPr algn="l" fontAlgn="b"/>
                      <a:r>
                        <a:rPr lang="de-DE" sz="2400" b="0" i="0" u="none" strike="noStrike">
                          <a:solidFill>
                            <a:srgbClr val="000000"/>
                          </a:solidFill>
                          <a:effectLst/>
                          <a:latin typeface="Calibri" panose="020F0502020204030204" pitchFamily="34" charset="0"/>
                        </a:rPr>
                        <a:t>Ev. SG Erzgebirge</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596</a:t>
                      </a:r>
                    </a:p>
                  </a:txBody>
                  <a:tcPr marL="6350" marR="6350" marT="6350" marB="0" anchor="b">
                    <a:lnL>
                      <a:noFill/>
                    </a:lnL>
                    <a:lnR>
                      <a:noFill/>
                    </a:lnR>
                    <a:lnT>
                      <a:noFill/>
                    </a:lnT>
                    <a:lnB>
                      <a:noFill/>
                    </a:lnB>
                  </a:tcPr>
                </a:tc>
                <a:extLst>
                  <a:ext uri="{0D108BD9-81ED-4DB2-BD59-A6C34878D82A}">
                    <a16:rowId xmlns:a16="http://schemas.microsoft.com/office/drawing/2014/main" val="751147201"/>
                  </a:ext>
                </a:extLst>
              </a:tr>
              <a:tr h="374442">
                <a:tc>
                  <a:txBody>
                    <a:bodyPr/>
                    <a:lstStyle/>
                    <a:p>
                      <a:pPr algn="l" fontAlgn="b"/>
                      <a:r>
                        <a:rPr lang="de-DE" sz="2400" b="0" i="0" u="none" strike="noStrike">
                          <a:solidFill>
                            <a:srgbClr val="000000"/>
                          </a:solidFill>
                          <a:effectLst/>
                          <a:latin typeface="Calibri" panose="020F0502020204030204" pitchFamily="34" charset="0"/>
                        </a:rPr>
                        <a:t>OS Ehrenfriedersdorf</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460</a:t>
                      </a:r>
                    </a:p>
                  </a:txBody>
                  <a:tcPr marL="6350" marR="6350" marT="6350" marB="0" anchor="b">
                    <a:lnL>
                      <a:noFill/>
                    </a:lnL>
                    <a:lnR>
                      <a:noFill/>
                    </a:lnR>
                    <a:lnT>
                      <a:noFill/>
                    </a:lnT>
                    <a:lnB>
                      <a:noFill/>
                    </a:lnB>
                  </a:tcPr>
                </a:tc>
                <a:extLst>
                  <a:ext uri="{0D108BD9-81ED-4DB2-BD59-A6C34878D82A}">
                    <a16:rowId xmlns:a16="http://schemas.microsoft.com/office/drawing/2014/main" val="4019325922"/>
                  </a:ext>
                </a:extLst>
              </a:tr>
              <a:tr h="374442">
                <a:tc>
                  <a:txBody>
                    <a:bodyPr/>
                    <a:lstStyle/>
                    <a:p>
                      <a:pPr algn="l" fontAlgn="b"/>
                      <a:r>
                        <a:rPr lang="de-DE" sz="2400" b="0" i="0" u="none" strike="noStrike">
                          <a:solidFill>
                            <a:srgbClr val="000000"/>
                          </a:solidFill>
                          <a:effectLst/>
                          <a:latin typeface="Calibri" panose="020F0502020204030204" pitchFamily="34" charset="0"/>
                        </a:rPr>
                        <a:t>OS Scheibenberg</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376</a:t>
                      </a:r>
                    </a:p>
                  </a:txBody>
                  <a:tcPr marL="6350" marR="6350" marT="6350" marB="0" anchor="b">
                    <a:lnL>
                      <a:noFill/>
                    </a:lnL>
                    <a:lnR>
                      <a:noFill/>
                    </a:lnR>
                    <a:lnT>
                      <a:noFill/>
                    </a:lnT>
                    <a:lnB>
                      <a:noFill/>
                    </a:lnB>
                  </a:tcPr>
                </a:tc>
                <a:extLst>
                  <a:ext uri="{0D108BD9-81ED-4DB2-BD59-A6C34878D82A}">
                    <a16:rowId xmlns:a16="http://schemas.microsoft.com/office/drawing/2014/main" val="2404970857"/>
                  </a:ext>
                </a:extLst>
              </a:tr>
              <a:tr h="374442">
                <a:tc>
                  <a:txBody>
                    <a:bodyPr/>
                    <a:lstStyle/>
                    <a:p>
                      <a:pPr algn="l" fontAlgn="b"/>
                      <a:r>
                        <a:rPr lang="de-DE" sz="2400" b="0" i="0" u="none" strike="noStrike">
                          <a:solidFill>
                            <a:srgbClr val="000000"/>
                          </a:solidFill>
                          <a:effectLst/>
                          <a:latin typeface="Calibri" panose="020F0502020204030204" pitchFamily="34" charset="0"/>
                        </a:rPr>
                        <a:t>FOS Gelenau</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345</a:t>
                      </a:r>
                    </a:p>
                  </a:txBody>
                  <a:tcPr marL="6350" marR="6350" marT="6350" marB="0" anchor="b">
                    <a:lnL>
                      <a:noFill/>
                    </a:lnL>
                    <a:lnR>
                      <a:noFill/>
                    </a:lnR>
                    <a:lnT>
                      <a:noFill/>
                    </a:lnT>
                    <a:lnB>
                      <a:noFill/>
                    </a:lnB>
                  </a:tcPr>
                </a:tc>
                <a:extLst>
                  <a:ext uri="{0D108BD9-81ED-4DB2-BD59-A6C34878D82A}">
                    <a16:rowId xmlns:a16="http://schemas.microsoft.com/office/drawing/2014/main" val="1133853464"/>
                  </a:ext>
                </a:extLst>
              </a:tr>
              <a:tr h="374442">
                <a:tc>
                  <a:txBody>
                    <a:bodyPr/>
                    <a:lstStyle/>
                    <a:p>
                      <a:pPr algn="l" fontAlgn="b"/>
                      <a:r>
                        <a:rPr lang="de-DE" sz="2400" b="0" i="0" u="none" strike="noStrike">
                          <a:solidFill>
                            <a:srgbClr val="000000"/>
                          </a:solidFill>
                          <a:effectLst/>
                          <a:latin typeface="Calibri" panose="020F0502020204030204" pitchFamily="34" charset="0"/>
                        </a:rPr>
                        <a:t>OS Sehmatal</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287</a:t>
                      </a:r>
                    </a:p>
                  </a:txBody>
                  <a:tcPr marL="6350" marR="6350" marT="6350" marB="0" anchor="b">
                    <a:lnL>
                      <a:noFill/>
                    </a:lnL>
                    <a:lnR>
                      <a:noFill/>
                    </a:lnR>
                    <a:lnT>
                      <a:noFill/>
                    </a:lnT>
                    <a:lnB>
                      <a:noFill/>
                    </a:lnB>
                  </a:tcPr>
                </a:tc>
                <a:extLst>
                  <a:ext uri="{0D108BD9-81ED-4DB2-BD59-A6C34878D82A}">
                    <a16:rowId xmlns:a16="http://schemas.microsoft.com/office/drawing/2014/main" val="1327934256"/>
                  </a:ext>
                </a:extLst>
              </a:tr>
              <a:tr h="374442">
                <a:tc>
                  <a:txBody>
                    <a:bodyPr/>
                    <a:lstStyle/>
                    <a:p>
                      <a:pPr algn="l" fontAlgn="b"/>
                      <a:r>
                        <a:rPr lang="de-DE" sz="2400" b="0" i="0" u="none" strike="noStrike">
                          <a:solidFill>
                            <a:srgbClr val="000000"/>
                          </a:solidFill>
                          <a:effectLst/>
                          <a:latin typeface="Calibri" panose="020F0502020204030204" pitchFamily="34" charset="0"/>
                        </a:rPr>
                        <a:t>OS Pestalozzi</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147</a:t>
                      </a:r>
                    </a:p>
                  </a:txBody>
                  <a:tcPr marL="6350" marR="6350" marT="6350" marB="0" anchor="b">
                    <a:lnL>
                      <a:noFill/>
                    </a:lnL>
                    <a:lnR>
                      <a:noFill/>
                    </a:lnR>
                    <a:lnT>
                      <a:noFill/>
                    </a:lnT>
                    <a:lnB>
                      <a:noFill/>
                    </a:lnB>
                  </a:tcPr>
                </a:tc>
                <a:extLst>
                  <a:ext uri="{0D108BD9-81ED-4DB2-BD59-A6C34878D82A}">
                    <a16:rowId xmlns:a16="http://schemas.microsoft.com/office/drawing/2014/main" val="1947915922"/>
                  </a:ext>
                </a:extLst>
              </a:tr>
              <a:tr h="374442">
                <a:tc>
                  <a:txBody>
                    <a:bodyPr/>
                    <a:lstStyle/>
                    <a:p>
                      <a:pPr algn="l" fontAlgn="b"/>
                      <a:r>
                        <a:rPr lang="de-DE" sz="2400" b="0" i="0" u="none" strike="noStrike" dirty="0">
                          <a:solidFill>
                            <a:srgbClr val="000000"/>
                          </a:solidFill>
                          <a:effectLst/>
                          <a:latin typeface="Calibri" panose="020F0502020204030204" pitchFamily="34" charset="0"/>
                        </a:rPr>
                        <a:t>BZ Adam Ries                                 Annaberg</a:t>
                      </a:r>
                    </a:p>
                  </a:txBody>
                  <a:tcPr marL="6350" marR="6350" marT="6350" marB="0" anchor="b">
                    <a:lnL>
                      <a:noFill/>
                    </a:lnL>
                    <a:lnR>
                      <a:noFill/>
                    </a:lnR>
                    <a:lnT>
                      <a:noFill/>
                    </a:lnT>
                    <a:lnB>
                      <a:noFill/>
                    </a:lnB>
                  </a:tcPr>
                </a:tc>
                <a:tc>
                  <a:txBody>
                    <a:bodyPr/>
                    <a:lstStyle/>
                    <a:p>
                      <a:pPr algn="r" fontAlgn="b"/>
                      <a:r>
                        <a:rPr lang="de-DE" sz="2400" b="0" i="0" u="none" strike="noStrike" dirty="0">
                          <a:solidFill>
                            <a:srgbClr val="000000"/>
                          </a:solidFill>
                          <a:effectLst/>
                          <a:latin typeface="Calibri" panose="020F0502020204030204" pitchFamily="34" charset="0"/>
                        </a:rPr>
                        <a:t>68</a:t>
                      </a:r>
                    </a:p>
                  </a:txBody>
                  <a:tcPr marL="6350" marR="6350" marT="6350" marB="0" anchor="b">
                    <a:lnL>
                      <a:noFill/>
                    </a:lnL>
                    <a:lnR>
                      <a:noFill/>
                    </a:lnR>
                    <a:lnT>
                      <a:noFill/>
                    </a:lnT>
                    <a:lnB>
                      <a:noFill/>
                    </a:lnB>
                  </a:tcPr>
                </a:tc>
                <a:extLst>
                  <a:ext uri="{0D108BD9-81ED-4DB2-BD59-A6C34878D82A}">
                    <a16:rowId xmlns:a16="http://schemas.microsoft.com/office/drawing/2014/main" val="480777011"/>
                  </a:ext>
                </a:extLst>
              </a:tr>
              <a:tr h="374442">
                <a:tc>
                  <a:txBody>
                    <a:bodyPr/>
                    <a:lstStyle/>
                    <a:p>
                      <a:pPr algn="l" fontAlgn="b"/>
                      <a:r>
                        <a:rPr lang="de-DE" sz="2400" b="0" i="0" u="none" strike="noStrike">
                          <a:solidFill>
                            <a:srgbClr val="000000"/>
                          </a:solidFill>
                          <a:effectLst/>
                          <a:latin typeface="Calibri" panose="020F0502020204030204" pitchFamily="34" charset="0"/>
                        </a:rPr>
                        <a:t>OS Jöhstadt</a:t>
                      </a:r>
                    </a:p>
                  </a:txBody>
                  <a:tcPr marL="6350" marR="6350" marT="6350" marB="0" anchor="b">
                    <a:lnL>
                      <a:noFill/>
                    </a:lnL>
                    <a:lnR>
                      <a:noFill/>
                    </a:lnR>
                    <a:lnT>
                      <a:noFill/>
                    </a:lnT>
                    <a:lnB>
                      <a:noFill/>
                    </a:lnB>
                  </a:tcPr>
                </a:tc>
                <a:tc>
                  <a:txBody>
                    <a:bodyPr/>
                    <a:lstStyle/>
                    <a:p>
                      <a:pPr algn="r" fontAlgn="b"/>
                      <a:r>
                        <a:rPr lang="de-DE" sz="2400" b="0" i="0" u="none" strike="noStrike">
                          <a:solidFill>
                            <a:srgbClr val="000000"/>
                          </a:solidFill>
                          <a:effectLst/>
                          <a:latin typeface="Calibri" panose="020F0502020204030204" pitchFamily="34" charset="0"/>
                        </a:rPr>
                        <a:t>62</a:t>
                      </a:r>
                    </a:p>
                  </a:txBody>
                  <a:tcPr marL="6350" marR="6350" marT="6350" marB="0" anchor="b">
                    <a:lnL>
                      <a:noFill/>
                    </a:lnL>
                    <a:lnR>
                      <a:noFill/>
                    </a:lnR>
                    <a:lnT>
                      <a:noFill/>
                    </a:lnT>
                    <a:lnB>
                      <a:noFill/>
                    </a:lnB>
                  </a:tcPr>
                </a:tc>
                <a:extLst>
                  <a:ext uri="{0D108BD9-81ED-4DB2-BD59-A6C34878D82A}">
                    <a16:rowId xmlns:a16="http://schemas.microsoft.com/office/drawing/2014/main" val="4060127375"/>
                  </a:ext>
                </a:extLst>
              </a:tr>
              <a:tr h="374442">
                <a:tc>
                  <a:txBody>
                    <a:bodyPr/>
                    <a:lstStyle/>
                    <a:p>
                      <a:pPr algn="l" fontAlgn="b"/>
                      <a:r>
                        <a:rPr lang="de-DE" sz="2400" b="0" i="0" u="none" strike="noStrike">
                          <a:solidFill>
                            <a:srgbClr val="000000"/>
                          </a:solidFill>
                          <a:effectLst/>
                          <a:latin typeface="Calibri" panose="020F0502020204030204" pitchFamily="34" charset="0"/>
                        </a:rPr>
                        <a:t>FOS Elterlein</a:t>
                      </a:r>
                    </a:p>
                  </a:txBody>
                  <a:tcPr marL="6350" marR="6350" marT="6350" marB="0" anchor="b">
                    <a:lnL>
                      <a:noFill/>
                    </a:lnL>
                    <a:lnR>
                      <a:noFill/>
                    </a:lnR>
                    <a:lnT>
                      <a:noFill/>
                    </a:lnT>
                    <a:lnB>
                      <a:noFill/>
                    </a:lnB>
                  </a:tcPr>
                </a:tc>
                <a:tc>
                  <a:txBody>
                    <a:bodyPr/>
                    <a:lstStyle/>
                    <a:p>
                      <a:pPr algn="l" fontAlgn="b"/>
                      <a:endParaRPr lang="de-DE" sz="2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910626017"/>
                  </a:ext>
                </a:extLst>
              </a:tr>
              <a:tr h="374442">
                <a:tc>
                  <a:txBody>
                    <a:bodyPr/>
                    <a:lstStyle/>
                    <a:p>
                      <a:pPr algn="l" fontAlgn="b"/>
                      <a:r>
                        <a:rPr lang="de-DE" sz="2400" b="0" i="0" u="none" strike="noStrike">
                          <a:solidFill>
                            <a:srgbClr val="000000"/>
                          </a:solidFill>
                          <a:effectLst/>
                          <a:latin typeface="Calibri" panose="020F0502020204030204" pitchFamily="34" charset="0"/>
                        </a:rPr>
                        <a:t>NOS Crottendorf</a:t>
                      </a:r>
                    </a:p>
                  </a:txBody>
                  <a:tcPr marL="6350" marR="6350" marT="6350" marB="0" anchor="b">
                    <a:lnL>
                      <a:noFill/>
                    </a:lnL>
                    <a:lnR>
                      <a:noFill/>
                    </a:lnR>
                    <a:lnT>
                      <a:noFill/>
                    </a:lnT>
                    <a:lnB>
                      <a:noFill/>
                    </a:lnB>
                  </a:tcPr>
                </a:tc>
                <a:tc>
                  <a:txBody>
                    <a:bodyPr/>
                    <a:lstStyle/>
                    <a:p>
                      <a:pPr algn="l" fontAlgn="b"/>
                      <a:endParaRPr lang="de-DE" sz="2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3120038845"/>
                  </a:ext>
                </a:extLst>
              </a:tr>
              <a:tr h="374442">
                <a:tc>
                  <a:txBody>
                    <a:bodyPr/>
                    <a:lstStyle/>
                    <a:p>
                      <a:pPr algn="l" fontAlgn="b"/>
                      <a:endParaRPr lang="de-DE" sz="24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l" fontAlgn="b"/>
                      <a:endParaRPr lang="de-DE" sz="2400" b="0" i="0" u="none" strike="noStrike" dirty="0">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1329081132"/>
                  </a:ext>
                </a:extLst>
              </a:tr>
            </a:tbl>
          </a:graphicData>
        </a:graphic>
      </p:graphicFrame>
    </p:spTree>
    <p:extLst>
      <p:ext uri="{BB962C8B-B14F-4D97-AF65-F5344CB8AC3E}">
        <p14:creationId xmlns:p14="http://schemas.microsoft.com/office/powerpoint/2010/main" val="296435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835696" y="0"/>
            <a:ext cx="4572000" cy="1200329"/>
          </a:xfrm>
          <a:prstGeom prst="rect">
            <a:avLst/>
          </a:prstGeom>
        </p:spPr>
        <p:txBody>
          <a:bodyPr>
            <a:spAutoFit/>
          </a:bodyPr>
          <a:lstStyle/>
          <a:p>
            <a:pPr algn="ctr">
              <a:defRPr/>
            </a:pPr>
            <a:endPar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a:p>
            <a:pPr algn="ctr">
              <a:defRPr/>
            </a:pPr>
            <a:r>
              <a:rPr lang="de-DE" sz="2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Kinder- u. Jugendspiele 2023</a:t>
            </a:r>
          </a:p>
        </p:txBody>
      </p:sp>
      <p:sp>
        <p:nvSpPr>
          <p:cNvPr id="38915" name="Textfeld 2"/>
          <p:cNvSpPr txBox="1">
            <a:spLocks noChangeArrowheads="1"/>
          </p:cNvSpPr>
          <p:nvPr/>
        </p:nvSpPr>
        <p:spPr bwMode="auto">
          <a:xfrm>
            <a:off x="394492" y="1133754"/>
            <a:ext cx="6084890" cy="1569660"/>
          </a:xfrm>
          <a:prstGeom prst="rect">
            <a:avLst/>
          </a:prstGeom>
          <a:noFill/>
          <a:ln w="9525">
            <a:noFill/>
            <a:miter lim="800000"/>
            <a:headEnd/>
            <a:tailEnd/>
          </a:ln>
        </p:spPr>
        <p:txBody>
          <a:bodyPr wrap="square">
            <a:spAutoFit/>
          </a:bodyPr>
          <a:lstStyle/>
          <a:p>
            <a:r>
              <a:rPr lang="de-DE" sz="3200" dirty="0"/>
              <a:t>Leichtathletik  AK 7 – 11</a:t>
            </a:r>
          </a:p>
          <a:p>
            <a:r>
              <a:rPr lang="de-DE" sz="3200" dirty="0"/>
              <a:t>293 !!! Teilnehmer aus 20 Grundschulen – das war Spitze !</a:t>
            </a:r>
          </a:p>
        </p:txBody>
      </p:sp>
      <p:pic>
        <p:nvPicPr>
          <p:cNvPr id="38917" name="Grafik 4" descr="IMG_9673.JPG"/>
          <p:cNvPicPr>
            <a:picLocks noChangeAspect="1"/>
          </p:cNvPicPr>
          <p:nvPr/>
        </p:nvPicPr>
        <p:blipFill>
          <a:blip r:embed="rId2" cstate="print"/>
          <a:srcRect/>
          <a:stretch>
            <a:fillRect/>
          </a:stretch>
        </p:blipFill>
        <p:spPr bwMode="auto">
          <a:xfrm>
            <a:off x="395288" y="2636838"/>
            <a:ext cx="2195512" cy="1646237"/>
          </a:xfrm>
          <a:prstGeom prst="rect">
            <a:avLst/>
          </a:prstGeom>
          <a:noFill/>
          <a:ln w="9525">
            <a:noFill/>
            <a:miter lim="800000"/>
            <a:headEnd/>
            <a:tailEnd/>
          </a:ln>
        </p:spPr>
      </p:pic>
      <p:pic>
        <p:nvPicPr>
          <p:cNvPr id="38918" name="Grafik 5" descr="IMG_9679.JPG"/>
          <p:cNvPicPr>
            <a:picLocks noChangeAspect="1"/>
          </p:cNvPicPr>
          <p:nvPr/>
        </p:nvPicPr>
        <p:blipFill>
          <a:blip r:embed="rId3" cstate="print"/>
          <a:srcRect/>
          <a:stretch>
            <a:fillRect/>
          </a:stretch>
        </p:blipFill>
        <p:spPr bwMode="auto">
          <a:xfrm>
            <a:off x="2987675" y="2708275"/>
            <a:ext cx="2232025" cy="1674813"/>
          </a:xfrm>
          <a:prstGeom prst="rect">
            <a:avLst/>
          </a:prstGeom>
          <a:noFill/>
          <a:ln w="9525">
            <a:noFill/>
            <a:miter lim="800000"/>
            <a:headEnd/>
            <a:tailEnd/>
          </a:ln>
        </p:spPr>
      </p:pic>
      <p:pic>
        <p:nvPicPr>
          <p:cNvPr id="38919" name="Grafik 6" descr="IMG_9685.JPG"/>
          <p:cNvPicPr>
            <a:picLocks noChangeAspect="1"/>
          </p:cNvPicPr>
          <p:nvPr/>
        </p:nvPicPr>
        <p:blipFill>
          <a:blip r:embed="rId4" cstate="print"/>
          <a:srcRect/>
          <a:stretch>
            <a:fillRect/>
          </a:stretch>
        </p:blipFill>
        <p:spPr bwMode="auto">
          <a:xfrm>
            <a:off x="395288" y="4652963"/>
            <a:ext cx="2089150" cy="1566862"/>
          </a:xfrm>
          <a:prstGeom prst="rect">
            <a:avLst/>
          </a:prstGeom>
          <a:noFill/>
          <a:ln w="9525">
            <a:noFill/>
            <a:miter lim="800000"/>
            <a:headEnd/>
            <a:tailEnd/>
          </a:ln>
        </p:spPr>
      </p:pic>
      <p:pic>
        <p:nvPicPr>
          <p:cNvPr id="38920" name="Grafik 7" descr="IMG_9720.JPG"/>
          <p:cNvPicPr>
            <a:picLocks noChangeAspect="1"/>
          </p:cNvPicPr>
          <p:nvPr/>
        </p:nvPicPr>
        <p:blipFill>
          <a:blip r:embed="rId5" cstate="print"/>
          <a:srcRect/>
          <a:stretch>
            <a:fillRect/>
          </a:stretch>
        </p:blipFill>
        <p:spPr bwMode="auto">
          <a:xfrm>
            <a:off x="5580063" y="2636838"/>
            <a:ext cx="2447925" cy="1836737"/>
          </a:xfrm>
          <a:prstGeom prst="rect">
            <a:avLst/>
          </a:prstGeom>
          <a:noFill/>
          <a:ln w="9525">
            <a:noFill/>
            <a:miter lim="800000"/>
            <a:headEnd/>
            <a:tailEnd/>
          </a:ln>
        </p:spPr>
      </p:pic>
      <p:pic>
        <p:nvPicPr>
          <p:cNvPr id="38921" name="Grafik 8" descr="IMG_9492.JPG"/>
          <p:cNvPicPr>
            <a:picLocks noChangeAspect="1"/>
          </p:cNvPicPr>
          <p:nvPr/>
        </p:nvPicPr>
        <p:blipFill>
          <a:blip r:embed="rId6" cstate="print"/>
          <a:srcRect/>
          <a:stretch>
            <a:fillRect/>
          </a:stretch>
        </p:blipFill>
        <p:spPr bwMode="auto">
          <a:xfrm>
            <a:off x="2843213" y="4868863"/>
            <a:ext cx="2268537" cy="1701800"/>
          </a:xfrm>
          <a:prstGeom prst="rect">
            <a:avLst/>
          </a:prstGeom>
          <a:noFill/>
          <a:ln w="9525">
            <a:noFill/>
            <a:miter lim="800000"/>
            <a:headEnd/>
            <a:tailEnd/>
          </a:ln>
        </p:spPr>
      </p:pic>
      <p:pic>
        <p:nvPicPr>
          <p:cNvPr id="38922" name="Grafik 9" descr="IMG_9486.JPG"/>
          <p:cNvPicPr>
            <a:picLocks noChangeAspect="1"/>
          </p:cNvPicPr>
          <p:nvPr/>
        </p:nvPicPr>
        <p:blipFill>
          <a:blip r:embed="rId7" cstate="print"/>
          <a:srcRect/>
          <a:stretch>
            <a:fillRect/>
          </a:stretch>
        </p:blipFill>
        <p:spPr bwMode="auto">
          <a:xfrm>
            <a:off x="5580063" y="4797425"/>
            <a:ext cx="2459037" cy="1844675"/>
          </a:xfrm>
          <a:prstGeom prst="rect">
            <a:avLst/>
          </a:prstGeom>
          <a:noFill/>
          <a:ln w="9525">
            <a:noFill/>
            <a:miter lim="800000"/>
            <a:headEnd/>
            <a:tailEnd/>
          </a:ln>
        </p:spPr>
      </p:pic>
      <p:pic>
        <p:nvPicPr>
          <p:cNvPr id="38923" name="Grafik 10" descr="IMG_9730.JPG"/>
          <p:cNvPicPr>
            <a:picLocks noChangeAspect="1"/>
          </p:cNvPicPr>
          <p:nvPr/>
        </p:nvPicPr>
        <p:blipFill>
          <a:blip r:embed="rId8" cstate="print"/>
          <a:srcRect/>
          <a:stretch>
            <a:fillRect/>
          </a:stretch>
        </p:blipFill>
        <p:spPr bwMode="auto">
          <a:xfrm>
            <a:off x="6659563" y="333375"/>
            <a:ext cx="1836737" cy="1376363"/>
          </a:xfrm>
          <a:prstGeom prst="rect">
            <a:avLst/>
          </a:prstGeom>
          <a:noFill/>
          <a:ln w="9525">
            <a:noFill/>
            <a:miter lim="800000"/>
            <a:headEnd/>
            <a:tailEnd/>
          </a:ln>
        </p:spPr>
      </p:pic>
    </p:spTree>
    <p:extLst>
      <p:ext uri="{BB962C8B-B14F-4D97-AF65-F5344CB8AC3E}">
        <p14:creationId xmlns:p14="http://schemas.microsoft.com/office/powerpoint/2010/main" val="234814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70024399-1B21-4759-94AE-AF45B9A6DBB3}"/>
              </a:ext>
            </a:extLst>
          </p:cNvPr>
          <p:cNvGraphicFramePr>
            <a:graphicFrameLocks noGrp="1"/>
          </p:cNvGraphicFramePr>
          <p:nvPr>
            <p:extLst>
              <p:ext uri="{D42A27DB-BD31-4B8C-83A1-F6EECF244321}">
                <p14:modId xmlns:p14="http://schemas.microsoft.com/office/powerpoint/2010/main" val="1411672182"/>
              </p:ext>
            </p:extLst>
          </p:nvPr>
        </p:nvGraphicFramePr>
        <p:xfrm>
          <a:off x="2123728" y="332656"/>
          <a:ext cx="4680520" cy="6405661"/>
        </p:xfrm>
        <a:graphic>
          <a:graphicData uri="http://schemas.openxmlformats.org/drawingml/2006/table">
            <a:tbl>
              <a:tblPr/>
              <a:tblGrid>
                <a:gridCol w="3448804">
                  <a:extLst>
                    <a:ext uri="{9D8B030D-6E8A-4147-A177-3AD203B41FA5}">
                      <a16:colId xmlns:a16="http://schemas.microsoft.com/office/drawing/2014/main" val="1484333469"/>
                    </a:ext>
                  </a:extLst>
                </a:gridCol>
                <a:gridCol w="1231716">
                  <a:extLst>
                    <a:ext uri="{9D8B030D-6E8A-4147-A177-3AD203B41FA5}">
                      <a16:colId xmlns:a16="http://schemas.microsoft.com/office/drawing/2014/main" val="2057031452"/>
                    </a:ext>
                  </a:extLst>
                </a:gridCol>
              </a:tblGrid>
              <a:tr h="272378">
                <a:tc>
                  <a:txBody>
                    <a:bodyPr/>
                    <a:lstStyle/>
                    <a:p>
                      <a:pPr algn="l" fontAlgn="b"/>
                      <a:r>
                        <a:rPr lang="de-DE" sz="1800" b="0" i="0" u="none" strike="noStrike">
                          <a:solidFill>
                            <a:srgbClr val="000000"/>
                          </a:solidFill>
                          <a:effectLst/>
                          <a:latin typeface="Calibri" panose="020F0502020204030204" pitchFamily="34" charset="0"/>
                        </a:rPr>
                        <a:t>Schule</a:t>
                      </a:r>
                    </a:p>
                  </a:txBody>
                  <a:tcPr marL="4187" marR="4187" marT="4187" marB="0" anchor="b">
                    <a:lnL>
                      <a:noFill/>
                    </a:lnL>
                    <a:lnR>
                      <a:noFill/>
                    </a:lnR>
                    <a:lnT>
                      <a:noFill/>
                    </a:lnT>
                    <a:lnB>
                      <a:noFill/>
                    </a:lnB>
                  </a:tcPr>
                </a:tc>
                <a:tc>
                  <a:txBody>
                    <a:bodyPr/>
                    <a:lstStyle/>
                    <a:p>
                      <a:pPr algn="l" fontAlgn="b"/>
                      <a:r>
                        <a:rPr lang="de-DE" sz="1800" b="0" i="0" u="none" strike="noStrike">
                          <a:solidFill>
                            <a:srgbClr val="000000"/>
                          </a:solidFill>
                          <a:effectLst/>
                          <a:latin typeface="Calibri" panose="020F0502020204030204" pitchFamily="34" charset="0"/>
                        </a:rPr>
                        <a:t>Punkte</a:t>
                      </a:r>
                    </a:p>
                  </a:txBody>
                  <a:tcPr marL="4187" marR="4187" marT="4187" marB="0" anchor="b">
                    <a:lnL>
                      <a:noFill/>
                    </a:lnL>
                    <a:lnR>
                      <a:noFill/>
                    </a:lnR>
                    <a:lnT>
                      <a:noFill/>
                    </a:lnT>
                    <a:lnB>
                      <a:noFill/>
                    </a:lnB>
                  </a:tcPr>
                </a:tc>
                <a:extLst>
                  <a:ext uri="{0D108BD9-81ED-4DB2-BD59-A6C34878D82A}">
                    <a16:rowId xmlns:a16="http://schemas.microsoft.com/office/drawing/2014/main" val="1288327552"/>
                  </a:ext>
                </a:extLst>
              </a:tr>
              <a:tr h="272378">
                <a:tc>
                  <a:txBody>
                    <a:bodyPr/>
                    <a:lstStyle/>
                    <a:p>
                      <a:pPr algn="l" fontAlgn="b"/>
                      <a:r>
                        <a:rPr lang="de-DE" sz="1800" b="0" i="0" u="none" strike="noStrike">
                          <a:solidFill>
                            <a:srgbClr val="000000"/>
                          </a:solidFill>
                          <a:effectLst/>
                          <a:latin typeface="Calibri" panose="020F0502020204030204" pitchFamily="34" charset="0"/>
                        </a:rPr>
                        <a:t>GS Großrückerswalde</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557</a:t>
                      </a:r>
                    </a:p>
                  </a:txBody>
                  <a:tcPr marL="4187" marR="4187" marT="4187" marB="0" anchor="b">
                    <a:lnL>
                      <a:noFill/>
                    </a:lnL>
                    <a:lnR>
                      <a:noFill/>
                    </a:lnR>
                    <a:lnT>
                      <a:noFill/>
                    </a:lnT>
                    <a:lnB>
                      <a:noFill/>
                    </a:lnB>
                  </a:tcPr>
                </a:tc>
                <a:extLst>
                  <a:ext uri="{0D108BD9-81ED-4DB2-BD59-A6C34878D82A}">
                    <a16:rowId xmlns:a16="http://schemas.microsoft.com/office/drawing/2014/main" val="1168777170"/>
                  </a:ext>
                </a:extLst>
              </a:tr>
              <a:tr h="272378">
                <a:tc>
                  <a:txBody>
                    <a:bodyPr/>
                    <a:lstStyle/>
                    <a:p>
                      <a:pPr algn="l" fontAlgn="b"/>
                      <a:r>
                        <a:rPr lang="de-DE" sz="1800" b="0" i="0" u="none" strike="noStrike">
                          <a:solidFill>
                            <a:srgbClr val="000000"/>
                          </a:solidFill>
                          <a:effectLst/>
                          <a:latin typeface="Calibri" panose="020F0502020204030204" pitchFamily="34" charset="0"/>
                        </a:rPr>
                        <a:t>GS Thum</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529</a:t>
                      </a:r>
                    </a:p>
                  </a:txBody>
                  <a:tcPr marL="4187" marR="4187" marT="4187" marB="0" anchor="b">
                    <a:lnL>
                      <a:noFill/>
                    </a:lnL>
                    <a:lnR>
                      <a:noFill/>
                    </a:lnR>
                    <a:lnT>
                      <a:noFill/>
                    </a:lnT>
                    <a:lnB>
                      <a:noFill/>
                    </a:lnB>
                  </a:tcPr>
                </a:tc>
                <a:extLst>
                  <a:ext uri="{0D108BD9-81ED-4DB2-BD59-A6C34878D82A}">
                    <a16:rowId xmlns:a16="http://schemas.microsoft.com/office/drawing/2014/main" val="3082246479"/>
                  </a:ext>
                </a:extLst>
              </a:tr>
              <a:tr h="272378">
                <a:tc>
                  <a:txBody>
                    <a:bodyPr/>
                    <a:lstStyle/>
                    <a:p>
                      <a:pPr algn="l" fontAlgn="b"/>
                      <a:r>
                        <a:rPr lang="de-DE" sz="1800" b="0" i="0" u="none" strike="noStrike">
                          <a:solidFill>
                            <a:srgbClr val="000000"/>
                          </a:solidFill>
                          <a:effectLst/>
                          <a:latin typeface="Calibri" panose="020F0502020204030204" pitchFamily="34" charset="0"/>
                        </a:rPr>
                        <a:t>GS Crottendorf</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499</a:t>
                      </a:r>
                    </a:p>
                  </a:txBody>
                  <a:tcPr marL="4187" marR="4187" marT="4187" marB="0" anchor="b">
                    <a:lnL>
                      <a:noFill/>
                    </a:lnL>
                    <a:lnR>
                      <a:noFill/>
                    </a:lnR>
                    <a:lnT>
                      <a:noFill/>
                    </a:lnT>
                    <a:lnB>
                      <a:noFill/>
                    </a:lnB>
                  </a:tcPr>
                </a:tc>
                <a:extLst>
                  <a:ext uri="{0D108BD9-81ED-4DB2-BD59-A6C34878D82A}">
                    <a16:rowId xmlns:a16="http://schemas.microsoft.com/office/drawing/2014/main" val="2097937491"/>
                  </a:ext>
                </a:extLst>
              </a:tr>
              <a:tr h="272378">
                <a:tc>
                  <a:txBody>
                    <a:bodyPr/>
                    <a:lstStyle/>
                    <a:p>
                      <a:pPr algn="l" fontAlgn="b"/>
                      <a:r>
                        <a:rPr lang="de-DE" sz="1800" b="0" i="0" u="none" strike="noStrike">
                          <a:solidFill>
                            <a:srgbClr val="000000"/>
                          </a:solidFill>
                          <a:effectLst/>
                          <a:latin typeface="Calibri" panose="020F0502020204030204" pitchFamily="34" charset="0"/>
                        </a:rPr>
                        <a:t>GS Gelenau</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456</a:t>
                      </a:r>
                    </a:p>
                  </a:txBody>
                  <a:tcPr marL="4187" marR="4187" marT="4187" marB="0" anchor="b">
                    <a:lnL>
                      <a:noFill/>
                    </a:lnL>
                    <a:lnR>
                      <a:noFill/>
                    </a:lnR>
                    <a:lnT>
                      <a:noFill/>
                    </a:lnT>
                    <a:lnB>
                      <a:noFill/>
                    </a:lnB>
                  </a:tcPr>
                </a:tc>
                <a:extLst>
                  <a:ext uri="{0D108BD9-81ED-4DB2-BD59-A6C34878D82A}">
                    <a16:rowId xmlns:a16="http://schemas.microsoft.com/office/drawing/2014/main" val="1701748303"/>
                  </a:ext>
                </a:extLst>
              </a:tr>
              <a:tr h="272378">
                <a:tc>
                  <a:txBody>
                    <a:bodyPr/>
                    <a:lstStyle/>
                    <a:p>
                      <a:pPr algn="l" fontAlgn="b"/>
                      <a:r>
                        <a:rPr lang="de-DE" sz="1800" b="0" i="0" u="none" strike="noStrike">
                          <a:solidFill>
                            <a:srgbClr val="000000"/>
                          </a:solidFill>
                          <a:effectLst/>
                          <a:latin typeface="Calibri" panose="020F0502020204030204" pitchFamily="34" charset="0"/>
                        </a:rPr>
                        <a:t>GS Mildenau</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399</a:t>
                      </a:r>
                    </a:p>
                  </a:txBody>
                  <a:tcPr marL="4187" marR="4187" marT="4187" marB="0" anchor="b">
                    <a:lnL>
                      <a:noFill/>
                    </a:lnL>
                    <a:lnR>
                      <a:noFill/>
                    </a:lnR>
                    <a:lnT>
                      <a:noFill/>
                    </a:lnT>
                    <a:lnB>
                      <a:noFill/>
                    </a:lnB>
                  </a:tcPr>
                </a:tc>
                <a:extLst>
                  <a:ext uri="{0D108BD9-81ED-4DB2-BD59-A6C34878D82A}">
                    <a16:rowId xmlns:a16="http://schemas.microsoft.com/office/drawing/2014/main" val="3963377451"/>
                  </a:ext>
                </a:extLst>
              </a:tr>
              <a:tr h="272378">
                <a:tc>
                  <a:txBody>
                    <a:bodyPr/>
                    <a:lstStyle/>
                    <a:p>
                      <a:pPr algn="l" fontAlgn="b"/>
                      <a:r>
                        <a:rPr lang="de-DE" sz="1800" b="0" i="0" u="none" strike="noStrike">
                          <a:solidFill>
                            <a:srgbClr val="000000"/>
                          </a:solidFill>
                          <a:effectLst/>
                          <a:latin typeface="Calibri" panose="020F0502020204030204" pitchFamily="34" charset="0"/>
                        </a:rPr>
                        <a:t>GS An der Riesenburg</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369</a:t>
                      </a:r>
                    </a:p>
                  </a:txBody>
                  <a:tcPr marL="4187" marR="4187" marT="4187" marB="0" anchor="b">
                    <a:lnL>
                      <a:noFill/>
                    </a:lnL>
                    <a:lnR>
                      <a:noFill/>
                    </a:lnR>
                    <a:lnT>
                      <a:noFill/>
                    </a:lnT>
                    <a:lnB>
                      <a:noFill/>
                    </a:lnB>
                  </a:tcPr>
                </a:tc>
                <a:extLst>
                  <a:ext uri="{0D108BD9-81ED-4DB2-BD59-A6C34878D82A}">
                    <a16:rowId xmlns:a16="http://schemas.microsoft.com/office/drawing/2014/main" val="3578360451"/>
                  </a:ext>
                </a:extLst>
              </a:tr>
              <a:tr h="272378">
                <a:tc>
                  <a:txBody>
                    <a:bodyPr/>
                    <a:lstStyle/>
                    <a:p>
                      <a:pPr algn="l" fontAlgn="b"/>
                      <a:r>
                        <a:rPr lang="de-DE" sz="1800" b="0" i="0" u="none" strike="noStrike">
                          <a:solidFill>
                            <a:srgbClr val="000000"/>
                          </a:solidFill>
                          <a:effectLst/>
                          <a:latin typeface="Calibri" panose="020F0502020204030204" pitchFamily="34" charset="0"/>
                        </a:rPr>
                        <a:t>GS Sehmatal</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304</a:t>
                      </a:r>
                    </a:p>
                  </a:txBody>
                  <a:tcPr marL="4187" marR="4187" marT="4187" marB="0" anchor="b">
                    <a:lnL>
                      <a:noFill/>
                    </a:lnL>
                    <a:lnR>
                      <a:noFill/>
                    </a:lnR>
                    <a:lnT>
                      <a:noFill/>
                    </a:lnT>
                    <a:lnB>
                      <a:noFill/>
                    </a:lnB>
                  </a:tcPr>
                </a:tc>
                <a:extLst>
                  <a:ext uri="{0D108BD9-81ED-4DB2-BD59-A6C34878D82A}">
                    <a16:rowId xmlns:a16="http://schemas.microsoft.com/office/drawing/2014/main" val="2385516079"/>
                  </a:ext>
                </a:extLst>
              </a:tr>
              <a:tr h="272378">
                <a:tc>
                  <a:txBody>
                    <a:bodyPr/>
                    <a:lstStyle/>
                    <a:p>
                      <a:pPr algn="l" fontAlgn="b"/>
                      <a:r>
                        <a:rPr lang="de-DE" sz="1800" b="0" i="0" u="none" strike="noStrike">
                          <a:solidFill>
                            <a:srgbClr val="000000"/>
                          </a:solidFill>
                          <a:effectLst/>
                          <a:latin typeface="Calibri" panose="020F0502020204030204" pitchFamily="34" charset="0"/>
                        </a:rPr>
                        <a:t>GS Geyer</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271</a:t>
                      </a:r>
                    </a:p>
                  </a:txBody>
                  <a:tcPr marL="4187" marR="4187" marT="4187" marB="0" anchor="b">
                    <a:lnL>
                      <a:noFill/>
                    </a:lnL>
                    <a:lnR>
                      <a:noFill/>
                    </a:lnR>
                    <a:lnT>
                      <a:noFill/>
                    </a:lnT>
                    <a:lnB>
                      <a:noFill/>
                    </a:lnB>
                  </a:tcPr>
                </a:tc>
                <a:extLst>
                  <a:ext uri="{0D108BD9-81ED-4DB2-BD59-A6C34878D82A}">
                    <a16:rowId xmlns:a16="http://schemas.microsoft.com/office/drawing/2014/main" val="2302249184"/>
                  </a:ext>
                </a:extLst>
              </a:tr>
              <a:tr h="272378">
                <a:tc>
                  <a:txBody>
                    <a:bodyPr/>
                    <a:lstStyle/>
                    <a:p>
                      <a:pPr algn="l" fontAlgn="b"/>
                      <a:r>
                        <a:rPr lang="de-DE" sz="1800" b="0" i="0" u="none" strike="noStrike">
                          <a:solidFill>
                            <a:srgbClr val="000000"/>
                          </a:solidFill>
                          <a:effectLst/>
                          <a:latin typeface="Calibri" panose="020F0502020204030204" pitchFamily="34" charset="0"/>
                        </a:rPr>
                        <a:t>GS Königswalde</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266</a:t>
                      </a:r>
                    </a:p>
                  </a:txBody>
                  <a:tcPr marL="4187" marR="4187" marT="4187" marB="0" anchor="b">
                    <a:lnL>
                      <a:noFill/>
                    </a:lnL>
                    <a:lnR>
                      <a:noFill/>
                    </a:lnR>
                    <a:lnT>
                      <a:noFill/>
                    </a:lnT>
                    <a:lnB>
                      <a:noFill/>
                    </a:lnB>
                  </a:tcPr>
                </a:tc>
                <a:extLst>
                  <a:ext uri="{0D108BD9-81ED-4DB2-BD59-A6C34878D82A}">
                    <a16:rowId xmlns:a16="http://schemas.microsoft.com/office/drawing/2014/main" val="634951731"/>
                  </a:ext>
                </a:extLst>
              </a:tr>
              <a:tr h="272378">
                <a:tc>
                  <a:txBody>
                    <a:bodyPr/>
                    <a:lstStyle/>
                    <a:p>
                      <a:pPr algn="l" fontAlgn="b"/>
                      <a:r>
                        <a:rPr lang="de-DE" sz="1800" b="0" i="0" u="none" strike="noStrike">
                          <a:solidFill>
                            <a:srgbClr val="000000"/>
                          </a:solidFill>
                          <a:effectLst/>
                          <a:latin typeface="Calibri" panose="020F0502020204030204" pitchFamily="34" charset="0"/>
                        </a:rPr>
                        <a:t>GS Friedrich Fröbel</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263</a:t>
                      </a:r>
                    </a:p>
                  </a:txBody>
                  <a:tcPr marL="4187" marR="4187" marT="4187" marB="0" anchor="b">
                    <a:lnL>
                      <a:noFill/>
                    </a:lnL>
                    <a:lnR>
                      <a:noFill/>
                    </a:lnR>
                    <a:lnT>
                      <a:noFill/>
                    </a:lnT>
                    <a:lnB>
                      <a:noFill/>
                    </a:lnB>
                  </a:tcPr>
                </a:tc>
                <a:extLst>
                  <a:ext uri="{0D108BD9-81ED-4DB2-BD59-A6C34878D82A}">
                    <a16:rowId xmlns:a16="http://schemas.microsoft.com/office/drawing/2014/main" val="3580027845"/>
                  </a:ext>
                </a:extLst>
              </a:tr>
              <a:tr h="272378">
                <a:tc>
                  <a:txBody>
                    <a:bodyPr/>
                    <a:lstStyle/>
                    <a:p>
                      <a:pPr algn="l" fontAlgn="b"/>
                      <a:r>
                        <a:rPr lang="de-DE" sz="1800" b="0" i="0" u="none" strike="noStrike">
                          <a:solidFill>
                            <a:srgbClr val="000000"/>
                          </a:solidFill>
                          <a:effectLst/>
                          <a:latin typeface="Calibri" panose="020F0502020204030204" pitchFamily="34" charset="0"/>
                        </a:rPr>
                        <a:t>GS Kleinrückerswalde</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245</a:t>
                      </a:r>
                    </a:p>
                  </a:txBody>
                  <a:tcPr marL="4187" marR="4187" marT="4187" marB="0" anchor="b">
                    <a:lnL>
                      <a:noFill/>
                    </a:lnL>
                    <a:lnR>
                      <a:noFill/>
                    </a:lnR>
                    <a:lnT>
                      <a:noFill/>
                    </a:lnT>
                    <a:lnB>
                      <a:noFill/>
                    </a:lnB>
                  </a:tcPr>
                </a:tc>
                <a:extLst>
                  <a:ext uri="{0D108BD9-81ED-4DB2-BD59-A6C34878D82A}">
                    <a16:rowId xmlns:a16="http://schemas.microsoft.com/office/drawing/2014/main" val="2181857967"/>
                  </a:ext>
                </a:extLst>
              </a:tr>
              <a:tr h="272378">
                <a:tc>
                  <a:txBody>
                    <a:bodyPr/>
                    <a:lstStyle/>
                    <a:p>
                      <a:pPr algn="l" fontAlgn="b"/>
                      <a:r>
                        <a:rPr lang="de-DE" sz="1800" b="0" i="0" u="none" strike="noStrike">
                          <a:solidFill>
                            <a:srgbClr val="000000"/>
                          </a:solidFill>
                          <a:effectLst/>
                          <a:latin typeface="Calibri" panose="020F0502020204030204" pitchFamily="34" charset="0"/>
                        </a:rPr>
                        <a:t>GS Bärenstein</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228</a:t>
                      </a:r>
                    </a:p>
                  </a:txBody>
                  <a:tcPr marL="4187" marR="4187" marT="4187" marB="0" anchor="b">
                    <a:lnL>
                      <a:noFill/>
                    </a:lnL>
                    <a:lnR>
                      <a:noFill/>
                    </a:lnR>
                    <a:lnT>
                      <a:noFill/>
                    </a:lnT>
                    <a:lnB>
                      <a:noFill/>
                    </a:lnB>
                  </a:tcPr>
                </a:tc>
                <a:extLst>
                  <a:ext uri="{0D108BD9-81ED-4DB2-BD59-A6C34878D82A}">
                    <a16:rowId xmlns:a16="http://schemas.microsoft.com/office/drawing/2014/main" val="4052042106"/>
                  </a:ext>
                </a:extLst>
              </a:tr>
              <a:tr h="272378">
                <a:tc>
                  <a:txBody>
                    <a:bodyPr/>
                    <a:lstStyle/>
                    <a:p>
                      <a:pPr algn="l" fontAlgn="b"/>
                      <a:r>
                        <a:rPr lang="de-DE" sz="1800" b="0" i="0" u="none" strike="noStrike">
                          <a:solidFill>
                            <a:srgbClr val="000000"/>
                          </a:solidFill>
                          <a:effectLst/>
                          <a:latin typeface="Calibri" panose="020F0502020204030204" pitchFamily="34" charset="0"/>
                        </a:rPr>
                        <a:t>GS Venusberg</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207</a:t>
                      </a:r>
                    </a:p>
                  </a:txBody>
                  <a:tcPr marL="4187" marR="4187" marT="4187" marB="0" anchor="b">
                    <a:lnL>
                      <a:noFill/>
                    </a:lnL>
                    <a:lnR>
                      <a:noFill/>
                    </a:lnR>
                    <a:lnT>
                      <a:noFill/>
                    </a:lnT>
                    <a:lnB>
                      <a:noFill/>
                    </a:lnB>
                  </a:tcPr>
                </a:tc>
                <a:extLst>
                  <a:ext uri="{0D108BD9-81ED-4DB2-BD59-A6C34878D82A}">
                    <a16:rowId xmlns:a16="http://schemas.microsoft.com/office/drawing/2014/main" val="3285376720"/>
                  </a:ext>
                </a:extLst>
              </a:tr>
              <a:tr h="272378">
                <a:tc>
                  <a:txBody>
                    <a:bodyPr/>
                    <a:lstStyle/>
                    <a:p>
                      <a:pPr algn="l" fontAlgn="b"/>
                      <a:r>
                        <a:rPr lang="de-DE" sz="1800" b="0" i="0" u="none" strike="noStrike" dirty="0">
                          <a:solidFill>
                            <a:srgbClr val="000000"/>
                          </a:solidFill>
                          <a:effectLst/>
                          <a:latin typeface="Calibri" panose="020F0502020204030204" pitchFamily="34" charset="0"/>
                        </a:rPr>
                        <a:t>GS </a:t>
                      </a:r>
                      <a:r>
                        <a:rPr lang="de-DE" sz="1800" b="0" i="0" u="none" strike="noStrike" dirty="0" err="1">
                          <a:solidFill>
                            <a:srgbClr val="000000"/>
                          </a:solidFill>
                          <a:effectLst/>
                          <a:latin typeface="Calibri" panose="020F0502020204030204" pitchFamily="34" charset="0"/>
                        </a:rPr>
                        <a:t>Drebach</a:t>
                      </a:r>
                      <a:endParaRPr lang="de-DE" sz="1800" b="0" i="0" u="none" strike="noStrike" dirty="0">
                        <a:solidFill>
                          <a:srgbClr val="000000"/>
                        </a:solidFill>
                        <a:effectLst/>
                        <a:latin typeface="Calibri" panose="020F0502020204030204" pitchFamily="34" charset="0"/>
                      </a:endParaRP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204</a:t>
                      </a:r>
                    </a:p>
                  </a:txBody>
                  <a:tcPr marL="4187" marR="4187" marT="4187" marB="0" anchor="b">
                    <a:lnL>
                      <a:noFill/>
                    </a:lnL>
                    <a:lnR>
                      <a:noFill/>
                    </a:lnR>
                    <a:lnT>
                      <a:noFill/>
                    </a:lnT>
                    <a:lnB>
                      <a:noFill/>
                    </a:lnB>
                  </a:tcPr>
                </a:tc>
                <a:extLst>
                  <a:ext uri="{0D108BD9-81ED-4DB2-BD59-A6C34878D82A}">
                    <a16:rowId xmlns:a16="http://schemas.microsoft.com/office/drawing/2014/main" val="2802702057"/>
                  </a:ext>
                </a:extLst>
              </a:tr>
              <a:tr h="272378">
                <a:tc>
                  <a:txBody>
                    <a:bodyPr/>
                    <a:lstStyle/>
                    <a:p>
                      <a:pPr algn="l" fontAlgn="b"/>
                      <a:r>
                        <a:rPr lang="de-DE" sz="1800" b="0" i="0" u="none" strike="noStrike">
                          <a:solidFill>
                            <a:srgbClr val="000000"/>
                          </a:solidFill>
                          <a:effectLst/>
                          <a:latin typeface="Calibri" panose="020F0502020204030204" pitchFamily="34" charset="0"/>
                        </a:rPr>
                        <a:t>GS Schlettau</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189</a:t>
                      </a:r>
                    </a:p>
                  </a:txBody>
                  <a:tcPr marL="4187" marR="4187" marT="4187" marB="0" anchor="b">
                    <a:lnL>
                      <a:noFill/>
                    </a:lnL>
                    <a:lnR>
                      <a:noFill/>
                    </a:lnR>
                    <a:lnT>
                      <a:noFill/>
                    </a:lnT>
                    <a:lnB>
                      <a:noFill/>
                    </a:lnB>
                  </a:tcPr>
                </a:tc>
                <a:extLst>
                  <a:ext uri="{0D108BD9-81ED-4DB2-BD59-A6C34878D82A}">
                    <a16:rowId xmlns:a16="http://schemas.microsoft.com/office/drawing/2014/main" val="2482702809"/>
                  </a:ext>
                </a:extLst>
              </a:tr>
              <a:tr h="272378">
                <a:tc>
                  <a:txBody>
                    <a:bodyPr/>
                    <a:lstStyle/>
                    <a:p>
                      <a:pPr algn="l" fontAlgn="b"/>
                      <a:r>
                        <a:rPr lang="de-DE" sz="1800" b="0" i="0" u="none" strike="noStrike">
                          <a:solidFill>
                            <a:srgbClr val="000000"/>
                          </a:solidFill>
                          <a:effectLst/>
                          <a:latin typeface="Calibri" panose="020F0502020204030204" pitchFamily="34" charset="0"/>
                        </a:rPr>
                        <a:t>BZ Adam Ries GS</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173</a:t>
                      </a:r>
                    </a:p>
                  </a:txBody>
                  <a:tcPr marL="4187" marR="4187" marT="4187" marB="0" anchor="b">
                    <a:lnL>
                      <a:noFill/>
                    </a:lnL>
                    <a:lnR>
                      <a:noFill/>
                    </a:lnR>
                    <a:lnT>
                      <a:noFill/>
                    </a:lnT>
                    <a:lnB>
                      <a:noFill/>
                    </a:lnB>
                  </a:tcPr>
                </a:tc>
                <a:extLst>
                  <a:ext uri="{0D108BD9-81ED-4DB2-BD59-A6C34878D82A}">
                    <a16:rowId xmlns:a16="http://schemas.microsoft.com/office/drawing/2014/main" val="1346036829"/>
                  </a:ext>
                </a:extLst>
              </a:tr>
              <a:tr h="272378">
                <a:tc>
                  <a:txBody>
                    <a:bodyPr/>
                    <a:lstStyle/>
                    <a:p>
                      <a:pPr algn="l" fontAlgn="b"/>
                      <a:r>
                        <a:rPr lang="de-DE" sz="1800" b="0" i="0" u="none" strike="noStrike">
                          <a:solidFill>
                            <a:srgbClr val="000000"/>
                          </a:solidFill>
                          <a:effectLst/>
                          <a:latin typeface="Calibri" panose="020F0502020204030204" pitchFamily="34" charset="0"/>
                        </a:rPr>
                        <a:t>GS Ehrenfriedersdorf</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154</a:t>
                      </a:r>
                    </a:p>
                  </a:txBody>
                  <a:tcPr marL="4187" marR="4187" marT="4187" marB="0" anchor="b">
                    <a:lnL>
                      <a:noFill/>
                    </a:lnL>
                    <a:lnR>
                      <a:noFill/>
                    </a:lnR>
                    <a:lnT>
                      <a:noFill/>
                    </a:lnT>
                    <a:lnB>
                      <a:noFill/>
                    </a:lnB>
                  </a:tcPr>
                </a:tc>
                <a:extLst>
                  <a:ext uri="{0D108BD9-81ED-4DB2-BD59-A6C34878D82A}">
                    <a16:rowId xmlns:a16="http://schemas.microsoft.com/office/drawing/2014/main" val="591453148"/>
                  </a:ext>
                </a:extLst>
              </a:tr>
              <a:tr h="272378">
                <a:tc>
                  <a:txBody>
                    <a:bodyPr/>
                    <a:lstStyle/>
                    <a:p>
                      <a:pPr algn="l" fontAlgn="b"/>
                      <a:r>
                        <a:rPr lang="de-DE" sz="1800" b="0" i="0" u="none" strike="noStrike">
                          <a:solidFill>
                            <a:srgbClr val="000000"/>
                          </a:solidFill>
                          <a:effectLst/>
                          <a:latin typeface="Calibri" panose="020F0502020204030204" pitchFamily="34" charset="0"/>
                        </a:rPr>
                        <a:t>GS Wiesa</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145</a:t>
                      </a:r>
                    </a:p>
                  </a:txBody>
                  <a:tcPr marL="4187" marR="4187" marT="4187" marB="0" anchor="b">
                    <a:lnL>
                      <a:noFill/>
                    </a:lnL>
                    <a:lnR>
                      <a:noFill/>
                    </a:lnR>
                    <a:lnT>
                      <a:noFill/>
                    </a:lnT>
                    <a:lnB>
                      <a:noFill/>
                    </a:lnB>
                  </a:tcPr>
                </a:tc>
                <a:extLst>
                  <a:ext uri="{0D108BD9-81ED-4DB2-BD59-A6C34878D82A}">
                    <a16:rowId xmlns:a16="http://schemas.microsoft.com/office/drawing/2014/main" val="3309035124"/>
                  </a:ext>
                </a:extLst>
              </a:tr>
              <a:tr h="272378">
                <a:tc>
                  <a:txBody>
                    <a:bodyPr/>
                    <a:lstStyle/>
                    <a:p>
                      <a:pPr algn="l" fontAlgn="b"/>
                      <a:r>
                        <a:rPr lang="de-DE" sz="1800" b="0" i="0" u="none" strike="noStrike">
                          <a:solidFill>
                            <a:srgbClr val="000000"/>
                          </a:solidFill>
                          <a:effectLst/>
                          <a:latin typeface="Calibri" panose="020F0502020204030204" pitchFamily="34" charset="0"/>
                        </a:rPr>
                        <a:t>GS Grumbach</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88</a:t>
                      </a:r>
                    </a:p>
                  </a:txBody>
                  <a:tcPr marL="4187" marR="4187" marT="4187" marB="0" anchor="b">
                    <a:lnL>
                      <a:noFill/>
                    </a:lnL>
                    <a:lnR>
                      <a:noFill/>
                    </a:lnR>
                    <a:lnT>
                      <a:noFill/>
                    </a:lnT>
                    <a:lnB>
                      <a:noFill/>
                    </a:lnB>
                  </a:tcPr>
                </a:tc>
                <a:extLst>
                  <a:ext uri="{0D108BD9-81ED-4DB2-BD59-A6C34878D82A}">
                    <a16:rowId xmlns:a16="http://schemas.microsoft.com/office/drawing/2014/main" val="50720991"/>
                  </a:ext>
                </a:extLst>
              </a:tr>
              <a:tr h="272378">
                <a:tc>
                  <a:txBody>
                    <a:bodyPr/>
                    <a:lstStyle/>
                    <a:p>
                      <a:pPr algn="l" fontAlgn="b"/>
                      <a:r>
                        <a:rPr lang="de-DE" sz="1800" b="0" i="0" u="none" strike="noStrike">
                          <a:solidFill>
                            <a:srgbClr val="000000"/>
                          </a:solidFill>
                          <a:effectLst/>
                          <a:latin typeface="Calibri" panose="020F0502020204030204" pitchFamily="34" charset="0"/>
                        </a:rPr>
                        <a:t>GS Scheibenberg</a:t>
                      </a:r>
                    </a:p>
                  </a:txBody>
                  <a:tcPr marL="4187" marR="4187" marT="4187" marB="0" anchor="b">
                    <a:lnL>
                      <a:noFill/>
                    </a:lnL>
                    <a:lnR>
                      <a:noFill/>
                    </a:lnR>
                    <a:lnT>
                      <a:noFill/>
                    </a:lnT>
                    <a:lnB>
                      <a:noFill/>
                    </a:lnB>
                  </a:tcPr>
                </a:tc>
                <a:tc>
                  <a:txBody>
                    <a:bodyPr/>
                    <a:lstStyle/>
                    <a:p>
                      <a:pPr algn="r" fontAlgn="b"/>
                      <a:r>
                        <a:rPr lang="de-DE" sz="1800" b="0" i="0" u="none" strike="noStrike">
                          <a:solidFill>
                            <a:srgbClr val="000000"/>
                          </a:solidFill>
                          <a:effectLst/>
                          <a:latin typeface="Calibri" panose="020F0502020204030204" pitchFamily="34" charset="0"/>
                        </a:rPr>
                        <a:t>70</a:t>
                      </a:r>
                    </a:p>
                  </a:txBody>
                  <a:tcPr marL="4187" marR="4187" marT="4187" marB="0" anchor="b">
                    <a:lnL>
                      <a:noFill/>
                    </a:lnL>
                    <a:lnR>
                      <a:noFill/>
                    </a:lnR>
                    <a:lnT>
                      <a:noFill/>
                    </a:lnT>
                    <a:lnB>
                      <a:noFill/>
                    </a:lnB>
                  </a:tcPr>
                </a:tc>
                <a:extLst>
                  <a:ext uri="{0D108BD9-81ED-4DB2-BD59-A6C34878D82A}">
                    <a16:rowId xmlns:a16="http://schemas.microsoft.com/office/drawing/2014/main" val="1777000978"/>
                  </a:ext>
                </a:extLst>
              </a:tr>
              <a:tr h="272378">
                <a:tc>
                  <a:txBody>
                    <a:bodyPr/>
                    <a:lstStyle/>
                    <a:p>
                      <a:pPr algn="l" fontAlgn="b"/>
                      <a:r>
                        <a:rPr lang="de-DE" sz="1800" b="0" i="0" u="none" strike="noStrike">
                          <a:solidFill>
                            <a:srgbClr val="000000"/>
                          </a:solidFill>
                          <a:effectLst/>
                          <a:latin typeface="Calibri" panose="020F0502020204030204" pitchFamily="34" charset="0"/>
                        </a:rPr>
                        <a:t>GS Montessori</a:t>
                      </a:r>
                    </a:p>
                  </a:txBody>
                  <a:tcPr marL="4187" marR="4187" marT="4187" marB="0" anchor="b">
                    <a:lnL>
                      <a:noFill/>
                    </a:lnL>
                    <a:lnR>
                      <a:noFill/>
                    </a:lnR>
                    <a:lnT>
                      <a:noFill/>
                    </a:lnT>
                    <a:lnB>
                      <a:noFill/>
                    </a:lnB>
                  </a:tcPr>
                </a:tc>
                <a:tc>
                  <a:txBody>
                    <a:bodyPr/>
                    <a:lstStyle/>
                    <a:p>
                      <a:pPr algn="l" fontAlgn="b"/>
                      <a:endParaRPr lang="de-DE" sz="1800" b="0" i="0" u="none" strike="noStrike" dirty="0">
                        <a:solidFill>
                          <a:srgbClr val="000000"/>
                        </a:solidFill>
                        <a:effectLst/>
                        <a:latin typeface="Calibri" panose="020F0502020204030204" pitchFamily="34" charset="0"/>
                      </a:endParaRPr>
                    </a:p>
                  </a:txBody>
                  <a:tcPr marL="4187" marR="4187" marT="4187" marB="0" anchor="b">
                    <a:lnL>
                      <a:noFill/>
                    </a:lnL>
                    <a:lnR>
                      <a:noFill/>
                    </a:lnR>
                    <a:lnT>
                      <a:noFill/>
                    </a:lnT>
                    <a:lnB>
                      <a:noFill/>
                    </a:lnB>
                  </a:tcPr>
                </a:tc>
                <a:extLst>
                  <a:ext uri="{0D108BD9-81ED-4DB2-BD59-A6C34878D82A}">
                    <a16:rowId xmlns:a16="http://schemas.microsoft.com/office/drawing/2014/main" val="4175789837"/>
                  </a:ext>
                </a:extLst>
              </a:tr>
              <a:tr h="272378">
                <a:tc>
                  <a:txBody>
                    <a:bodyPr/>
                    <a:lstStyle/>
                    <a:p>
                      <a:pPr algn="l" fontAlgn="b"/>
                      <a:r>
                        <a:rPr lang="de-DE" sz="1800" b="0" i="0" u="none" strike="noStrike">
                          <a:solidFill>
                            <a:srgbClr val="000000"/>
                          </a:solidFill>
                          <a:effectLst/>
                          <a:latin typeface="Calibri" panose="020F0502020204030204" pitchFamily="34" charset="0"/>
                        </a:rPr>
                        <a:t>GS Elterlein</a:t>
                      </a:r>
                    </a:p>
                  </a:txBody>
                  <a:tcPr marL="4187" marR="4187" marT="4187" marB="0" anchor="b">
                    <a:lnL>
                      <a:noFill/>
                    </a:lnL>
                    <a:lnR>
                      <a:noFill/>
                    </a:lnR>
                    <a:lnT>
                      <a:noFill/>
                    </a:lnT>
                    <a:lnB>
                      <a:noFill/>
                    </a:lnB>
                  </a:tcPr>
                </a:tc>
                <a:tc>
                  <a:txBody>
                    <a:bodyPr/>
                    <a:lstStyle/>
                    <a:p>
                      <a:pPr algn="l" fontAlgn="b"/>
                      <a:endParaRPr lang="de-DE" sz="1800" b="0" i="0" u="none" strike="noStrike" dirty="0">
                        <a:solidFill>
                          <a:srgbClr val="000000"/>
                        </a:solidFill>
                        <a:effectLst/>
                        <a:latin typeface="Calibri" panose="020F0502020204030204" pitchFamily="34" charset="0"/>
                      </a:endParaRPr>
                    </a:p>
                  </a:txBody>
                  <a:tcPr marL="4187" marR="4187" marT="4187" marB="0" anchor="b">
                    <a:lnL>
                      <a:noFill/>
                    </a:lnL>
                    <a:lnR>
                      <a:noFill/>
                    </a:lnR>
                    <a:lnT>
                      <a:noFill/>
                    </a:lnT>
                    <a:lnB>
                      <a:noFill/>
                    </a:lnB>
                  </a:tcPr>
                </a:tc>
                <a:extLst>
                  <a:ext uri="{0D108BD9-81ED-4DB2-BD59-A6C34878D82A}">
                    <a16:rowId xmlns:a16="http://schemas.microsoft.com/office/drawing/2014/main" val="3599026570"/>
                  </a:ext>
                </a:extLst>
              </a:tr>
            </a:tbl>
          </a:graphicData>
        </a:graphic>
      </p:graphicFrame>
    </p:spTree>
    <p:extLst>
      <p:ext uri="{BB962C8B-B14F-4D97-AF65-F5344CB8AC3E}">
        <p14:creationId xmlns:p14="http://schemas.microsoft.com/office/powerpoint/2010/main" val="2682045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6" name="WordArt 14"/>
          <p:cNvSpPr>
            <a:spLocks noChangeArrowheads="1" noChangeShapeType="1" noTextEdit="1"/>
          </p:cNvSpPr>
          <p:nvPr/>
        </p:nvSpPr>
        <p:spPr bwMode="auto">
          <a:xfrm>
            <a:off x="2857500" y="2286000"/>
            <a:ext cx="3370263" cy="1143000"/>
          </a:xfrm>
          <a:prstGeom prst="rect">
            <a:avLst/>
          </a:prstGeom>
        </p:spPr>
        <p:txBody>
          <a:bodyPr wrap="none" fromWordArt="1">
            <a:prstTxWarp prst="textDoubleWave1">
              <a:avLst>
                <a:gd name="adj1" fmla="val 6500"/>
                <a:gd name="adj2" fmla="val -1431"/>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 Crosslauf</a:t>
            </a:r>
          </a:p>
        </p:txBody>
      </p:sp>
      <p:sp>
        <p:nvSpPr>
          <p:cNvPr id="5123" name="Textfeld 18"/>
          <p:cNvSpPr txBox="1">
            <a:spLocks noChangeArrowheads="1"/>
          </p:cNvSpPr>
          <p:nvPr/>
        </p:nvSpPr>
        <p:spPr bwMode="auto">
          <a:xfrm>
            <a:off x="6143625" y="428625"/>
            <a:ext cx="2857500" cy="1816100"/>
          </a:xfrm>
          <a:prstGeom prst="rect">
            <a:avLst/>
          </a:prstGeom>
          <a:noFill/>
          <a:ln w="9525">
            <a:noFill/>
            <a:miter lim="800000"/>
            <a:headEnd/>
            <a:tailEnd/>
          </a:ln>
        </p:spPr>
        <p:txBody>
          <a:bodyPr>
            <a:spAutoFit/>
          </a:bodyPr>
          <a:lstStyle/>
          <a:p>
            <a:pPr algn="ctr"/>
            <a:r>
              <a:rPr lang="de-DE" sz="2800" b="1" dirty="0">
                <a:latin typeface="Perpetua"/>
              </a:rPr>
              <a:t>Kreisausscheid </a:t>
            </a:r>
            <a:r>
              <a:rPr lang="de-DE" sz="2800" b="1" dirty="0" err="1">
                <a:latin typeface="Perpetua"/>
              </a:rPr>
              <a:t>Annaberg</a:t>
            </a:r>
            <a:endParaRPr lang="de-DE" sz="2800" b="1" dirty="0">
              <a:latin typeface="Perpetua"/>
            </a:endParaRPr>
          </a:p>
          <a:p>
            <a:pPr algn="ctr"/>
            <a:r>
              <a:rPr lang="de-DE" sz="2800" b="1" dirty="0">
                <a:latin typeface="Perpetua"/>
              </a:rPr>
              <a:t>2022</a:t>
            </a:r>
          </a:p>
          <a:p>
            <a:pPr algn="ctr"/>
            <a:endParaRPr lang="de-DE" sz="2800" b="1" dirty="0">
              <a:latin typeface="Perpetua"/>
            </a:endParaRPr>
          </a:p>
        </p:txBody>
      </p:sp>
      <p:sp>
        <p:nvSpPr>
          <p:cNvPr id="5124" name="Textfeld 17"/>
          <p:cNvSpPr txBox="1">
            <a:spLocks noChangeArrowheads="1"/>
          </p:cNvSpPr>
          <p:nvPr/>
        </p:nvSpPr>
        <p:spPr bwMode="auto">
          <a:xfrm>
            <a:off x="2571750" y="3429000"/>
            <a:ext cx="6572250" cy="923330"/>
          </a:xfrm>
          <a:prstGeom prst="rect">
            <a:avLst/>
          </a:prstGeom>
          <a:noFill/>
          <a:ln w="9525">
            <a:noFill/>
            <a:miter lim="800000"/>
            <a:headEnd/>
            <a:tailEnd/>
          </a:ln>
        </p:spPr>
        <p:txBody>
          <a:bodyPr wrap="square">
            <a:spAutoFit/>
          </a:bodyPr>
          <a:lstStyle/>
          <a:p>
            <a:pPr algn="ctr"/>
            <a:r>
              <a:rPr lang="de-DE" dirty="0">
                <a:latin typeface="Perpetua"/>
              </a:rPr>
              <a:t>11.10.2022    383 Starter aus 28 Schulen</a:t>
            </a:r>
          </a:p>
          <a:p>
            <a:pPr algn="ctr"/>
            <a:r>
              <a:rPr lang="de-DE" dirty="0">
                <a:latin typeface="Perpetua"/>
              </a:rPr>
              <a:t> </a:t>
            </a:r>
          </a:p>
          <a:p>
            <a:pPr algn="ctr"/>
            <a:endParaRPr lang="de-DE" dirty="0">
              <a:latin typeface="Perpetua"/>
            </a:endParaRPr>
          </a:p>
        </p:txBody>
      </p:sp>
      <p:sp>
        <p:nvSpPr>
          <p:cNvPr id="37904" name="Datumsplatzhalter 23"/>
          <p:cNvSpPr>
            <a:spLocks noGrp="1"/>
          </p:cNvSpPr>
          <p:nvPr>
            <p:ph type="dt" sz="quarter" idx="10"/>
          </p:nvPr>
        </p:nvSpPr>
        <p:spPr bwMode="auto">
          <a:xfrm>
            <a:off x="6286500" y="6072188"/>
            <a:ext cx="2643188" cy="142875"/>
          </a:xfrm>
          <a:ln>
            <a:miter lim="800000"/>
            <a:headEnd/>
            <a:tailEnd/>
          </a:ln>
        </p:spPr>
        <p:txBody>
          <a:bodyPr wrap="square" numCol="1" compatLnSpc="1">
            <a:prstTxWarp prst="textNoShape">
              <a:avLst/>
            </a:prstTxWarp>
          </a:bodyPr>
          <a:lstStyle/>
          <a:p>
            <a:pPr fontAlgn="base">
              <a:spcBef>
                <a:spcPct val="0"/>
              </a:spcBef>
              <a:spcAft>
                <a:spcPct val="0"/>
              </a:spcAft>
              <a:defRPr/>
            </a:pPr>
            <a:fld id="{8374608C-6629-4D5D-8DAD-D49E7F1FFA84}" type="datetime1">
              <a:rPr lang="de-DE"/>
              <a:pPr fontAlgn="base">
                <a:spcBef>
                  <a:spcPct val="0"/>
                </a:spcBef>
                <a:spcAft>
                  <a:spcPct val="0"/>
                </a:spcAft>
                <a:defRPr/>
              </a:pPr>
              <a:t>28.06.2023</a:t>
            </a:fld>
            <a:endParaRPr lang="de-DE" dirty="0"/>
          </a:p>
        </p:txBody>
      </p:sp>
      <p:sp>
        <p:nvSpPr>
          <p:cNvPr id="25" name="Foliennummernplatzhalter 24"/>
          <p:cNvSpPr>
            <a:spLocks noGrp="1"/>
          </p:cNvSpPr>
          <p:nvPr>
            <p:ph type="sldNum" sz="quarter" idx="12"/>
          </p:nvPr>
        </p:nvSpPr>
        <p:spPr>
          <a:xfrm>
            <a:off x="6553200" y="5929313"/>
            <a:ext cx="2133600" cy="285750"/>
          </a:xfrm>
        </p:spPr>
        <p:txBody>
          <a:bodyPr/>
          <a:lstStyle/>
          <a:p>
            <a:pPr>
              <a:defRPr/>
            </a:pPr>
            <a:fld id="{2587FE82-0699-4AE0-8FEA-EA59FE5C09E7}" type="slidenum">
              <a:rPr lang="de-DE"/>
              <a:pPr>
                <a:defRPr/>
              </a:pPr>
              <a:t>4</a:t>
            </a:fld>
            <a:endParaRPr lang="de-DE" dirty="0"/>
          </a:p>
        </p:txBody>
      </p:sp>
      <p:pic>
        <p:nvPicPr>
          <p:cNvPr id="5142" name="Grafik 22" descr="IMG_0013.JPG"/>
          <p:cNvPicPr>
            <a:picLocks noChangeAspect="1"/>
          </p:cNvPicPr>
          <p:nvPr/>
        </p:nvPicPr>
        <p:blipFill>
          <a:blip r:embed="rId2" cstate="print"/>
          <a:srcRect/>
          <a:stretch>
            <a:fillRect/>
          </a:stretch>
        </p:blipFill>
        <p:spPr bwMode="auto">
          <a:xfrm>
            <a:off x="323850" y="382587"/>
            <a:ext cx="2482850" cy="1862138"/>
          </a:xfrm>
          <a:prstGeom prst="rect">
            <a:avLst/>
          </a:prstGeom>
          <a:noFill/>
          <a:ln w="9525">
            <a:noFill/>
            <a:miter lim="800000"/>
            <a:headEnd/>
            <a:tailEnd/>
          </a:ln>
        </p:spPr>
      </p:pic>
      <p:pic>
        <p:nvPicPr>
          <p:cNvPr id="5144" name="Grafik 28" descr="IMG_0050.JPG"/>
          <p:cNvPicPr>
            <a:picLocks noChangeAspect="1"/>
          </p:cNvPicPr>
          <p:nvPr/>
        </p:nvPicPr>
        <p:blipFill>
          <a:blip r:embed="rId3" cstate="print"/>
          <a:srcRect/>
          <a:stretch>
            <a:fillRect/>
          </a:stretch>
        </p:blipFill>
        <p:spPr bwMode="auto">
          <a:xfrm>
            <a:off x="3419475" y="333375"/>
            <a:ext cx="2339975" cy="1754188"/>
          </a:xfrm>
          <a:prstGeom prst="rect">
            <a:avLst/>
          </a:prstGeom>
          <a:noFill/>
          <a:ln w="9525">
            <a:noFill/>
            <a:miter lim="800000"/>
            <a:headEnd/>
            <a:tailEnd/>
          </a:ln>
        </p:spPr>
      </p:pic>
      <p:pic>
        <p:nvPicPr>
          <p:cNvPr id="3" name="Grafik 2">
            <a:extLst>
              <a:ext uri="{FF2B5EF4-FFF2-40B4-BE49-F238E27FC236}">
                <a16:creationId xmlns:a16="http://schemas.microsoft.com/office/drawing/2014/main" id="{FE79F01E-D627-4679-B0FA-D8B5D6CDD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1659" y="4440388"/>
            <a:ext cx="2884324" cy="1923844"/>
          </a:xfrm>
          <a:prstGeom prst="rect">
            <a:avLst/>
          </a:prstGeom>
        </p:spPr>
      </p:pic>
      <p:pic>
        <p:nvPicPr>
          <p:cNvPr id="5" name="Grafik 4">
            <a:extLst>
              <a:ext uri="{FF2B5EF4-FFF2-40B4-BE49-F238E27FC236}">
                <a16:creationId xmlns:a16="http://schemas.microsoft.com/office/drawing/2014/main" id="{D246F536-4753-41D1-A66C-4FDEE0F667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6309" y="4440388"/>
            <a:ext cx="2981989" cy="1988987"/>
          </a:xfrm>
          <a:prstGeom prst="rect">
            <a:avLst/>
          </a:prstGeom>
        </p:spPr>
      </p:pic>
      <p:pic>
        <p:nvPicPr>
          <p:cNvPr id="7" name="Grafik 6">
            <a:extLst>
              <a:ext uri="{FF2B5EF4-FFF2-40B4-BE49-F238E27FC236}">
                <a16:creationId xmlns:a16="http://schemas.microsoft.com/office/drawing/2014/main" id="{CB0CEF7B-498A-4595-95CE-A9370F3242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81" y="2852935"/>
            <a:ext cx="1970416" cy="2954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9646"/>
                                        </p:tgtEl>
                                        <p:attrNameLst>
                                          <p:attrName>style.visibility</p:attrName>
                                        </p:attrNameLst>
                                      </p:cBhvr>
                                      <p:to>
                                        <p:strVal val="visible"/>
                                      </p:to>
                                    </p:set>
                                    <p:anim calcmode="lin" valueType="num">
                                      <p:cBhvr>
                                        <p:cTn id="7" dur="2000" fill="hold"/>
                                        <p:tgtEl>
                                          <p:spTgt spid="69646"/>
                                        </p:tgtEl>
                                        <p:attrNameLst>
                                          <p:attrName>ppt_w</p:attrName>
                                        </p:attrNameLst>
                                      </p:cBhvr>
                                      <p:tavLst>
                                        <p:tav tm="0">
                                          <p:val>
                                            <p:strVal val="#ppt_w+.3"/>
                                          </p:val>
                                        </p:tav>
                                        <p:tav tm="100000">
                                          <p:val>
                                            <p:strVal val="#ppt_w"/>
                                          </p:val>
                                        </p:tav>
                                      </p:tavLst>
                                    </p:anim>
                                    <p:anim calcmode="lin" valueType="num">
                                      <p:cBhvr>
                                        <p:cTn id="8" dur="2000" fill="hold"/>
                                        <p:tgtEl>
                                          <p:spTgt spid="69646"/>
                                        </p:tgtEl>
                                        <p:attrNameLst>
                                          <p:attrName>ppt_h</p:attrName>
                                        </p:attrNameLst>
                                      </p:cBhvr>
                                      <p:tavLst>
                                        <p:tav tm="0">
                                          <p:val>
                                            <p:strVal val="#ppt_h"/>
                                          </p:val>
                                        </p:tav>
                                        <p:tav tm="100000">
                                          <p:val>
                                            <p:strVal val="#ppt_h"/>
                                          </p:val>
                                        </p:tav>
                                      </p:tavLst>
                                    </p:anim>
                                    <p:animEffect transition="in" filter="fade">
                                      <p:cBhvr>
                                        <p:cTn id="9" dur="2000"/>
                                        <p:tgtEl>
                                          <p:spTgt spid="69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89D5D642-9432-417E-A460-AB0BFF38F4F2}"/>
              </a:ext>
            </a:extLst>
          </p:cNvPr>
          <p:cNvGraphicFramePr>
            <a:graphicFrameLocks noGrp="1"/>
          </p:cNvGraphicFramePr>
          <p:nvPr>
            <p:extLst>
              <p:ext uri="{D42A27DB-BD31-4B8C-83A1-F6EECF244321}">
                <p14:modId xmlns:p14="http://schemas.microsoft.com/office/powerpoint/2010/main" val="1356570800"/>
              </p:ext>
            </p:extLst>
          </p:nvPr>
        </p:nvGraphicFramePr>
        <p:xfrm>
          <a:off x="683568" y="123957"/>
          <a:ext cx="7833263" cy="6734043"/>
        </p:xfrm>
        <a:graphic>
          <a:graphicData uri="http://schemas.openxmlformats.org/drawingml/2006/table">
            <a:tbl>
              <a:tblPr>
                <a:tableStyleId>{5C22544A-7EE6-4342-B048-85BDC9FD1C3A}</a:tableStyleId>
              </a:tblPr>
              <a:tblGrid>
                <a:gridCol w="1980221">
                  <a:extLst>
                    <a:ext uri="{9D8B030D-6E8A-4147-A177-3AD203B41FA5}">
                      <a16:colId xmlns:a16="http://schemas.microsoft.com/office/drawing/2014/main" val="3810509790"/>
                    </a:ext>
                  </a:extLst>
                </a:gridCol>
                <a:gridCol w="374636">
                  <a:extLst>
                    <a:ext uri="{9D8B030D-6E8A-4147-A177-3AD203B41FA5}">
                      <a16:colId xmlns:a16="http://schemas.microsoft.com/office/drawing/2014/main" val="2176997132"/>
                    </a:ext>
                  </a:extLst>
                </a:gridCol>
                <a:gridCol w="374636">
                  <a:extLst>
                    <a:ext uri="{9D8B030D-6E8A-4147-A177-3AD203B41FA5}">
                      <a16:colId xmlns:a16="http://schemas.microsoft.com/office/drawing/2014/main" val="1938787660"/>
                    </a:ext>
                  </a:extLst>
                </a:gridCol>
                <a:gridCol w="374636">
                  <a:extLst>
                    <a:ext uri="{9D8B030D-6E8A-4147-A177-3AD203B41FA5}">
                      <a16:colId xmlns:a16="http://schemas.microsoft.com/office/drawing/2014/main" val="731696633"/>
                    </a:ext>
                  </a:extLst>
                </a:gridCol>
                <a:gridCol w="374636">
                  <a:extLst>
                    <a:ext uri="{9D8B030D-6E8A-4147-A177-3AD203B41FA5}">
                      <a16:colId xmlns:a16="http://schemas.microsoft.com/office/drawing/2014/main" val="881447792"/>
                    </a:ext>
                  </a:extLst>
                </a:gridCol>
                <a:gridCol w="287020">
                  <a:extLst>
                    <a:ext uri="{9D8B030D-6E8A-4147-A177-3AD203B41FA5}">
                      <a16:colId xmlns:a16="http://schemas.microsoft.com/office/drawing/2014/main" val="1818273591"/>
                    </a:ext>
                  </a:extLst>
                </a:gridCol>
                <a:gridCol w="374636">
                  <a:extLst>
                    <a:ext uri="{9D8B030D-6E8A-4147-A177-3AD203B41FA5}">
                      <a16:colId xmlns:a16="http://schemas.microsoft.com/office/drawing/2014/main" val="4127405404"/>
                    </a:ext>
                  </a:extLst>
                </a:gridCol>
                <a:gridCol w="374636">
                  <a:extLst>
                    <a:ext uri="{9D8B030D-6E8A-4147-A177-3AD203B41FA5}">
                      <a16:colId xmlns:a16="http://schemas.microsoft.com/office/drawing/2014/main" val="1982572480"/>
                    </a:ext>
                  </a:extLst>
                </a:gridCol>
                <a:gridCol w="374636">
                  <a:extLst>
                    <a:ext uri="{9D8B030D-6E8A-4147-A177-3AD203B41FA5}">
                      <a16:colId xmlns:a16="http://schemas.microsoft.com/office/drawing/2014/main" val="1380871611"/>
                    </a:ext>
                  </a:extLst>
                </a:gridCol>
                <a:gridCol w="374636">
                  <a:extLst>
                    <a:ext uri="{9D8B030D-6E8A-4147-A177-3AD203B41FA5}">
                      <a16:colId xmlns:a16="http://schemas.microsoft.com/office/drawing/2014/main" val="2290074452"/>
                    </a:ext>
                  </a:extLst>
                </a:gridCol>
                <a:gridCol w="374636">
                  <a:extLst>
                    <a:ext uri="{9D8B030D-6E8A-4147-A177-3AD203B41FA5}">
                      <a16:colId xmlns:a16="http://schemas.microsoft.com/office/drawing/2014/main" val="356853263"/>
                    </a:ext>
                  </a:extLst>
                </a:gridCol>
                <a:gridCol w="374636">
                  <a:extLst>
                    <a:ext uri="{9D8B030D-6E8A-4147-A177-3AD203B41FA5}">
                      <a16:colId xmlns:a16="http://schemas.microsoft.com/office/drawing/2014/main" val="4056573900"/>
                    </a:ext>
                  </a:extLst>
                </a:gridCol>
                <a:gridCol w="374636">
                  <a:extLst>
                    <a:ext uri="{9D8B030D-6E8A-4147-A177-3AD203B41FA5}">
                      <a16:colId xmlns:a16="http://schemas.microsoft.com/office/drawing/2014/main" val="3567046599"/>
                    </a:ext>
                  </a:extLst>
                </a:gridCol>
                <a:gridCol w="374636">
                  <a:extLst>
                    <a:ext uri="{9D8B030D-6E8A-4147-A177-3AD203B41FA5}">
                      <a16:colId xmlns:a16="http://schemas.microsoft.com/office/drawing/2014/main" val="1414430135"/>
                    </a:ext>
                  </a:extLst>
                </a:gridCol>
                <a:gridCol w="1070390">
                  <a:extLst>
                    <a:ext uri="{9D8B030D-6E8A-4147-A177-3AD203B41FA5}">
                      <a16:colId xmlns:a16="http://schemas.microsoft.com/office/drawing/2014/main" val="3146727955"/>
                    </a:ext>
                  </a:extLst>
                </a:gridCol>
              </a:tblGrid>
              <a:tr h="1352317">
                <a:tc>
                  <a:txBody>
                    <a:bodyPr/>
                    <a:lstStyle/>
                    <a:p>
                      <a:pPr algn="l" fontAlgn="b"/>
                      <a:r>
                        <a:rPr lang="de-DE" sz="1800" u="none" strike="noStrike" dirty="0">
                          <a:effectLst/>
                        </a:rPr>
                        <a:t> </a:t>
                      </a:r>
                      <a:endParaRPr lang="de-DE" sz="1800" b="0" i="0" u="none" strike="noStrike" dirty="0">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dirty="0">
                          <a:effectLst/>
                        </a:rPr>
                        <a:t>Fußball</a:t>
                      </a:r>
                      <a:endParaRPr lang="de-DE" sz="1800" b="0" i="0" u="none" strike="noStrike" dirty="0">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Basketball</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Volleyball</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Tischtennis</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Floorball</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Leichtathletik</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Gerätturnen</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Schwimmen</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Crosslauf</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Skilanglauf</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Athletik</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Badminton</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a:effectLst/>
                        </a:rPr>
                        <a:t>Judo</a:t>
                      </a:r>
                      <a:endParaRPr lang="de-DE" sz="1800" b="0" i="0" u="none" strike="noStrike">
                        <a:solidFill>
                          <a:srgbClr val="000000"/>
                        </a:solidFill>
                        <a:effectLst/>
                        <a:latin typeface="Calibri" panose="020F0502020204030204" pitchFamily="34" charset="0"/>
                      </a:endParaRPr>
                    </a:p>
                  </a:txBody>
                  <a:tcPr marL="6350" marR="6350" marT="6350" marB="0" vert="vert270" anchor="b">
                    <a:noFill/>
                  </a:tcPr>
                </a:tc>
                <a:tc>
                  <a:txBody>
                    <a:bodyPr/>
                    <a:lstStyle/>
                    <a:p>
                      <a:pPr algn="r" fontAlgn="b"/>
                      <a:r>
                        <a:rPr lang="de-DE" sz="1800" u="none" strike="noStrike" dirty="0">
                          <a:effectLst/>
                        </a:rPr>
                        <a:t>Gesamt</a:t>
                      </a:r>
                      <a:endParaRPr lang="de-DE" sz="1800" b="0" i="0" u="none" strike="noStrike" dirty="0">
                        <a:solidFill>
                          <a:srgbClr val="000000"/>
                        </a:solidFill>
                        <a:effectLst/>
                        <a:latin typeface="Calibri" panose="020F0502020204030204" pitchFamily="34" charset="0"/>
                      </a:endParaRPr>
                    </a:p>
                  </a:txBody>
                  <a:tcPr marL="6350" marR="6350" marT="6350" marB="0" vert="vert270" anchor="b">
                    <a:noFill/>
                  </a:tcPr>
                </a:tc>
                <a:extLst>
                  <a:ext uri="{0D108BD9-81ED-4DB2-BD59-A6C34878D82A}">
                    <a16:rowId xmlns:a16="http://schemas.microsoft.com/office/drawing/2014/main" val="2921466124"/>
                  </a:ext>
                </a:extLst>
              </a:tr>
              <a:tr h="301671">
                <a:tc>
                  <a:txBody>
                    <a:bodyPr/>
                    <a:lstStyle/>
                    <a:p>
                      <a:pPr algn="l" fontAlgn="b"/>
                      <a:r>
                        <a:rPr lang="de-DE" sz="1800" u="none" strike="noStrike">
                          <a:effectLst/>
                        </a:rPr>
                        <a:t>OS Pestalozzi</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4</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1060991337"/>
                  </a:ext>
                </a:extLst>
              </a:tr>
              <a:tr h="301671">
                <a:tc>
                  <a:txBody>
                    <a:bodyPr/>
                    <a:lstStyle/>
                    <a:p>
                      <a:pPr algn="l" fontAlgn="b"/>
                      <a:r>
                        <a:rPr lang="de-DE" sz="1800" u="none" strike="noStrike">
                          <a:effectLst/>
                        </a:rPr>
                        <a:t>OS Adam Ries</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6</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1549375562"/>
                  </a:ext>
                </a:extLst>
              </a:tr>
              <a:tr h="301671">
                <a:tc>
                  <a:txBody>
                    <a:bodyPr/>
                    <a:lstStyle/>
                    <a:p>
                      <a:pPr algn="l" fontAlgn="b"/>
                      <a:r>
                        <a:rPr lang="de-DE" sz="1800" u="none" strike="noStrike">
                          <a:effectLst/>
                        </a:rPr>
                        <a:t>OS Ehrenfriedersdorf</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5</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4032500783"/>
                  </a:ext>
                </a:extLst>
              </a:tr>
              <a:tr h="301671">
                <a:tc>
                  <a:txBody>
                    <a:bodyPr/>
                    <a:lstStyle/>
                    <a:p>
                      <a:pPr algn="l" fontAlgn="b"/>
                      <a:r>
                        <a:rPr lang="de-DE" sz="1800" u="none" strike="noStrike">
                          <a:effectLst/>
                        </a:rPr>
                        <a:t>OS Jöhstadt</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9</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1609639429"/>
                  </a:ext>
                </a:extLst>
              </a:tr>
              <a:tr h="301671">
                <a:tc>
                  <a:txBody>
                    <a:bodyPr/>
                    <a:lstStyle/>
                    <a:p>
                      <a:pPr algn="l" fontAlgn="b"/>
                      <a:r>
                        <a:rPr lang="de-DE" sz="1800" u="none" strike="noStrike">
                          <a:effectLst/>
                        </a:rPr>
                        <a:t>OS Scheibenberg</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4</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2339518403"/>
                  </a:ext>
                </a:extLst>
              </a:tr>
              <a:tr h="301671">
                <a:tc>
                  <a:txBody>
                    <a:bodyPr/>
                    <a:lstStyle/>
                    <a:p>
                      <a:pPr algn="l" fontAlgn="b"/>
                      <a:r>
                        <a:rPr lang="de-DE" sz="1800" u="none" strike="noStrike">
                          <a:effectLst/>
                        </a:rPr>
                        <a:t>OS Sehmatal</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6</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1220500517"/>
                  </a:ext>
                </a:extLst>
              </a:tr>
              <a:tr h="301671">
                <a:tc>
                  <a:txBody>
                    <a:bodyPr/>
                    <a:lstStyle/>
                    <a:p>
                      <a:pPr algn="l" fontAlgn="b"/>
                      <a:r>
                        <a:rPr lang="de-DE" sz="1800" u="none" strike="noStrike">
                          <a:effectLst/>
                        </a:rPr>
                        <a:t>LKG Annaberg</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7</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4</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16</a:t>
                      </a:r>
                      <a:endParaRPr lang="de-DE" sz="1800" b="0" i="0" u="none" strike="noStrike">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2563311136"/>
                  </a:ext>
                </a:extLst>
              </a:tr>
              <a:tr h="301671">
                <a:tc>
                  <a:txBody>
                    <a:bodyPr/>
                    <a:lstStyle/>
                    <a:p>
                      <a:pPr algn="l" fontAlgn="b"/>
                      <a:r>
                        <a:rPr lang="de-DE" sz="1800" u="none" strike="noStrike">
                          <a:effectLst/>
                        </a:rPr>
                        <a:t>LKG O`thal</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5</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2223421916"/>
                  </a:ext>
                </a:extLst>
              </a:tr>
              <a:tr h="301671">
                <a:tc>
                  <a:txBody>
                    <a:bodyPr/>
                    <a:lstStyle/>
                    <a:p>
                      <a:pPr algn="l" fontAlgn="b"/>
                      <a:r>
                        <a:rPr lang="de-DE" sz="1800" u="none" strike="noStrike">
                          <a:effectLst/>
                        </a:rPr>
                        <a:t>ESG Erzgebirge</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20</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29</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1908479559"/>
                  </a:ext>
                </a:extLst>
              </a:tr>
              <a:tr h="301671">
                <a:tc>
                  <a:txBody>
                    <a:bodyPr/>
                    <a:lstStyle/>
                    <a:p>
                      <a:pPr algn="l" fontAlgn="b"/>
                      <a:r>
                        <a:rPr lang="de-DE" sz="1800" u="none" strike="noStrike">
                          <a:effectLst/>
                        </a:rPr>
                        <a:t>HGG Thum</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6</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11</a:t>
                      </a:r>
                      <a:endParaRPr lang="de-DE" sz="1800" b="0" i="0" u="none" strike="noStrike">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4049031821"/>
                  </a:ext>
                </a:extLst>
              </a:tr>
              <a:tr h="301671">
                <a:tc>
                  <a:txBody>
                    <a:bodyPr/>
                    <a:lstStyle/>
                    <a:p>
                      <a:pPr algn="l" fontAlgn="b"/>
                      <a:r>
                        <a:rPr lang="de-DE" sz="1800" u="none" strike="noStrike">
                          <a:effectLst/>
                        </a:rPr>
                        <a:t>OS Gelenau</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6</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9</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1504008647"/>
                  </a:ext>
                </a:extLst>
              </a:tr>
              <a:tr h="301671">
                <a:tc>
                  <a:txBody>
                    <a:bodyPr/>
                    <a:lstStyle/>
                    <a:p>
                      <a:pPr algn="l" fontAlgn="b"/>
                      <a:r>
                        <a:rPr lang="de-DE" sz="1800" u="none" strike="noStrike">
                          <a:effectLst/>
                        </a:rPr>
                        <a:t>OS Geyer</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dirty="0">
                          <a:effectLst/>
                        </a:rPr>
                        <a:t> </a:t>
                      </a:r>
                      <a:endParaRPr lang="de-DE" sz="1800" b="0" i="0" u="none" strike="noStrike" dirty="0">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2</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2211049133"/>
                  </a:ext>
                </a:extLst>
              </a:tr>
              <a:tr h="301671">
                <a:tc>
                  <a:txBody>
                    <a:bodyPr/>
                    <a:lstStyle/>
                    <a:p>
                      <a:pPr algn="l" fontAlgn="b"/>
                      <a:r>
                        <a:rPr lang="de-DE" sz="1800" u="none" strike="noStrike">
                          <a:effectLst/>
                        </a:rPr>
                        <a:t>OS Großrückerswalde</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5</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3938927116"/>
                  </a:ext>
                </a:extLst>
              </a:tr>
              <a:tr h="301671">
                <a:tc>
                  <a:txBody>
                    <a:bodyPr/>
                    <a:lstStyle/>
                    <a:p>
                      <a:pPr algn="l" fontAlgn="b"/>
                      <a:r>
                        <a:rPr lang="de-DE" sz="1800" u="none" strike="noStrike">
                          <a:effectLst/>
                        </a:rPr>
                        <a:t>OS Crottendorf</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1</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3700049178"/>
                  </a:ext>
                </a:extLst>
              </a:tr>
              <a:tr h="301671">
                <a:tc>
                  <a:txBody>
                    <a:bodyPr/>
                    <a:lstStyle/>
                    <a:p>
                      <a:pPr algn="l" fontAlgn="b"/>
                      <a:r>
                        <a:rPr lang="de-DE" sz="1800" u="none" strike="noStrike">
                          <a:effectLst/>
                        </a:rPr>
                        <a:t>BSZ Annaberg</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4</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5</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719131615"/>
                  </a:ext>
                </a:extLst>
              </a:tr>
              <a:tr h="301671">
                <a:tc>
                  <a:txBody>
                    <a:bodyPr/>
                    <a:lstStyle/>
                    <a:p>
                      <a:pPr algn="l" fontAlgn="b"/>
                      <a:r>
                        <a:rPr lang="de-DE" sz="1800" u="none" strike="noStrike">
                          <a:effectLst/>
                        </a:rPr>
                        <a:t>IAJ Annaberg</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l" fontAlgn="b"/>
                      <a:r>
                        <a:rPr lang="de-DE" sz="1800" u="none" strike="noStrike">
                          <a:effectLst/>
                        </a:rPr>
                        <a:t> </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0</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2192250921"/>
                  </a:ext>
                </a:extLst>
              </a:tr>
              <a:tr h="301671">
                <a:tc>
                  <a:txBody>
                    <a:bodyPr/>
                    <a:lstStyle/>
                    <a:p>
                      <a:pPr algn="l" fontAlgn="b"/>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15</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0</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38</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3</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7</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27</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0</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0</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15</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4</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8</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0</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a:effectLst/>
                        </a:rPr>
                        <a:t>0</a:t>
                      </a:r>
                      <a:endParaRPr lang="de-DE" sz="1800" b="0" i="0" u="none" strike="noStrike">
                        <a:solidFill>
                          <a:srgbClr val="000000"/>
                        </a:solidFill>
                        <a:effectLst/>
                        <a:latin typeface="Calibri" panose="020F0502020204030204" pitchFamily="34" charset="0"/>
                      </a:endParaRPr>
                    </a:p>
                  </a:txBody>
                  <a:tcPr marL="6350" marR="6350" marT="6350" marB="0" anchor="b">
                    <a:noFill/>
                  </a:tcPr>
                </a:tc>
                <a:tc>
                  <a:txBody>
                    <a:bodyPr/>
                    <a:lstStyle/>
                    <a:p>
                      <a:pPr algn="r" fontAlgn="b"/>
                      <a:r>
                        <a:rPr lang="de-DE" sz="1800" u="none" strike="noStrike" dirty="0">
                          <a:effectLst/>
                        </a:rPr>
                        <a:t>117</a:t>
                      </a:r>
                      <a:endParaRPr lang="de-DE" sz="1800" b="0" i="0" u="none" strike="noStrike" dirty="0">
                        <a:solidFill>
                          <a:srgbClr val="FF0000"/>
                        </a:solidFill>
                        <a:effectLst/>
                        <a:latin typeface="Calibri" panose="020F0502020204030204" pitchFamily="34" charset="0"/>
                      </a:endParaRPr>
                    </a:p>
                  </a:txBody>
                  <a:tcPr marL="6350" marR="6350" marT="6350" marB="0" anchor="b">
                    <a:noFill/>
                  </a:tcPr>
                </a:tc>
                <a:extLst>
                  <a:ext uri="{0D108BD9-81ED-4DB2-BD59-A6C34878D82A}">
                    <a16:rowId xmlns:a16="http://schemas.microsoft.com/office/drawing/2014/main" val="2024423704"/>
                  </a:ext>
                </a:extLst>
              </a:tr>
            </a:tbl>
          </a:graphicData>
        </a:graphic>
      </p:graphicFrame>
    </p:spTree>
    <p:extLst>
      <p:ext uri="{BB962C8B-B14F-4D97-AF65-F5344CB8AC3E}">
        <p14:creationId xmlns:p14="http://schemas.microsoft.com/office/powerpoint/2010/main" val="1366512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a:extLst>
              <a:ext uri="{FF2B5EF4-FFF2-40B4-BE49-F238E27FC236}">
                <a16:creationId xmlns:a16="http://schemas.microsoft.com/office/drawing/2014/main" id="{0152E750-C6B2-49B3-A113-5BD49FE3662A}"/>
              </a:ext>
            </a:extLst>
          </p:cNvPr>
          <p:cNvGraphicFramePr>
            <a:graphicFrameLocks noGrp="1"/>
          </p:cNvGraphicFramePr>
          <p:nvPr>
            <p:extLst>
              <p:ext uri="{D42A27DB-BD31-4B8C-83A1-F6EECF244321}">
                <p14:modId xmlns:p14="http://schemas.microsoft.com/office/powerpoint/2010/main" val="4245340687"/>
              </p:ext>
            </p:extLst>
          </p:nvPr>
        </p:nvGraphicFramePr>
        <p:xfrm>
          <a:off x="719571" y="188640"/>
          <a:ext cx="7704857" cy="6328028"/>
        </p:xfrm>
        <a:graphic>
          <a:graphicData uri="http://schemas.openxmlformats.org/drawingml/2006/table">
            <a:tbl>
              <a:tblPr>
                <a:tableStyleId>{5C22544A-7EE6-4342-B048-85BDC9FD1C3A}</a:tableStyleId>
              </a:tblPr>
              <a:tblGrid>
                <a:gridCol w="2390419">
                  <a:extLst>
                    <a:ext uri="{9D8B030D-6E8A-4147-A177-3AD203B41FA5}">
                      <a16:colId xmlns:a16="http://schemas.microsoft.com/office/drawing/2014/main" val="200957992"/>
                    </a:ext>
                  </a:extLst>
                </a:gridCol>
                <a:gridCol w="417893">
                  <a:extLst>
                    <a:ext uri="{9D8B030D-6E8A-4147-A177-3AD203B41FA5}">
                      <a16:colId xmlns:a16="http://schemas.microsoft.com/office/drawing/2014/main" val="1101338219"/>
                    </a:ext>
                  </a:extLst>
                </a:gridCol>
                <a:gridCol w="478519">
                  <a:extLst>
                    <a:ext uri="{9D8B030D-6E8A-4147-A177-3AD203B41FA5}">
                      <a16:colId xmlns:a16="http://schemas.microsoft.com/office/drawing/2014/main" val="1025296802"/>
                    </a:ext>
                  </a:extLst>
                </a:gridCol>
                <a:gridCol w="448206">
                  <a:extLst>
                    <a:ext uri="{9D8B030D-6E8A-4147-A177-3AD203B41FA5}">
                      <a16:colId xmlns:a16="http://schemas.microsoft.com/office/drawing/2014/main" val="4120073226"/>
                    </a:ext>
                  </a:extLst>
                </a:gridCol>
                <a:gridCol w="448206">
                  <a:extLst>
                    <a:ext uri="{9D8B030D-6E8A-4147-A177-3AD203B41FA5}">
                      <a16:colId xmlns:a16="http://schemas.microsoft.com/office/drawing/2014/main" val="4228860107"/>
                    </a:ext>
                  </a:extLst>
                </a:gridCol>
                <a:gridCol w="448206">
                  <a:extLst>
                    <a:ext uri="{9D8B030D-6E8A-4147-A177-3AD203B41FA5}">
                      <a16:colId xmlns:a16="http://schemas.microsoft.com/office/drawing/2014/main" val="1967821059"/>
                    </a:ext>
                  </a:extLst>
                </a:gridCol>
                <a:gridCol w="448206">
                  <a:extLst>
                    <a:ext uri="{9D8B030D-6E8A-4147-A177-3AD203B41FA5}">
                      <a16:colId xmlns:a16="http://schemas.microsoft.com/office/drawing/2014/main" val="1096886522"/>
                    </a:ext>
                  </a:extLst>
                </a:gridCol>
                <a:gridCol w="448206">
                  <a:extLst>
                    <a:ext uri="{9D8B030D-6E8A-4147-A177-3AD203B41FA5}">
                      <a16:colId xmlns:a16="http://schemas.microsoft.com/office/drawing/2014/main" val="1512888424"/>
                    </a:ext>
                  </a:extLst>
                </a:gridCol>
                <a:gridCol w="448206">
                  <a:extLst>
                    <a:ext uri="{9D8B030D-6E8A-4147-A177-3AD203B41FA5}">
                      <a16:colId xmlns:a16="http://schemas.microsoft.com/office/drawing/2014/main" val="3589834281"/>
                    </a:ext>
                  </a:extLst>
                </a:gridCol>
                <a:gridCol w="448206">
                  <a:extLst>
                    <a:ext uri="{9D8B030D-6E8A-4147-A177-3AD203B41FA5}">
                      <a16:colId xmlns:a16="http://schemas.microsoft.com/office/drawing/2014/main" val="1756386747"/>
                    </a:ext>
                  </a:extLst>
                </a:gridCol>
                <a:gridCol w="1280584">
                  <a:extLst>
                    <a:ext uri="{9D8B030D-6E8A-4147-A177-3AD203B41FA5}">
                      <a16:colId xmlns:a16="http://schemas.microsoft.com/office/drawing/2014/main" val="3163771831"/>
                    </a:ext>
                  </a:extLst>
                </a:gridCol>
              </a:tblGrid>
              <a:tr h="1302252">
                <a:tc>
                  <a:txBody>
                    <a:bodyPr/>
                    <a:lstStyle/>
                    <a:p>
                      <a:pPr algn="l" fontAlgn="b"/>
                      <a:r>
                        <a:rPr lang="de-DE" sz="1400" u="none" strike="noStrike" dirty="0">
                          <a:effectLst/>
                        </a:rPr>
                        <a:t> </a:t>
                      </a:r>
                      <a:endParaRPr lang="de-DE" sz="1400" b="0" i="0" u="none" strike="noStrike" dirty="0">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Schwimmen Kl. 3</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Schwimmen WK V</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Athletik</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Risiko-raus  LA WK V</a:t>
                      </a:r>
                      <a:endParaRPr lang="de-DE" sz="1400" b="0" i="0" u="none" strike="noStrike" dirty="0">
                        <a:solidFill>
                          <a:srgbClr val="FF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Skilanglauf</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LA Halle </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LA frei</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Zweifelderball</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Crosslauf</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tc>
                  <a:txBody>
                    <a:bodyPr/>
                    <a:lstStyle/>
                    <a:p>
                      <a:pPr algn="r" fontAlgn="b"/>
                      <a:r>
                        <a:rPr lang="de-DE" sz="1400" u="none" strike="noStrike" dirty="0">
                          <a:effectLst/>
                        </a:rPr>
                        <a:t>Gesamt</a:t>
                      </a:r>
                      <a:endParaRPr lang="de-DE" sz="1400" b="0" i="0" u="none" strike="noStrike" dirty="0">
                        <a:solidFill>
                          <a:srgbClr val="000000"/>
                        </a:solidFill>
                        <a:effectLst/>
                        <a:latin typeface="Calibri" panose="020F0502020204030204" pitchFamily="34" charset="0"/>
                      </a:endParaRPr>
                    </a:p>
                  </a:txBody>
                  <a:tcPr marL="5152" marR="5152" marT="5152" marB="0" vert="vert270" anchor="b">
                    <a:noFill/>
                  </a:tcPr>
                </a:tc>
                <a:extLst>
                  <a:ext uri="{0D108BD9-81ED-4DB2-BD59-A6C34878D82A}">
                    <a16:rowId xmlns:a16="http://schemas.microsoft.com/office/drawing/2014/main" val="1738047035"/>
                  </a:ext>
                </a:extLst>
              </a:tr>
              <a:tr h="204426">
                <a:tc>
                  <a:txBody>
                    <a:bodyPr/>
                    <a:lstStyle/>
                    <a:p>
                      <a:pPr algn="l" fontAlgn="b"/>
                      <a:r>
                        <a:rPr lang="de-DE" sz="1400" u="none" strike="noStrike">
                          <a:effectLst/>
                        </a:rPr>
                        <a:t>GS Adam Ries</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dirty="0">
                          <a:effectLst/>
                        </a:rPr>
                        <a:t> </a:t>
                      </a:r>
                      <a:endParaRPr lang="de-DE" sz="1400" b="0" i="0" u="none" strike="noStrike" dirty="0">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7</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801860746"/>
                  </a:ext>
                </a:extLst>
              </a:tr>
              <a:tr h="204426">
                <a:tc>
                  <a:txBody>
                    <a:bodyPr/>
                    <a:lstStyle/>
                    <a:p>
                      <a:pPr algn="l" fontAlgn="b"/>
                      <a:r>
                        <a:rPr lang="de-DE" sz="1400" u="none" strike="noStrike">
                          <a:effectLst/>
                        </a:rPr>
                        <a:t>GS Fröbel</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6</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740523204"/>
                  </a:ext>
                </a:extLst>
              </a:tr>
              <a:tr h="204426">
                <a:tc>
                  <a:txBody>
                    <a:bodyPr/>
                    <a:lstStyle/>
                    <a:p>
                      <a:pPr algn="l" fontAlgn="b"/>
                      <a:r>
                        <a:rPr lang="de-DE" sz="1400" u="none" strike="noStrike">
                          <a:effectLst/>
                        </a:rPr>
                        <a:t>GS Kleinrückerswalde</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5</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2042629497"/>
                  </a:ext>
                </a:extLst>
              </a:tr>
              <a:tr h="204426">
                <a:tc>
                  <a:txBody>
                    <a:bodyPr/>
                    <a:lstStyle/>
                    <a:p>
                      <a:pPr algn="l" fontAlgn="b"/>
                      <a:r>
                        <a:rPr lang="de-DE" sz="1400" u="none" strike="noStrike">
                          <a:effectLst/>
                        </a:rPr>
                        <a:t>GS Montessori</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2</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424089163"/>
                  </a:ext>
                </a:extLst>
              </a:tr>
              <a:tr h="204426">
                <a:tc>
                  <a:txBody>
                    <a:bodyPr/>
                    <a:lstStyle/>
                    <a:p>
                      <a:pPr algn="l" fontAlgn="b"/>
                      <a:r>
                        <a:rPr lang="de-DE" sz="1400" u="none" strike="noStrike">
                          <a:effectLst/>
                        </a:rPr>
                        <a:t>GS An der Riesenburg</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6</a:t>
                      </a:r>
                      <a:endParaRPr lang="de-DE" sz="1400" b="0" i="0" u="none" strike="noStrike">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089203660"/>
                  </a:ext>
                </a:extLst>
              </a:tr>
              <a:tr h="204426">
                <a:tc>
                  <a:txBody>
                    <a:bodyPr/>
                    <a:lstStyle/>
                    <a:p>
                      <a:pPr algn="l" fontAlgn="b"/>
                      <a:r>
                        <a:rPr lang="de-DE" sz="1400" u="none" strike="noStrike">
                          <a:effectLst/>
                        </a:rPr>
                        <a:t>GS Bärenstein</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2</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7</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436162545"/>
                  </a:ext>
                </a:extLst>
              </a:tr>
              <a:tr h="204426">
                <a:tc>
                  <a:txBody>
                    <a:bodyPr/>
                    <a:lstStyle/>
                    <a:p>
                      <a:pPr algn="l" fontAlgn="b"/>
                      <a:r>
                        <a:rPr lang="de-DE" sz="1400" u="none" strike="noStrike">
                          <a:effectLst/>
                        </a:rPr>
                        <a:t>GS Crottendorf</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2</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8</a:t>
                      </a:r>
                      <a:endParaRPr lang="de-DE" sz="1400" b="0" i="0" u="none" strike="noStrike">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2255257380"/>
                  </a:ext>
                </a:extLst>
              </a:tr>
              <a:tr h="204426">
                <a:tc>
                  <a:txBody>
                    <a:bodyPr/>
                    <a:lstStyle/>
                    <a:p>
                      <a:pPr algn="l" fontAlgn="b"/>
                      <a:r>
                        <a:rPr lang="de-DE" sz="1400" u="none" strike="noStrike">
                          <a:effectLst/>
                        </a:rPr>
                        <a:t>GS Drebach</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6</a:t>
                      </a:r>
                      <a:endParaRPr lang="de-DE" sz="1400" b="0" i="0" u="none" strike="noStrike">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927742063"/>
                  </a:ext>
                </a:extLst>
              </a:tr>
              <a:tr h="204426">
                <a:tc>
                  <a:txBody>
                    <a:bodyPr/>
                    <a:lstStyle/>
                    <a:p>
                      <a:pPr algn="l" fontAlgn="b"/>
                      <a:r>
                        <a:rPr lang="de-DE" sz="1400" u="none" strike="noStrike">
                          <a:effectLst/>
                        </a:rPr>
                        <a:t>GS Ehrenfriedersdorf</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6</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103245699"/>
                  </a:ext>
                </a:extLst>
              </a:tr>
              <a:tr h="204426">
                <a:tc>
                  <a:txBody>
                    <a:bodyPr/>
                    <a:lstStyle/>
                    <a:p>
                      <a:pPr algn="l" fontAlgn="b"/>
                      <a:r>
                        <a:rPr lang="de-DE" sz="1400" u="none" strike="noStrike">
                          <a:effectLst/>
                        </a:rPr>
                        <a:t>GS Elterlein</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5</a:t>
                      </a:r>
                      <a:endParaRPr lang="de-DE" sz="1400" b="0" i="0" u="none" strike="noStrike">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133649304"/>
                  </a:ext>
                </a:extLst>
              </a:tr>
              <a:tr h="204426">
                <a:tc>
                  <a:txBody>
                    <a:bodyPr/>
                    <a:lstStyle/>
                    <a:p>
                      <a:pPr algn="l" fontAlgn="b"/>
                      <a:r>
                        <a:rPr lang="de-DE" sz="1400" u="none" strike="noStrike">
                          <a:effectLst/>
                        </a:rPr>
                        <a:t>GS Geyer</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6</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103243492"/>
                  </a:ext>
                </a:extLst>
              </a:tr>
              <a:tr h="204426">
                <a:tc>
                  <a:txBody>
                    <a:bodyPr/>
                    <a:lstStyle/>
                    <a:p>
                      <a:pPr algn="l" fontAlgn="b"/>
                      <a:r>
                        <a:rPr lang="de-DE" sz="1400" u="none" strike="noStrike">
                          <a:effectLst/>
                        </a:rPr>
                        <a:t>GS Gelenau</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3</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7</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916971213"/>
                  </a:ext>
                </a:extLst>
              </a:tr>
              <a:tr h="204426">
                <a:tc>
                  <a:txBody>
                    <a:bodyPr/>
                    <a:lstStyle/>
                    <a:p>
                      <a:pPr algn="l" fontAlgn="b"/>
                      <a:r>
                        <a:rPr lang="de-DE" sz="1400" u="none" strike="noStrike">
                          <a:effectLst/>
                        </a:rPr>
                        <a:t>GS Großrückerswalde</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2</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6</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631980995"/>
                  </a:ext>
                </a:extLst>
              </a:tr>
              <a:tr h="204426">
                <a:tc>
                  <a:txBody>
                    <a:bodyPr/>
                    <a:lstStyle/>
                    <a:p>
                      <a:pPr algn="l" fontAlgn="b"/>
                      <a:r>
                        <a:rPr lang="de-DE" sz="1400" u="none" strike="noStrike">
                          <a:effectLst/>
                        </a:rPr>
                        <a:t>GS Grumbach</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5</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965598580"/>
                  </a:ext>
                </a:extLst>
              </a:tr>
              <a:tr h="204426">
                <a:tc>
                  <a:txBody>
                    <a:bodyPr/>
                    <a:lstStyle/>
                    <a:p>
                      <a:pPr algn="l" fontAlgn="b"/>
                      <a:r>
                        <a:rPr lang="de-DE" sz="1400" u="none" strike="noStrike">
                          <a:effectLst/>
                        </a:rPr>
                        <a:t>GS Königswalde</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5</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825505605"/>
                  </a:ext>
                </a:extLst>
              </a:tr>
              <a:tr h="204426">
                <a:tc>
                  <a:txBody>
                    <a:bodyPr/>
                    <a:lstStyle/>
                    <a:p>
                      <a:pPr algn="l" fontAlgn="b"/>
                      <a:r>
                        <a:rPr lang="de-DE" sz="1400" u="none" strike="noStrike">
                          <a:effectLst/>
                        </a:rPr>
                        <a:t>GS Mildenau</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6</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2930899104"/>
                  </a:ext>
                </a:extLst>
              </a:tr>
              <a:tr h="204426">
                <a:tc>
                  <a:txBody>
                    <a:bodyPr/>
                    <a:lstStyle/>
                    <a:p>
                      <a:pPr algn="l" fontAlgn="b"/>
                      <a:r>
                        <a:rPr lang="de-DE" sz="1400" u="none" strike="noStrike">
                          <a:effectLst/>
                        </a:rPr>
                        <a:t>GS Scheibenberg</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4</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2214379828"/>
                  </a:ext>
                </a:extLst>
              </a:tr>
              <a:tr h="204426">
                <a:tc>
                  <a:txBody>
                    <a:bodyPr/>
                    <a:lstStyle/>
                    <a:p>
                      <a:pPr algn="l" fontAlgn="b"/>
                      <a:r>
                        <a:rPr lang="de-DE" sz="1400" u="none" strike="noStrike">
                          <a:effectLst/>
                        </a:rPr>
                        <a:t>GS Schlettau</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5</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050651276"/>
                  </a:ext>
                </a:extLst>
              </a:tr>
              <a:tr h="204426">
                <a:tc>
                  <a:txBody>
                    <a:bodyPr/>
                    <a:lstStyle/>
                    <a:p>
                      <a:pPr algn="l" fontAlgn="b"/>
                      <a:r>
                        <a:rPr lang="de-DE" sz="1400" u="none" strike="noStrike">
                          <a:effectLst/>
                        </a:rPr>
                        <a:t>GS Sehmatal</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8</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511557338"/>
                  </a:ext>
                </a:extLst>
              </a:tr>
              <a:tr h="204426">
                <a:tc>
                  <a:txBody>
                    <a:bodyPr/>
                    <a:lstStyle/>
                    <a:p>
                      <a:pPr algn="l" fontAlgn="b"/>
                      <a:r>
                        <a:rPr lang="de-DE" sz="1400" u="none" strike="noStrike">
                          <a:effectLst/>
                        </a:rPr>
                        <a:t>GS Thum</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4</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454807722"/>
                  </a:ext>
                </a:extLst>
              </a:tr>
              <a:tr h="204426">
                <a:tc>
                  <a:txBody>
                    <a:bodyPr/>
                    <a:lstStyle/>
                    <a:p>
                      <a:pPr algn="l" fontAlgn="b"/>
                      <a:r>
                        <a:rPr lang="de-DE" sz="1400" u="none" strike="noStrike">
                          <a:effectLst/>
                        </a:rPr>
                        <a:t>GS Venusberg</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4</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4194209591"/>
                  </a:ext>
                </a:extLst>
              </a:tr>
              <a:tr h="204426">
                <a:tc>
                  <a:txBody>
                    <a:bodyPr/>
                    <a:lstStyle/>
                    <a:p>
                      <a:pPr algn="l" fontAlgn="b"/>
                      <a:r>
                        <a:rPr lang="de-DE" sz="1400" u="none" strike="noStrike">
                          <a:effectLst/>
                        </a:rPr>
                        <a:t>GS Wiesa</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4</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3172681318"/>
                  </a:ext>
                </a:extLst>
              </a:tr>
              <a:tr h="204426">
                <a:tc>
                  <a:txBody>
                    <a:bodyPr/>
                    <a:lstStyle/>
                    <a:p>
                      <a:pPr algn="l" fontAlgn="b"/>
                      <a:r>
                        <a:rPr lang="de-DE" sz="1400" u="none" strike="noStrike">
                          <a:effectLst/>
                        </a:rPr>
                        <a:t> </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8</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10</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18</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0</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5</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21</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20</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15</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a:effectLst/>
                        </a:rPr>
                        <a:t>25</a:t>
                      </a:r>
                      <a:endParaRPr lang="de-DE" sz="1400" b="0" i="0" u="none" strike="noStrike">
                        <a:solidFill>
                          <a:srgbClr val="000000"/>
                        </a:solidFill>
                        <a:effectLst/>
                        <a:latin typeface="Calibri" panose="020F0502020204030204" pitchFamily="34" charset="0"/>
                      </a:endParaRPr>
                    </a:p>
                  </a:txBody>
                  <a:tcPr marL="5152" marR="5152" marT="5152" marB="0" anchor="b">
                    <a:noFill/>
                  </a:tcPr>
                </a:tc>
                <a:tc>
                  <a:txBody>
                    <a:bodyPr/>
                    <a:lstStyle/>
                    <a:p>
                      <a:pPr algn="r" fontAlgn="b"/>
                      <a:r>
                        <a:rPr lang="de-DE" sz="1400" u="none" strike="noStrike" dirty="0">
                          <a:effectLst/>
                        </a:rPr>
                        <a:t>122</a:t>
                      </a:r>
                      <a:endParaRPr lang="de-DE" sz="1400" b="0" i="0" u="none" strike="noStrike" dirty="0">
                        <a:solidFill>
                          <a:srgbClr val="FF0000"/>
                        </a:solidFill>
                        <a:effectLst/>
                        <a:latin typeface="Calibri" panose="020F0502020204030204" pitchFamily="34" charset="0"/>
                      </a:endParaRPr>
                    </a:p>
                  </a:txBody>
                  <a:tcPr marL="5152" marR="5152" marT="5152" marB="0" anchor="b">
                    <a:noFill/>
                  </a:tcPr>
                </a:tc>
                <a:extLst>
                  <a:ext uri="{0D108BD9-81ED-4DB2-BD59-A6C34878D82A}">
                    <a16:rowId xmlns:a16="http://schemas.microsoft.com/office/drawing/2014/main" val="1306553057"/>
                  </a:ext>
                </a:extLst>
              </a:tr>
            </a:tbl>
          </a:graphicData>
        </a:graphic>
      </p:graphicFrame>
    </p:spTree>
    <p:extLst>
      <p:ext uri="{BB962C8B-B14F-4D97-AF65-F5344CB8AC3E}">
        <p14:creationId xmlns:p14="http://schemas.microsoft.com/office/powerpoint/2010/main" val="2571902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Bild in Originalgröße anzeigen  "/>
          <p:cNvPicPr>
            <a:picLocks noChangeAspect="1" noChangeArrowheads="1"/>
          </p:cNvPicPr>
          <p:nvPr/>
        </p:nvPicPr>
        <p:blipFill>
          <a:blip r:embed="rId2" cstate="print"/>
          <a:srcRect/>
          <a:stretch>
            <a:fillRect/>
          </a:stretch>
        </p:blipFill>
        <p:spPr bwMode="auto">
          <a:xfrm>
            <a:off x="755576" y="1700808"/>
            <a:ext cx="2520280" cy="1440160"/>
          </a:xfrm>
          <a:prstGeom prst="rect">
            <a:avLst/>
          </a:prstGeom>
          <a:noFill/>
        </p:spPr>
      </p:pic>
      <p:sp>
        <p:nvSpPr>
          <p:cNvPr id="1030" name="AutoShape 6" descr="Bildergebnis für bu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sp>
        <p:nvSpPr>
          <p:cNvPr id="1032" name="AutoShape 8" descr="Bildergebnis für bu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e-DE"/>
          </a:p>
        </p:txBody>
      </p:sp>
      <p:pic>
        <p:nvPicPr>
          <p:cNvPr id="1034" name="Picture 10" descr=" Bild in Originalgröße anzeigen  "/>
          <p:cNvPicPr>
            <a:picLocks noChangeAspect="1" noChangeArrowheads="1"/>
          </p:cNvPicPr>
          <p:nvPr/>
        </p:nvPicPr>
        <p:blipFill>
          <a:blip r:embed="rId3" cstate="print"/>
          <a:srcRect/>
          <a:stretch>
            <a:fillRect/>
          </a:stretch>
        </p:blipFill>
        <p:spPr bwMode="auto">
          <a:xfrm>
            <a:off x="5076056" y="1628800"/>
            <a:ext cx="2245099" cy="1509310"/>
          </a:xfrm>
          <a:prstGeom prst="rect">
            <a:avLst/>
          </a:prstGeom>
          <a:noFill/>
        </p:spPr>
      </p:pic>
      <p:sp>
        <p:nvSpPr>
          <p:cNvPr id="8" name="Textfeld 7"/>
          <p:cNvSpPr txBox="1"/>
          <p:nvPr/>
        </p:nvSpPr>
        <p:spPr>
          <a:xfrm>
            <a:off x="380062" y="3356992"/>
            <a:ext cx="8780609" cy="2677656"/>
          </a:xfrm>
          <a:prstGeom prst="rect">
            <a:avLst/>
          </a:prstGeom>
          <a:noFill/>
        </p:spPr>
        <p:txBody>
          <a:bodyPr wrap="none" rtlCol="0">
            <a:spAutoFit/>
          </a:bodyPr>
          <a:lstStyle/>
          <a:p>
            <a:r>
              <a:rPr lang="de-DE" sz="2400" dirty="0"/>
              <a:t>76 Sonderbusse waren allein im Bereich Annaberg im Einsatz. </a:t>
            </a:r>
          </a:p>
          <a:p>
            <a:endParaRPr lang="de-DE" sz="2400" dirty="0"/>
          </a:p>
          <a:p>
            <a:r>
              <a:rPr lang="de-DE" sz="2400" dirty="0"/>
              <a:t>24 136 € Transportkosten wurden für die Wettkämpfe im </a:t>
            </a:r>
          </a:p>
          <a:p>
            <a:r>
              <a:rPr lang="de-DE" sz="2400" dirty="0"/>
              <a:t>Bereich „Jugend trainiert für Olympia“, </a:t>
            </a:r>
          </a:p>
          <a:p>
            <a:r>
              <a:rPr lang="de-DE" sz="2400" dirty="0"/>
              <a:t>bei den Erzgebirgsspielen und gleichgestellten </a:t>
            </a:r>
          </a:p>
          <a:p>
            <a:r>
              <a:rPr lang="de-DE" sz="2400" dirty="0"/>
              <a:t>Wettkämpfen abgerechnet. </a:t>
            </a:r>
          </a:p>
          <a:p>
            <a:endParaRPr lang="de-DE" sz="2400" dirty="0"/>
          </a:p>
        </p:txBody>
      </p:sp>
      <p:sp>
        <p:nvSpPr>
          <p:cNvPr id="9" name="Textfeld 8"/>
          <p:cNvSpPr txBox="1"/>
          <p:nvPr/>
        </p:nvSpPr>
        <p:spPr>
          <a:xfrm>
            <a:off x="395536" y="836712"/>
            <a:ext cx="8316700" cy="707886"/>
          </a:xfrm>
          <a:prstGeom prst="rect">
            <a:avLst/>
          </a:prstGeom>
          <a:noFill/>
        </p:spPr>
        <p:txBody>
          <a:bodyPr wrap="none" rtlCol="0">
            <a:spAutoFit/>
          </a:bodyPr>
          <a:lstStyle/>
          <a:p>
            <a:r>
              <a:rPr lang="de-DE" sz="2000" dirty="0"/>
              <a:t>Die Durchführung der Sportwettkämpfe ist im Erzgebirgskreis mit einem</a:t>
            </a:r>
          </a:p>
          <a:p>
            <a:r>
              <a:rPr lang="de-DE" sz="2000" dirty="0"/>
              <a:t>hohen Transportaufwand verbunden.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Rectangle 7"/>
          <p:cNvSpPr>
            <a:spLocks noChangeArrowheads="1"/>
          </p:cNvSpPr>
          <p:nvPr/>
        </p:nvSpPr>
        <p:spPr bwMode="auto">
          <a:xfrm rot="10826029" flipV="1">
            <a:off x="2786063" y="6051550"/>
            <a:ext cx="2000250" cy="368300"/>
          </a:xfrm>
          <a:prstGeom prst="rect">
            <a:avLst/>
          </a:prstGeom>
          <a:noFill/>
          <a:ln w="9525">
            <a:noFill/>
            <a:miter lim="800000"/>
            <a:headEnd/>
            <a:tailEnd/>
          </a:ln>
        </p:spPr>
        <p:txBody>
          <a:bodyPr>
            <a:spAutoFit/>
          </a:bodyPr>
          <a:lstStyle/>
          <a:p>
            <a:pPr algn="ctr">
              <a:spcBef>
                <a:spcPct val="50000"/>
              </a:spcBef>
            </a:pPr>
            <a:r>
              <a:rPr kumimoji="1" lang="de-DE" b="1">
                <a:latin typeface="Perpetua"/>
              </a:rPr>
              <a:t>Kräfte sammeln</a:t>
            </a:r>
          </a:p>
        </p:txBody>
      </p:sp>
      <p:sp>
        <p:nvSpPr>
          <p:cNvPr id="67592" name="Rectangle 8"/>
          <p:cNvSpPr>
            <a:spLocks noChangeArrowheads="1"/>
          </p:cNvSpPr>
          <p:nvPr/>
        </p:nvSpPr>
        <p:spPr bwMode="auto">
          <a:xfrm>
            <a:off x="2286000" y="2643188"/>
            <a:ext cx="4572000" cy="923925"/>
          </a:xfrm>
          <a:prstGeom prst="rect">
            <a:avLst/>
          </a:prstGeom>
          <a:noFill/>
          <a:ln w="9525">
            <a:noFill/>
            <a:miter lim="800000"/>
            <a:headEnd/>
            <a:tailEnd/>
          </a:ln>
        </p:spPr>
        <p:txBody>
          <a:bodyPr>
            <a:spAutoFit/>
          </a:bodyPr>
          <a:lstStyle/>
          <a:p>
            <a:pPr algn="ctr"/>
            <a:r>
              <a:rPr kumimoji="1" lang="de-DE" b="1" dirty="0">
                <a:latin typeface="Perpetua"/>
              </a:rPr>
              <a:t>Auf eine weitere gute Zusammenarbeit im Schuljahr 2023/2024</a:t>
            </a:r>
          </a:p>
          <a:p>
            <a:pPr algn="ctr"/>
            <a:r>
              <a:rPr kumimoji="1" lang="de-DE" b="1" dirty="0">
                <a:latin typeface="Perpetua"/>
              </a:rPr>
              <a:t>Uwe Meyer und Andreas Glück</a:t>
            </a:r>
          </a:p>
        </p:txBody>
      </p:sp>
      <p:sp>
        <p:nvSpPr>
          <p:cNvPr id="43014" name="Textfeld 24"/>
          <p:cNvSpPr txBox="1">
            <a:spLocks noChangeArrowheads="1"/>
          </p:cNvSpPr>
          <p:nvPr/>
        </p:nvSpPr>
        <p:spPr bwMode="auto">
          <a:xfrm>
            <a:off x="5429250" y="3786188"/>
            <a:ext cx="1071563" cy="646112"/>
          </a:xfrm>
          <a:prstGeom prst="rect">
            <a:avLst/>
          </a:prstGeom>
          <a:noFill/>
          <a:ln w="9525">
            <a:noFill/>
            <a:miter lim="800000"/>
            <a:headEnd/>
            <a:tailEnd/>
          </a:ln>
        </p:spPr>
        <p:txBody>
          <a:bodyPr>
            <a:spAutoFit/>
          </a:bodyPr>
          <a:lstStyle/>
          <a:p>
            <a:pPr algn="ctr"/>
            <a:r>
              <a:rPr lang="de-DE" b="1">
                <a:latin typeface="Perpetua"/>
              </a:rPr>
              <a:t>fit bleiben</a:t>
            </a:r>
          </a:p>
        </p:txBody>
      </p:sp>
      <p:sp>
        <p:nvSpPr>
          <p:cNvPr id="41999" name="Datumsplatzhalter 15"/>
          <p:cNvSpPr>
            <a:spLocks noGrp="1"/>
          </p:cNvSpPr>
          <p:nvPr>
            <p:ph type="dt" sz="quarter" idx="10"/>
          </p:nvPr>
        </p:nvSpPr>
        <p:spPr bwMode="auto">
          <a:xfrm>
            <a:off x="2571750" y="6357938"/>
            <a:ext cx="1571625" cy="333375"/>
          </a:xfrm>
          <a:ln>
            <a:miter lim="800000"/>
            <a:headEnd/>
            <a:tailEnd/>
          </a:ln>
        </p:spPr>
        <p:txBody>
          <a:bodyPr wrap="square" numCol="1" compatLnSpc="1">
            <a:prstTxWarp prst="textNoShape">
              <a:avLst/>
            </a:prstTxWarp>
          </a:bodyPr>
          <a:lstStyle/>
          <a:p>
            <a:pPr fontAlgn="base">
              <a:spcBef>
                <a:spcPct val="0"/>
              </a:spcBef>
              <a:spcAft>
                <a:spcPct val="0"/>
              </a:spcAft>
              <a:defRPr/>
            </a:pPr>
            <a:fld id="{A59F0217-5C17-4D32-9DCB-0C806CFB6193}" type="datetime1">
              <a:rPr lang="de-DE"/>
              <a:pPr fontAlgn="base">
                <a:spcBef>
                  <a:spcPct val="0"/>
                </a:spcBef>
                <a:spcAft>
                  <a:spcPct val="0"/>
                </a:spcAft>
                <a:defRPr/>
              </a:pPr>
              <a:t>28.06.2023</a:t>
            </a:fld>
            <a:endParaRPr lang="de-DE"/>
          </a:p>
        </p:txBody>
      </p:sp>
      <p:sp>
        <p:nvSpPr>
          <p:cNvPr id="17" name="Foliennummernplatzhalter 16"/>
          <p:cNvSpPr>
            <a:spLocks noGrp="1"/>
          </p:cNvSpPr>
          <p:nvPr>
            <p:ph type="sldNum" sz="quarter" idx="12"/>
          </p:nvPr>
        </p:nvSpPr>
        <p:spPr/>
        <p:txBody>
          <a:bodyPr/>
          <a:lstStyle/>
          <a:p>
            <a:pPr>
              <a:defRPr/>
            </a:pPr>
            <a:fld id="{93794BB7-C9F9-4EA7-AB1C-71958B7C2D89}" type="slidenum">
              <a:rPr lang="de-DE"/>
              <a:pPr>
                <a:defRPr/>
              </a:pPr>
              <a:t>43</a:t>
            </a:fld>
            <a:endParaRPr lang="de-DE"/>
          </a:p>
        </p:txBody>
      </p:sp>
      <p:pic>
        <p:nvPicPr>
          <p:cNvPr id="43017" name="Picture 3" descr="D:\FILES\PFILES\MSOFFICE\MEDIA\CNTCD1\ClipArt1\j0150023.wmf"/>
          <p:cNvPicPr>
            <a:picLocks noChangeAspect="1" noChangeArrowheads="1"/>
          </p:cNvPicPr>
          <p:nvPr/>
        </p:nvPicPr>
        <p:blipFill>
          <a:blip r:embed="rId2" cstate="print"/>
          <a:srcRect/>
          <a:stretch>
            <a:fillRect/>
          </a:stretch>
        </p:blipFill>
        <p:spPr bwMode="auto">
          <a:xfrm>
            <a:off x="3929063" y="3643313"/>
            <a:ext cx="1423987" cy="1066800"/>
          </a:xfrm>
          <a:prstGeom prst="rect">
            <a:avLst/>
          </a:prstGeom>
          <a:noFill/>
          <a:ln w="9525">
            <a:noFill/>
            <a:miter lim="800000"/>
            <a:headEnd/>
            <a:tailEnd/>
          </a:ln>
        </p:spPr>
      </p:pic>
      <p:pic>
        <p:nvPicPr>
          <p:cNvPr id="43018" name="Picture 4" descr="D:\FILES\PFILES\MSOFFICE\MEDIA\CNTCD1\ClipArt1\j0150060.wmf"/>
          <p:cNvPicPr>
            <a:picLocks noChangeAspect="1" noChangeArrowheads="1"/>
          </p:cNvPicPr>
          <p:nvPr/>
        </p:nvPicPr>
        <p:blipFill>
          <a:blip r:embed="rId3" cstate="print"/>
          <a:srcRect/>
          <a:stretch>
            <a:fillRect/>
          </a:stretch>
        </p:blipFill>
        <p:spPr bwMode="auto">
          <a:xfrm>
            <a:off x="4857750" y="4714875"/>
            <a:ext cx="1423988" cy="1066800"/>
          </a:xfrm>
          <a:prstGeom prst="rect">
            <a:avLst/>
          </a:prstGeom>
          <a:noFill/>
          <a:ln w="9525">
            <a:noFill/>
            <a:miter lim="800000"/>
            <a:headEnd/>
            <a:tailEnd/>
          </a:ln>
        </p:spPr>
      </p:pic>
      <p:pic>
        <p:nvPicPr>
          <p:cNvPr id="43019" name="Picture 5" descr="D:\FILES\PFILES\MSOFFICE\MEDIA\CNTCD1\ClipArt1\j0150017.wmf"/>
          <p:cNvPicPr>
            <a:picLocks noChangeAspect="1" noChangeArrowheads="1"/>
          </p:cNvPicPr>
          <p:nvPr/>
        </p:nvPicPr>
        <p:blipFill>
          <a:blip r:embed="rId4" cstate="print"/>
          <a:srcRect/>
          <a:stretch>
            <a:fillRect/>
          </a:stretch>
        </p:blipFill>
        <p:spPr bwMode="auto">
          <a:xfrm>
            <a:off x="3071813" y="4929188"/>
            <a:ext cx="1549400" cy="1143000"/>
          </a:xfrm>
          <a:prstGeom prst="rect">
            <a:avLst/>
          </a:prstGeom>
          <a:noFill/>
          <a:ln w="9525">
            <a:noFill/>
            <a:miter lim="800000"/>
            <a:headEnd/>
            <a:tailEnd/>
          </a:ln>
        </p:spPr>
      </p:pic>
      <p:pic>
        <p:nvPicPr>
          <p:cNvPr id="43020" name="Picture 6" descr="D:\FILES\PFILES\MSOFFICE\MEDIA\CNTCD1\ClipArt1\j0090209.wmf"/>
          <p:cNvPicPr>
            <a:picLocks noChangeAspect="1" noChangeArrowheads="1"/>
          </p:cNvPicPr>
          <p:nvPr/>
        </p:nvPicPr>
        <p:blipFill>
          <a:blip r:embed="rId5" cstate="print"/>
          <a:srcRect/>
          <a:stretch>
            <a:fillRect/>
          </a:stretch>
        </p:blipFill>
        <p:spPr bwMode="auto">
          <a:xfrm>
            <a:off x="2643188" y="3857625"/>
            <a:ext cx="1209675" cy="868363"/>
          </a:xfrm>
          <a:prstGeom prst="rect">
            <a:avLst/>
          </a:prstGeom>
          <a:noFill/>
          <a:ln w="9525">
            <a:noFill/>
            <a:miter lim="800000"/>
            <a:headEnd/>
            <a:tailEnd/>
          </a:ln>
        </p:spPr>
      </p:pic>
      <p:pic>
        <p:nvPicPr>
          <p:cNvPr id="43021" name="Picture 7" descr="D:\FILES\PFILES\MSOFFICE\MEDIA\CNTCD1\ClipArt1\j0090195.wmf"/>
          <p:cNvPicPr>
            <a:picLocks noChangeAspect="1" noChangeArrowheads="1"/>
          </p:cNvPicPr>
          <p:nvPr/>
        </p:nvPicPr>
        <p:blipFill>
          <a:blip r:embed="rId6" cstate="print"/>
          <a:srcRect/>
          <a:stretch>
            <a:fillRect/>
          </a:stretch>
        </p:blipFill>
        <p:spPr bwMode="auto">
          <a:xfrm>
            <a:off x="6659563" y="4365625"/>
            <a:ext cx="1360487" cy="976313"/>
          </a:xfrm>
          <a:prstGeom prst="rect">
            <a:avLst/>
          </a:prstGeom>
          <a:noFill/>
          <a:ln w="9525">
            <a:noFill/>
            <a:miter lim="800000"/>
            <a:headEnd/>
            <a:tailEnd/>
          </a:ln>
        </p:spPr>
      </p:pic>
      <p:sp>
        <p:nvSpPr>
          <p:cNvPr id="43028" name="Textfeld 29"/>
          <p:cNvSpPr txBox="1">
            <a:spLocks noChangeArrowheads="1"/>
          </p:cNvSpPr>
          <p:nvPr/>
        </p:nvSpPr>
        <p:spPr bwMode="auto">
          <a:xfrm>
            <a:off x="142875" y="4000500"/>
            <a:ext cx="2428875" cy="369888"/>
          </a:xfrm>
          <a:prstGeom prst="rect">
            <a:avLst/>
          </a:prstGeom>
          <a:noFill/>
          <a:ln w="9525">
            <a:noFill/>
            <a:miter lim="800000"/>
            <a:headEnd/>
            <a:tailEnd/>
          </a:ln>
        </p:spPr>
        <p:txBody>
          <a:bodyPr>
            <a:spAutoFit/>
          </a:bodyPr>
          <a:lstStyle/>
          <a:p>
            <a:r>
              <a:rPr lang="de-DE" b="1">
                <a:latin typeface="Calibri" pitchFamily="34" charset="0"/>
              </a:rPr>
              <a:t>in den Ferien erholen</a:t>
            </a:r>
            <a:endParaRPr lang="de-DE">
              <a:latin typeface="Calibri" pitchFamily="34" charset="0"/>
            </a:endParaRPr>
          </a:p>
        </p:txBody>
      </p:sp>
      <p:sp>
        <p:nvSpPr>
          <p:cNvPr id="23" name="Rechteck 22"/>
          <p:cNvSpPr/>
          <p:nvPr/>
        </p:nvSpPr>
        <p:spPr>
          <a:xfrm>
            <a:off x="611560" y="116632"/>
            <a:ext cx="7992888" cy="2585323"/>
          </a:xfrm>
          <a:prstGeom prst="rect">
            <a:avLst/>
          </a:prstGeom>
        </p:spPr>
        <p:txBody>
          <a:bodyPr>
            <a:spAutoFit/>
          </a:bodyPr>
          <a:lstStyle/>
          <a:p>
            <a:pPr algn="ctr">
              <a:defRPr/>
            </a:pPr>
            <a:r>
              <a:rPr lang="de-DE" sz="5400" b="1" dirty="0">
                <a:ln w="31550" cmpd="sng">
                  <a:gradFill>
                    <a:gsLst>
                      <a:gs pos="25000">
                        <a:srgbClr val="4F81BD">
                          <a:shade val="25000"/>
                          <a:satMod val="190000"/>
                        </a:srgbClr>
                      </a:gs>
                      <a:gs pos="80000">
                        <a:srgbClr val="4F81BD">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Arial" charset="0"/>
              </a:rPr>
              <a:t>Vielen Dank für Euer Engagement und Euere Unterstützung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2000" fill="hold"/>
                                        <p:tgtEl>
                                          <p:spTgt spid="67592"/>
                                        </p:tgtEl>
                                        <p:attrNameLst>
                                          <p:attrName>ppt_w</p:attrName>
                                        </p:attrNameLst>
                                      </p:cBhvr>
                                      <p:tavLst>
                                        <p:tav tm="0">
                                          <p:val>
                                            <p:strVal val="#ppt_w+.3"/>
                                          </p:val>
                                        </p:tav>
                                        <p:tav tm="100000">
                                          <p:val>
                                            <p:strVal val="#ppt_w"/>
                                          </p:val>
                                        </p:tav>
                                      </p:tavLst>
                                    </p:anim>
                                    <p:anim calcmode="lin" valueType="num">
                                      <p:cBhvr>
                                        <p:cTn id="8" dur="2000" fill="hold"/>
                                        <p:tgtEl>
                                          <p:spTgt spid="67592"/>
                                        </p:tgtEl>
                                        <p:attrNameLst>
                                          <p:attrName>ppt_h</p:attrName>
                                        </p:attrNameLst>
                                      </p:cBhvr>
                                      <p:tavLst>
                                        <p:tav tm="0">
                                          <p:val>
                                            <p:strVal val="#ppt_h"/>
                                          </p:val>
                                        </p:tav>
                                        <p:tav tm="100000">
                                          <p:val>
                                            <p:strVal val="#ppt_h"/>
                                          </p:val>
                                        </p:tav>
                                      </p:tavLst>
                                    </p:anim>
                                    <p:animEffect transition="in" filter="fade">
                                      <p:cBhvr>
                                        <p:cTn id="9" dur="2000"/>
                                        <p:tgtEl>
                                          <p:spTgt spid="6759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7591"/>
                                        </p:tgtEl>
                                        <p:attrNameLst>
                                          <p:attrName>style.visibility</p:attrName>
                                        </p:attrNameLst>
                                      </p:cBhvr>
                                      <p:to>
                                        <p:strVal val="visible"/>
                                      </p:to>
                                    </p:set>
                                    <p:animEffect transition="in" filter="circle(in)">
                                      <p:cBhvr>
                                        <p:cTn id="14" dur="2000"/>
                                        <p:tgtEl>
                                          <p:spTgt spid="67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p:bldP spid="675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428860" y="500042"/>
            <a:ext cx="4714908" cy="1200329"/>
          </a:xfrm>
          <a:prstGeom prst="rect">
            <a:avLst/>
          </a:prstGeom>
          <a:noFill/>
        </p:spPr>
        <p:txBody>
          <a:bodyPr>
            <a:spAutoFit/>
          </a:bodyPr>
          <a:lstStyle/>
          <a:p>
            <a:pPr>
              <a:defRPr/>
            </a:pPr>
            <a:r>
              <a:rPr lang="de-DE"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Erzgebirgsfinale Crosslauf  am 10.10.2022  in Marienberg/</a:t>
            </a:r>
            <a:r>
              <a:rPr lang="de-DE" sz="2400" b="1" dirty="0" err="1">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rPr>
              <a:t>Gelobtland</a:t>
            </a:r>
            <a:endParaRPr lang="de-DE" sz="24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charset="0"/>
            </a:endParaRPr>
          </a:p>
        </p:txBody>
      </p:sp>
      <p:sp>
        <p:nvSpPr>
          <p:cNvPr id="6147" name="Textfeld 2"/>
          <p:cNvSpPr txBox="1">
            <a:spLocks noChangeArrowheads="1"/>
          </p:cNvSpPr>
          <p:nvPr/>
        </p:nvSpPr>
        <p:spPr bwMode="auto">
          <a:xfrm>
            <a:off x="1000125" y="1785938"/>
            <a:ext cx="6712158" cy="5909310"/>
          </a:xfrm>
          <a:prstGeom prst="rect">
            <a:avLst/>
          </a:prstGeom>
          <a:noFill/>
          <a:ln w="9525">
            <a:noFill/>
            <a:miter lim="800000"/>
            <a:headEnd/>
            <a:tailEnd/>
          </a:ln>
        </p:spPr>
        <p:txBody>
          <a:bodyPr wrap="none">
            <a:spAutoFit/>
          </a:bodyPr>
          <a:lstStyle/>
          <a:p>
            <a:r>
              <a:rPr lang="de-DE" b="1" u="sng" dirty="0"/>
              <a:t>Platzierte aus dem Bereich </a:t>
            </a:r>
            <a:r>
              <a:rPr lang="de-DE" b="1" u="sng" dirty="0" err="1"/>
              <a:t>Annaberg</a:t>
            </a:r>
            <a:r>
              <a:rPr lang="de-DE" b="1" u="sng" dirty="0"/>
              <a:t>:</a:t>
            </a:r>
          </a:p>
          <a:p>
            <a:endParaRPr lang="de-DE" b="1" u="sng" dirty="0"/>
          </a:p>
          <a:p>
            <a:r>
              <a:rPr lang="de-DE" dirty="0"/>
              <a:t>2.  Platz    AK 7w   Frieda Gerlach GS Elterlein</a:t>
            </a:r>
          </a:p>
          <a:p>
            <a:r>
              <a:rPr lang="de-DE" dirty="0"/>
              <a:t>1.  Platz   AK 8w   Helena Buschbeck   GS </a:t>
            </a:r>
            <a:r>
              <a:rPr lang="de-DE" dirty="0" err="1"/>
              <a:t>Großrückerswalde</a:t>
            </a:r>
            <a:endParaRPr lang="de-DE" dirty="0"/>
          </a:p>
          <a:p>
            <a:pPr marL="342900" indent="-342900">
              <a:buAutoNum type="arabicPeriod" startAt="2"/>
            </a:pPr>
            <a:r>
              <a:rPr lang="de-DE" dirty="0"/>
              <a:t>Platz   AK 8w   Nele Fritzsch GS </a:t>
            </a:r>
            <a:r>
              <a:rPr lang="de-DE" dirty="0" err="1"/>
              <a:t>Crottendorf</a:t>
            </a:r>
            <a:endParaRPr lang="de-DE" dirty="0"/>
          </a:p>
          <a:p>
            <a:r>
              <a:rPr lang="de-DE" dirty="0"/>
              <a:t>3.   Platz  AK 8w   Frida Dost  GS </a:t>
            </a:r>
            <a:r>
              <a:rPr lang="de-DE" dirty="0" err="1"/>
              <a:t>Großrückerswalde</a:t>
            </a:r>
            <a:endParaRPr lang="de-DE" dirty="0"/>
          </a:p>
          <a:p>
            <a:pPr marL="342900" indent="-342900">
              <a:buAutoNum type="arabicPeriod" startAt="3"/>
            </a:pPr>
            <a:r>
              <a:rPr lang="de-DE" dirty="0"/>
              <a:t>Platz  AK 9w   Helena Grüneberg  GS </a:t>
            </a:r>
            <a:r>
              <a:rPr lang="de-DE" dirty="0" err="1"/>
              <a:t>Großrückerswalde</a:t>
            </a:r>
            <a:endParaRPr lang="de-DE" dirty="0"/>
          </a:p>
          <a:p>
            <a:r>
              <a:rPr lang="de-DE" dirty="0"/>
              <a:t>1.   Platz  AK 6m    Ian Schönfelder  GS </a:t>
            </a:r>
            <a:r>
              <a:rPr lang="de-DE" dirty="0" err="1"/>
              <a:t>Großrückerswalde</a:t>
            </a:r>
            <a:endParaRPr lang="de-DE" dirty="0"/>
          </a:p>
          <a:p>
            <a:r>
              <a:rPr lang="de-DE" dirty="0"/>
              <a:t>3.   Platz  AK 6m    Lias Körner GS </a:t>
            </a:r>
            <a:r>
              <a:rPr lang="de-DE" dirty="0" err="1"/>
              <a:t>Großrückerswalde</a:t>
            </a:r>
            <a:endParaRPr lang="de-DE" dirty="0"/>
          </a:p>
          <a:p>
            <a:pPr marL="342900" indent="-342900">
              <a:buAutoNum type="arabicPeriod"/>
            </a:pPr>
            <a:r>
              <a:rPr lang="de-DE" dirty="0"/>
              <a:t>Platz  AK  9m   Mattis </a:t>
            </a:r>
            <a:r>
              <a:rPr lang="de-DE" dirty="0" err="1"/>
              <a:t>Rasser</a:t>
            </a:r>
            <a:r>
              <a:rPr lang="de-DE" dirty="0"/>
              <a:t>  </a:t>
            </a:r>
            <a:r>
              <a:rPr lang="de-DE" dirty="0" err="1"/>
              <a:t>Evang</a:t>
            </a:r>
            <a:r>
              <a:rPr lang="de-DE" dirty="0"/>
              <a:t>. OS </a:t>
            </a:r>
            <a:r>
              <a:rPr lang="de-DE" dirty="0" err="1"/>
              <a:t>Großrückerswalde</a:t>
            </a:r>
            <a:endParaRPr lang="de-DE" dirty="0"/>
          </a:p>
          <a:p>
            <a:pPr marL="342900" indent="-342900">
              <a:buAutoNum type="arabicPeriod"/>
            </a:pPr>
            <a:r>
              <a:rPr lang="de-DE" dirty="0"/>
              <a:t>Platz AK 11m   Valentin Stein  GS Elterlein</a:t>
            </a:r>
          </a:p>
          <a:p>
            <a:r>
              <a:rPr lang="de-DE" dirty="0"/>
              <a:t>1.  Platz  AK 14m   Emil Säuberlich  BZ Adam Ries Annaberg</a:t>
            </a:r>
          </a:p>
          <a:p>
            <a:pPr marL="342900" indent="-342900">
              <a:buAutoNum type="arabicPeriod"/>
            </a:pPr>
            <a:endParaRPr lang="de-DE" dirty="0"/>
          </a:p>
          <a:p>
            <a:pPr marL="342900" indent="-342900">
              <a:buAutoNum type="arabicPeriod"/>
            </a:pPr>
            <a:endParaRPr lang="de-DE" dirty="0"/>
          </a:p>
          <a:p>
            <a:pPr marL="342900" indent="-342900">
              <a:buAutoNum type="arabicPeriod" startAt="2"/>
            </a:pPr>
            <a:endParaRPr lang="de-DE" dirty="0"/>
          </a:p>
          <a:p>
            <a:pPr marL="342900" indent="-342900">
              <a:buAutoNum type="arabicPeriod"/>
            </a:pPr>
            <a:endParaRPr lang="de-DE" dirty="0"/>
          </a:p>
          <a:p>
            <a:r>
              <a:rPr lang="de-DE" dirty="0"/>
              <a:t>  Teilnehmer :   220</a:t>
            </a:r>
          </a:p>
          <a:p>
            <a:endParaRPr lang="de-DE" dirty="0"/>
          </a:p>
          <a:p>
            <a:endParaRPr lang="de-DE" dirty="0"/>
          </a:p>
          <a:p>
            <a:endParaRPr lang="de-DE" dirty="0"/>
          </a:p>
          <a:p>
            <a:r>
              <a:rPr lang="de-DE"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54833" y="692696"/>
            <a:ext cx="8802410" cy="1200329"/>
          </a:xfrm>
          <a:prstGeom prst="rect">
            <a:avLst/>
          </a:prstGeom>
          <a:noFill/>
        </p:spPr>
        <p:txBody>
          <a:bodyPr wrap="none">
            <a:spAutoFit/>
          </a:bodyPr>
          <a:lstStyle/>
          <a:p>
            <a:pPr algn="ctr">
              <a:defRPr/>
            </a:pPr>
            <a:r>
              <a:rPr lang="de-D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17. Sächsischer Schulcup im Crosslauf</a:t>
            </a:r>
          </a:p>
          <a:p>
            <a:pPr algn="ctr">
              <a:defRPr/>
            </a:pPr>
            <a:r>
              <a:rPr lang="de-DE"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charset="0"/>
              </a:rPr>
              <a:t>in Freital</a:t>
            </a:r>
          </a:p>
        </p:txBody>
      </p:sp>
      <p:sp>
        <p:nvSpPr>
          <p:cNvPr id="7171" name="Textfeld 2"/>
          <p:cNvSpPr txBox="1">
            <a:spLocks noChangeArrowheads="1"/>
          </p:cNvSpPr>
          <p:nvPr/>
        </p:nvSpPr>
        <p:spPr bwMode="auto">
          <a:xfrm>
            <a:off x="900113" y="1989138"/>
            <a:ext cx="7488311" cy="369332"/>
          </a:xfrm>
          <a:prstGeom prst="rect">
            <a:avLst/>
          </a:prstGeom>
          <a:noFill/>
          <a:ln w="9525">
            <a:noFill/>
            <a:miter lim="800000"/>
            <a:headEnd/>
            <a:tailEnd/>
          </a:ln>
        </p:spPr>
        <p:txBody>
          <a:bodyPr wrap="square">
            <a:spAutoFit/>
          </a:bodyPr>
          <a:lstStyle/>
          <a:p>
            <a:endParaRPr lang="de-DE" dirty="0"/>
          </a:p>
        </p:txBody>
      </p:sp>
      <p:pic>
        <p:nvPicPr>
          <p:cNvPr id="7173" name="Grafik 4" descr="IMG_8497.JPG"/>
          <p:cNvPicPr>
            <a:picLocks noChangeAspect="1"/>
          </p:cNvPicPr>
          <p:nvPr/>
        </p:nvPicPr>
        <p:blipFill>
          <a:blip r:embed="rId2" cstate="print"/>
          <a:srcRect/>
          <a:stretch>
            <a:fillRect/>
          </a:stretch>
        </p:blipFill>
        <p:spPr bwMode="auto">
          <a:xfrm>
            <a:off x="899592" y="4509120"/>
            <a:ext cx="2171700" cy="1628775"/>
          </a:xfrm>
          <a:prstGeom prst="rect">
            <a:avLst/>
          </a:prstGeom>
          <a:noFill/>
          <a:ln w="9525">
            <a:noFill/>
            <a:miter lim="800000"/>
            <a:headEnd/>
            <a:tailEnd/>
          </a:ln>
        </p:spPr>
      </p:pic>
      <p:pic>
        <p:nvPicPr>
          <p:cNvPr id="7174" name="Grafik 5" descr="IMG_8485.JPG"/>
          <p:cNvPicPr>
            <a:picLocks noChangeAspect="1"/>
          </p:cNvPicPr>
          <p:nvPr/>
        </p:nvPicPr>
        <p:blipFill>
          <a:blip r:embed="rId3" cstate="print"/>
          <a:srcRect/>
          <a:stretch>
            <a:fillRect/>
          </a:stretch>
        </p:blipFill>
        <p:spPr bwMode="auto">
          <a:xfrm>
            <a:off x="3491880" y="4293096"/>
            <a:ext cx="2303463" cy="1728788"/>
          </a:xfrm>
          <a:prstGeom prst="rect">
            <a:avLst/>
          </a:prstGeom>
          <a:noFill/>
          <a:ln w="9525">
            <a:noFill/>
            <a:miter lim="800000"/>
            <a:headEnd/>
            <a:tailEnd/>
          </a:ln>
        </p:spPr>
      </p:pic>
      <p:pic>
        <p:nvPicPr>
          <p:cNvPr id="7175" name="Grafik 6" descr="IMG_8492.JPG"/>
          <p:cNvPicPr>
            <a:picLocks noChangeAspect="1"/>
          </p:cNvPicPr>
          <p:nvPr/>
        </p:nvPicPr>
        <p:blipFill>
          <a:blip r:embed="rId4" cstate="print"/>
          <a:srcRect/>
          <a:stretch>
            <a:fillRect/>
          </a:stretch>
        </p:blipFill>
        <p:spPr bwMode="auto">
          <a:xfrm>
            <a:off x="6228184" y="4365104"/>
            <a:ext cx="2303463" cy="1728788"/>
          </a:xfrm>
          <a:prstGeom prst="rect">
            <a:avLst/>
          </a:prstGeom>
          <a:noFill/>
          <a:ln w="9525">
            <a:noFill/>
            <a:miter lim="800000"/>
            <a:headEnd/>
            <a:tailEnd/>
          </a:ln>
        </p:spPr>
      </p:pic>
      <p:sp>
        <p:nvSpPr>
          <p:cNvPr id="8" name="Rechteck 7"/>
          <p:cNvSpPr/>
          <p:nvPr/>
        </p:nvSpPr>
        <p:spPr>
          <a:xfrm>
            <a:off x="755576" y="1844824"/>
            <a:ext cx="7632848" cy="923330"/>
          </a:xfrm>
          <a:prstGeom prst="rect">
            <a:avLst/>
          </a:prstGeom>
        </p:spPr>
        <p:txBody>
          <a:bodyPr wrap="square">
            <a:spAutoFit/>
          </a:bodyPr>
          <a:lstStyle/>
          <a:p>
            <a:endParaRPr lang="de-DE" b="1" u="sng" dirty="0"/>
          </a:p>
          <a:p>
            <a:r>
              <a:rPr lang="de-DE" b="1" u="sng" dirty="0"/>
              <a:t>Die Grundschule Gelenau  </a:t>
            </a:r>
            <a:r>
              <a:rPr lang="de-DE" dirty="0"/>
              <a:t>belegte in der WK V einen  hervorragenden 4. Platz.</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ChangeArrowheads="1"/>
          </p:cNvSpPr>
          <p:nvPr/>
        </p:nvSpPr>
        <p:spPr bwMode="auto">
          <a:xfrm>
            <a:off x="571501" y="549275"/>
            <a:ext cx="1912938" cy="461963"/>
          </a:xfrm>
          <a:prstGeom prst="rect">
            <a:avLst/>
          </a:prstGeom>
          <a:noFill/>
          <a:ln w="9525">
            <a:noFill/>
            <a:miter lim="800000"/>
            <a:headEnd/>
            <a:tailEnd/>
          </a:ln>
        </p:spPr>
        <p:txBody>
          <a:bodyPr wrap="square">
            <a:spAutoFit/>
          </a:bodyPr>
          <a:lstStyle/>
          <a:p>
            <a:pPr>
              <a:spcBef>
                <a:spcPct val="50000"/>
              </a:spcBef>
            </a:pPr>
            <a:r>
              <a:rPr kumimoji="1" lang="de-DE" sz="2400" b="1" dirty="0">
                <a:latin typeface="Century Schoolbook"/>
              </a:rPr>
              <a:t>Basketball</a:t>
            </a:r>
          </a:p>
        </p:txBody>
      </p:sp>
      <p:pic>
        <p:nvPicPr>
          <p:cNvPr id="3078" name="Picture 6" descr="j0282556"/>
          <p:cNvPicPr>
            <a:picLocks noChangeAspect="1" noChangeArrowheads="1"/>
          </p:cNvPicPr>
          <p:nvPr/>
        </p:nvPicPr>
        <p:blipFill>
          <a:blip r:embed="rId2" cstate="print"/>
          <a:srcRect/>
          <a:stretch>
            <a:fillRect/>
          </a:stretch>
        </p:blipFill>
        <p:spPr bwMode="auto">
          <a:xfrm>
            <a:off x="2700338" y="0"/>
            <a:ext cx="1655762" cy="1477963"/>
          </a:xfrm>
          <a:prstGeom prst="rect">
            <a:avLst/>
          </a:prstGeom>
          <a:noFill/>
          <a:ln w="9525">
            <a:noFill/>
            <a:miter lim="800000"/>
            <a:headEnd/>
            <a:tailEnd/>
          </a:ln>
        </p:spPr>
      </p:pic>
      <p:sp>
        <p:nvSpPr>
          <p:cNvPr id="3079" name="WordArt 7"/>
          <p:cNvSpPr>
            <a:spLocks noChangeArrowheads="1" noChangeShapeType="1" noTextEdit="1"/>
          </p:cNvSpPr>
          <p:nvPr/>
        </p:nvSpPr>
        <p:spPr bwMode="auto">
          <a:xfrm>
            <a:off x="4429125" y="333375"/>
            <a:ext cx="4143375"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3080" name="Text Box 8"/>
          <p:cNvSpPr txBox="1">
            <a:spLocks noChangeArrowheads="1"/>
          </p:cNvSpPr>
          <p:nvPr/>
        </p:nvSpPr>
        <p:spPr bwMode="auto">
          <a:xfrm>
            <a:off x="683568" y="1628800"/>
            <a:ext cx="7993062" cy="400110"/>
          </a:xfrm>
          <a:prstGeom prst="rect">
            <a:avLst/>
          </a:prstGeom>
          <a:noFill/>
          <a:ln w="9525">
            <a:noFill/>
            <a:miter lim="800000"/>
            <a:headEnd/>
            <a:tailEnd/>
          </a:ln>
        </p:spPr>
        <p:txBody>
          <a:bodyPr>
            <a:spAutoFit/>
          </a:bodyPr>
          <a:lstStyle/>
          <a:p>
            <a:pPr>
              <a:spcBef>
                <a:spcPct val="50000"/>
              </a:spcBef>
              <a:defRPr/>
            </a:pPr>
            <a:r>
              <a:rPr lang="de-DE" sz="2000" dirty="0">
                <a:solidFill>
                  <a:srgbClr val="FF0000"/>
                </a:solidFill>
                <a:latin typeface="+mn-lt"/>
              </a:rPr>
              <a:t>Erzgebirgsfinale: </a:t>
            </a:r>
            <a:r>
              <a:rPr lang="de-DE" sz="2000" b="1" u="sng" dirty="0">
                <a:solidFill>
                  <a:srgbClr val="FF0000"/>
                </a:solidFill>
                <a:latin typeface="+mn-lt"/>
              </a:rPr>
              <a:t>keine Teilnehmer</a:t>
            </a:r>
          </a:p>
        </p:txBody>
      </p:sp>
      <p:sp>
        <p:nvSpPr>
          <p:cNvPr id="32777" name="Datumsplatzhalter 10"/>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C59655C1-EBE3-4A6E-88A3-D866EE51508A}" type="datetime1">
              <a:rPr lang="de-DE"/>
              <a:pPr fontAlgn="base">
                <a:spcBef>
                  <a:spcPct val="0"/>
                </a:spcBef>
                <a:spcAft>
                  <a:spcPct val="0"/>
                </a:spcAft>
                <a:defRPr/>
              </a:pPr>
              <a:t>28.06.2023</a:t>
            </a:fld>
            <a:endParaRPr lang="de-DE" dirty="0"/>
          </a:p>
        </p:txBody>
      </p:sp>
      <p:sp>
        <p:nvSpPr>
          <p:cNvPr id="32778" name="Foliennummernplatzhalter 11"/>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A3ECAB-6D60-45AF-83FE-9E476AFC8C01}" type="slidenum">
              <a:rPr lang="de-DE"/>
              <a:pPr fontAlgn="base">
                <a:spcBef>
                  <a:spcPct val="0"/>
                </a:spcBef>
                <a:spcAft>
                  <a:spcPct val="0"/>
                </a:spcAft>
                <a:defRPr/>
              </a:pPr>
              <a:t>7</a:t>
            </a:fld>
            <a:endParaRPr lang="de-DE"/>
          </a:p>
        </p:txBody>
      </p:sp>
      <p:pic>
        <p:nvPicPr>
          <p:cNvPr id="8206" name="Picture 15" descr="F:\kkjsp-hkm-13.03.15\jtfo-bb-10.11.14\DSCI2429.JPG"/>
          <p:cNvPicPr>
            <a:picLocks noChangeAspect="1" noChangeArrowheads="1"/>
          </p:cNvPicPr>
          <p:nvPr/>
        </p:nvPicPr>
        <p:blipFill>
          <a:blip r:embed="rId3" cstate="print"/>
          <a:srcRect/>
          <a:stretch>
            <a:fillRect/>
          </a:stretch>
        </p:blipFill>
        <p:spPr bwMode="auto">
          <a:xfrm>
            <a:off x="2339752" y="2924944"/>
            <a:ext cx="3689350" cy="2767012"/>
          </a:xfrm>
          <a:prstGeom prst="rect">
            <a:avLst/>
          </a:prstGeom>
          <a:noFill/>
          <a:ln w="9525">
            <a:noFill/>
            <a:miter lim="800000"/>
            <a:headEnd/>
            <a:tailEnd/>
          </a:ln>
        </p:spPr>
      </p:pic>
      <p:pic>
        <p:nvPicPr>
          <p:cNvPr id="8207" name="Picture 16" descr="F:\kkjsp-hkm-13.03.15\jtfo-bb-10.11.14\DSCI2434.JPG"/>
          <p:cNvPicPr>
            <a:picLocks noChangeAspect="1" noChangeArrowheads="1"/>
          </p:cNvPicPr>
          <p:nvPr/>
        </p:nvPicPr>
        <p:blipFill>
          <a:blip r:embed="rId4" cstate="print"/>
          <a:srcRect/>
          <a:stretch>
            <a:fillRect/>
          </a:stretch>
        </p:blipFill>
        <p:spPr bwMode="auto">
          <a:xfrm>
            <a:off x="5364163" y="4292600"/>
            <a:ext cx="2944812" cy="2209800"/>
          </a:xfrm>
          <a:prstGeom prst="rect">
            <a:avLst/>
          </a:prstGeom>
          <a:noFill/>
          <a:ln w="9525">
            <a:noFill/>
            <a:miter lim="800000"/>
            <a:headEnd/>
            <a:tailEnd/>
          </a:ln>
        </p:spPr>
      </p:pic>
      <p:pic>
        <p:nvPicPr>
          <p:cNvPr id="8208" name="Picture 17" descr="F:\kkjsp-hkm-13.03.15\jtfo-bb-10.11.14\DSCI2431.JPG"/>
          <p:cNvPicPr>
            <a:picLocks noChangeAspect="1" noChangeArrowheads="1"/>
          </p:cNvPicPr>
          <p:nvPr/>
        </p:nvPicPr>
        <p:blipFill>
          <a:blip r:embed="rId5" cstate="print"/>
          <a:srcRect/>
          <a:stretch>
            <a:fillRect/>
          </a:stretch>
        </p:blipFill>
        <p:spPr bwMode="auto">
          <a:xfrm>
            <a:off x="827088" y="4581525"/>
            <a:ext cx="2717800" cy="20367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ppt_x"/>
                                          </p:val>
                                        </p:tav>
                                        <p:tav tm="100000">
                                          <p:val>
                                            <p:strVal val="#ppt_x"/>
                                          </p:val>
                                        </p:tav>
                                      </p:tavLst>
                                    </p:anim>
                                    <p:anim calcmode="lin" valueType="num">
                                      <p:cBhvr additive="base">
                                        <p:cTn id="8"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3079"/>
                                        </p:tgtEl>
                                        <p:attrNameLst>
                                          <p:attrName>style.visibility</p:attrName>
                                        </p:attrNameLst>
                                      </p:cBhvr>
                                      <p:to>
                                        <p:strVal val="visible"/>
                                      </p:to>
                                    </p:set>
                                    <p:animEffect transition="in" filter="fade">
                                      <p:cBhvr>
                                        <p:cTn id="13" dur="770" decel="100000"/>
                                        <p:tgtEl>
                                          <p:spTgt spid="3079"/>
                                        </p:tgtEl>
                                      </p:cBhvr>
                                    </p:animEffect>
                                    <p:animScale>
                                      <p:cBhvr>
                                        <p:cTn id="14" dur="770" decel="100000"/>
                                        <p:tgtEl>
                                          <p:spTgt spid="3079"/>
                                        </p:tgtEl>
                                      </p:cBhvr>
                                      <p:from x="10000" y="10000"/>
                                      <p:to x="200000" y="450000"/>
                                    </p:animScale>
                                    <p:animScale>
                                      <p:cBhvr>
                                        <p:cTn id="15" dur="1230" accel="100000" fill="hold">
                                          <p:stCondLst>
                                            <p:cond delay="770"/>
                                          </p:stCondLst>
                                        </p:cTn>
                                        <p:tgtEl>
                                          <p:spTgt spid="3079"/>
                                        </p:tgtEl>
                                      </p:cBhvr>
                                      <p:from x="200000" y="450000"/>
                                      <p:to x="100000" y="100000"/>
                                    </p:animScale>
                                    <p:set>
                                      <p:cBhvr>
                                        <p:cTn id="16" dur="770" fill="hold"/>
                                        <p:tgtEl>
                                          <p:spTgt spid="3079"/>
                                        </p:tgtEl>
                                        <p:attrNameLst>
                                          <p:attrName>ppt_x</p:attrName>
                                        </p:attrNameLst>
                                      </p:cBhvr>
                                      <p:to>
                                        <p:strVal val="(0.5)"/>
                                      </p:to>
                                    </p:set>
                                    <p:anim from="(0.5)" to="(#ppt_x)" calcmode="lin" valueType="num">
                                      <p:cBhvr>
                                        <p:cTn id="17" dur="1230" accel="100000" fill="hold">
                                          <p:stCondLst>
                                            <p:cond delay="770"/>
                                          </p:stCondLst>
                                        </p:cTn>
                                        <p:tgtEl>
                                          <p:spTgt spid="3079"/>
                                        </p:tgtEl>
                                        <p:attrNameLst>
                                          <p:attrName>ppt_x</p:attrName>
                                        </p:attrNameLst>
                                      </p:cBhvr>
                                    </p:anim>
                                    <p:set>
                                      <p:cBhvr>
                                        <p:cTn id="18" dur="770" fill="hold"/>
                                        <p:tgtEl>
                                          <p:spTgt spid="3079"/>
                                        </p:tgtEl>
                                        <p:attrNameLst>
                                          <p:attrName>ppt_y</p:attrName>
                                        </p:attrNameLst>
                                      </p:cBhvr>
                                      <p:to>
                                        <p:strVal val="(#ppt_y+0.4)"/>
                                      </p:to>
                                    </p:set>
                                    <p:anim from="(#ppt_y+0.4)" to="(#ppt_y)" calcmode="lin" valueType="num">
                                      <p:cBhvr>
                                        <p:cTn id="19" dur="1230" accel="100000" fill="hold">
                                          <p:stCondLst>
                                            <p:cond delay="770"/>
                                          </p:stCondLst>
                                        </p:cTn>
                                        <p:tgtEl>
                                          <p:spTgt spid="3079"/>
                                        </p:tgtEl>
                                        <p:attrNameLst>
                                          <p:attrName>ppt_y</p:attrName>
                                        </p:attrNameLst>
                                      </p:cBhvr>
                                    </p:anim>
                                  </p:childTnLst>
                                </p:cTn>
                              </p:par>
                            </p:childTnLst>
                          </p:cTn>
                        </p:par>
                      </p:childTnLst>
                    </p:cTn>
                  </p:par>
                  <p:par>
                    <p:cTn id="20" fill="hold">
                      <p:stCondLst>
                        <p:cond delay="indefinite"/>
                      </p:stCondLst>
                      <p:childTnLst>
                        <p:par>
                          <p:cTn id="21" fill="hold">
                            <p:stCondLst>
                              <p:cond delay="0"/>
                            </p:stCondLst>
                            <p:childTnLst>
                              <p:par>
                                <p:cTn id="22" presetID="7" presetClass="entr" presetSubtype="8" fill="hold" grpId="0" nodeType="click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additive="base">
                                        <p:cTn id="24" dur="2000" fill="hold"/>
                                        <p:tgtEl>
                                          <p:spTgt spid="3077"/>
                                        </p:tgtEl>
                                        <p:attrNameLst>
                                          <p:attrName>ppt_x</p:attrName>
                                        </p:attrNameLst>
                                      </p:cBhvr>
                                      <p:tavLst>
                                        <p:tav tm="0">
                                          <p:val>
                                            <p:strVal val="0-#ppt_w/2"/>
                                          </p:val>
                                        </p:tav>
                                        <p:tav tm="100000">
                                          <p:val>
                                            <p:strVal val="#ppt_x"/>
                                          </p:val>
                                        </p:tav>
                                      </p:tavLst>
                                    </p:anim>
                                    <p:anim calcmode="lin" valueType="num">
                                      <p:cBhvr additive="base">
                                        <p:cTn id="25" dur="2000" fill="hold"/>
                                        <p:tgtEl>
                                          <p:spTgt spid="307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0" presetClass="entr" presetSubtype="0" decel="100000" fill="hold" grpId="0" nodeType="clickEffect">
                                  <p:stCondLst>
                                    <p:cond delay="0"/>
                                  </p:stCondLst>
                                  <p:childTnLst>
                                    <p:set>
                                      <p:cBhvr>
                                        <p:cTn id="29" dur="1" fill="hold">
                                          <p:stCondLst>
                                            <p:cond delay="0"/>
                                          </p:stCondLst>
                                        </p:cTn>
                                        <p:tgtEl>
                                          <p:spTgt spid="3080"/>
                                        </p:tgtEl>
                                        <p:attrNameLst>
                                          <p:attrName>style.visibility</p:attrName>
                                        </p:attrNameLst>
                                      </p:cBhvr>
                                      <p:to>
                                        <p:strVal val="visible"/>
                                      </p:to>
                                    </p:set>
                                    <p:anim calcmode="lin" valueType="num">
                                      <p:cBhvr>
                                        <p:cTn id="30" dur="2000" fill="hold"/>
                                        <p:tgtEl>
                                          <p:spTgt spid="3080"/>
                                        </p:tgtEl>
                                        <p:attrNameLst>
                                          <p:attrName>ppt_w</p:attrName>
                                        </p:attrNameLst>
                                      </p:cBhvr>
                                      <p:tavLst>
                                        <p:tav tm="0">
                                          <p:val>
                                            <p:strVal val="#ppt_w+.3"/>
                                          </p:val>
                                        </p:tav>
                                        <p:tav tm="100000">
                                          <p:val>
                                            <p:strVal val="#ppt_w"/>
                                          </p:val>
                                        </p:tav>
                                      </p:tavLst>
                                    </p:anim>
                                    <p:anim calcmode="lin" valueType="num">
                                      <p:cBhvr>
                                        <p:cTn id="31" dur="2000" fill="hold"/>
                                        <p:tgtEl>
                                          <p:spTgt spid="3080"/>
                                        </p:tgtEl>
                                        <p:attrNameLst>
                                          <p:attrName>ppt_h</p:attrName>
                                        </p:attrNameLst>
                                      </p:cBhvr>
                                      <p:tavLst>
                                        <p:tav tm="0">
                                          <p:val>
                                            <p:strVal val="#ppt_h"/>
                                          </p:val>
                                        </p:tav>
                                        <p:tav tm="100000">
                                          <p:val>
                                            <p:strVal val="#ppt_h"/>
                                          </p:val>
                                        </p:tav>
                                      </p:tavLst>
                                    </p:anim>
                                    <p:animEffect transition="in" filter="fade">
                                      <p:cBhvr>
                                        <p:cTn id="32" dur="2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p:bldP spid="3079" grpId="0" animBg="1"/>
      <p:bldP spid="30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rot="10800000" flipV="1">
            <a:off x="5867400" y="1263650"/>
            <a:ext cx="1368425" cy="366713"/>
          </a:xfrm>
          <a:prstGeom prst="rect">
            <a:avLst/>
          </a:prstGeom>
          <a:noFill/>
          <a:ln w="9525">
            <a:noFill/>
            <a:miter lim="800000"/>
            <a:headEnd/>
            <a:tailEnd/>
          </a:ln>
        </p:spPr>
        <p:txBody>
          <a:bodyPr>
            <a:spAutoFit/>
          </a:bodyPr>
          <a:lstStyle/>
          <a:p>
            <a:pPr>
              <a:spcBef>
                <a:spcPct val="50000"/>
              </a:spcBef>
            </a:pPr>
            <a:r>
              <a:rPr kumimoji="1" lang="de-DE" b="1" dirty="0">
                <a:solidFill>
                  <a:srgbClr val="FF0000"/>
                </a:solidFill>
                <a:latin typeface="Perpetua"/>
              </a:rPr>
              <a:t>Volleyball</a:t>
            </a:r>
          </a:p>
        </p:txBody>
      </p:sp>
      <p:pic>
        <p:nvPicPr>
          <p:cNvPr id="13317" name="Picture 5" descr="j0301480"/>
          <p:cNvPicPr>
            <a:picLocks noChangeAspect="1" noChangeArrowheads="1"/>
          </p:cNvPicPr>
          <p:nvPr/>
        </p:nvPicPr>
        <p:blipFill>
          <a:blip r:embed="rId2" cstate="print"/>
          <a:srcRect/>
          <a:stretch>
            <a:fillRect/>
          </a:stretch>
        </p:blipFill>
        <p:spPr bwMode="auto">
          <a:xfrm>
            <a:off x="2124075" y="333375"/>
            <a:ext cx="1944688" cy="1244600"/>
          </a:xfrm>
          <a:prstGeom prst="rect">
            <a:avLst/>
          </a:prstGeom>
          <a:noFill/>
          <a:ln w="9525">
            <a:noFill/>
            <a:miter lim="800000"/>
            <a:headEnd/>
            <a:tailEnd/>
          </a:ln>
        </p:spPr>
      </p:pic>
      <p:sp>
        <p:nvSpPr>
          <p:cNvPr id="13318" name="WordArt 6"/>
          <p:cNvSpPr>
            <a:spLocks noChangeArrowheads="1" noChangeShapeType="1" noTextEdit="1"/>
          </p:cNvSpPr>
          <p:nvPr/>
        </p:nvSpPr>
        <p:spPr bwMode="auto">
          <a:xfrm>
            <a:off x="4572000" y="333375"/>
            <a:ext cx="4103688" cy="863600"/>
          </a:xfrm>
          <a:prstGeom prst="rect">
            <a:avLst/>
          </a:prstGeom>
        </p:spPr>
        <p:txBody>
          <a:bodyPr wrap="none" fromWordArt="1">
            <a:prstTxWarp prst="textDoubleWave1">
              <a:avLst>
                <a:gd name="adj1" fmla="val 6500"/>
                <a:gd name="adj2" fmla="val 0"/>
              </a:avLst>
            </a:prstTxWarp>
          </a:bodyPr>
          <a:lstStyle/>
          <a:p>
            <a:pPr algn="ctr"/>
            <a:r>
              <a:rPr lang="de-DE" kern="10" spc="-180">
                <a:ln w="12700">
                  <a:solidFill>
                    <a:srgbClr val="000099"/>
                  </a:solidFill>
                  <a:round/>
                  <a:headEnd/>
                  <a:tailEnd/>
                </a:ln>
                <a:solidFill>
                  <a:srgbClr val="33CCFF"/>
                </a:solidFill>
                <a:effectLst>
                  <a:outerShdw dist="125724" dir="18900000" algn="ctr" rotWithShape="0">
                    <a:srgbClr val="000099"/>
                  </a:outerShdw>
                </a:effectLst>
                <a:latin typeface="Impact"/>
              </a:rPr>
              <a:t>Jugend trainiert für Olympia</a:t>
            </a:r>
          </a:p>
        </p:txBody>
      </p:sp>
      <p:sp>
        <p:nvSpPr>
          <p:cNvPr id="13319" name="Text Box 7"/>
          <p:cNvSpPr txBox="1">
            <a:spLocks noChangeArrowheads="1"/>
          </p:cNvSpPr>
          <p:nvPr/>
        </p:nvSpPr>
        <p:spPr bwMode="auto">
          <a:xfrm>
            <a:off x="468313" y="1700213"/>
            <a:ext cx="8318500" cy="646331"/>
          </a:xfrm>
          <a:prstGeom prst="rect">
            <a:avLst/>
          </a:prstGeom>
          <a:noFill/>
          <a:ln w="9525">
            <a:noFill/>
            <a:miter lim="800000"/>
            <a:headEnd/>
            <a:tailEnd/>
          </a:ln>
        </p:spPr>
        <p:txBody>
          <a:bodyPr>
            <a:spAutoFit/>
          </a:bodyPr>
          <a:lstStyle/>
          <a:p>
            <a:pPr>
              <a:spcBef>
                <a:spcPct val="50000"/>
              </a:spcBef>
            </a:pPr>
            <a:r>
              <a:rPr lang="de-DE" dirty="0">
                <a:latin typeface="Perpetua"/>
              </a:rPr>
              <a:t>Kreisfinale Annaberg - Teilnahme der Schulen: LKG Annaberg (3)  BSZ (2) OS Jöhstadt (3) Evangelische Schulgemeinschaft Erzgebirge (11) </a:t>
            </a:r>
            <a:r>
              <a:rPr lang="de-DE" sz="1200" dirty="0">
                <a:latin typeface="Perpetua"/>
              </a:rPr>
              <a:t>(in Klammern Anzahl der Mannschaften)  </a:t>
            </a:r>
            <a:endParaRPr lang="de-DE" dirty="0">
              <a:latin typeface="Perpetua"/>
            </a:endParaRPr>
          </a:p>
        </p:txBody>
      </p:sp>
      <p:sp>
        <p:nvSpPr>
          <p:cNvPr id="13320" name="Text Box 8"/>
          <p:cNvSpPr txBox="1">
            <a:spLocks noChangeArrowheads="1"/>
          </p:cNvSpPr>
          <p:nvPr/>
        </p:nvSpPr>
        <p:spPr bwMode="auto">
          <a:xfrm>
            <a:off x="412515" y="2370078"/>
            <a:ext cx="7704138" cy="2862322"/>
          </a:xfrm>
          <a:prstGeom prst="rect">
            <a:avLst/>
          </a:prstGeom>
          <a:noFill/>
          <a:ln w="9525">
            <a:noFill/>
            <a:miter lim="800000"/>
            <a:headEnd/>
            <a:tailEnd/>
          </a:ln>
        </p:spPr>
        <p:txBody>
          <a:bodyPr>
            <a:spAutoFit/>
          </a:bodyPr>
          <a:lstStyle/>
          <a:p>
            <a:pPr>
              <a:spcBef>
                <a:spcPct val="50000"/>
              </a:spcBef>
            </a:pPr>
            <a:r>
              <a:rPr lang="de-DE" dirty="0">
                <a:latin typeface="Perpetua"/>
              </a:rPr>
              <a:t>  ERZ-Finals: WK  II Evangelische Schulgemeinschaft Erzgebirge  Mädchen 3. Platz</a:t>
            </a:r>
          </a:p>
          <a:p>
            <a:pPr>
              <a:spcBef>
                <a:spcPct val="50000"/>
              </a:spcBef>
            </a:pPr>
            <a:r>
              <a:rPr lang="de-DE" dirty="0">
                <a:latin typeface="Perpetua"/>
              </a:rPr>
              <a:t>                                  LKG Annaberg Jungen 2. </a:t>
            </a:r>
            <a:r>
              <a:rPr lang="de-DE" dirty="0" err="1">
                <a:latin typeface="Perpetua"/>
              </a:rPr>
              <a:t>P.latz</a:t>
            </a:r>
            <a:endParaRPr lang="de-DE" dirty="0">
              <a:latin typeface="Perpetua"/>
            </a:endParaRPr>
          </a:p>
          <a:p>
            <a:pPr>
              <a:spcBef>
                <a:spcPct val="50000"/>
              </a:spcBef>
            </a:pPr>
            <a:r>
              <a:rPr lang="de-DE" dirty="0">
                <a:latin typeface="Perpetua"/>
              </a:rPr>
              <a:t>WK I  Jungen  LKG Annaberg 1. Platz   BSZ Annaberg  2. Platz   EGE  3.Platz</a:t>
            </a:r>
          </a:p>
          <a:p>
            <a:pPr>
              <a:spcBef>
                <a:spcPct val="50000"/>
              </a:spcBef>
            </a:pPr>
            <a:r>
              <a:rPr lang="de-DE" dirty="0">
                <a:latin typeface="Perpetua"/>
              </a:rPr>
              <a:t>WK I Mädchen  BSZ Annaberg 1.Platz  EGE I  2.Platz  LKG Ana 3.Platz    EGE II 4. Platz</a:t>
            </a:r>
          </a:p>
          <a:p>
            <a:pPr>
              <a:spcBef>
                <a:spcPct val="50000"/>
              </a:spcBef>
            </a:pPr>
            <a:endParaRPr lang="de-DE" dirty="0">
              <a:latin typeface="Perpetua"/>
            </a:endParaRPr>
          </a:p>
          <a:p>
            <a:pPr>
              <a:spcBef>
                <a:spcPct val="50000"/>
              </a:spcBef>
            </a:pPr>
            <a:r>
              <a:rPr lang="de-DE" dirty="0">
                <a:latin typeface="Perpetua"/>
              </a:rPr>
              <a:t>                        </a:t>
            </a:r>
          </a:p>
          <a:p>
            <a:pPr>
              <a:spcBef>
                <a:spcPct val="50000"/>
              </a:spcBef>
            </a:pPr>
            <a:endParaRPr lang="de-DE" dirty="0">
              <a:latin typeface="Perpetua"/>
            </a:endParaRPr>
          </a:p>
        </p:txBody>
      </p:sp>
      <p:sp>
        <p:nvSpPr>
          <p:cNvPr id="34832" name="Datumsplatzhalter 15"/>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954B3FAC-0D22-4DFC-8862-523AF6DEC067}" type="datetime1">
              <a:rPr lang="de-DE"/>
              <a:pPr fontAlgn="base">
                <a:spcBef>
                  <a:spcPct val="0"/>
                </a:spcBef>
                <a:spcAft>
                  <a:spcPct val="0"/>
                </a:spcAft>
                <a:defRPr/>
              </a:pPr>
              <a:t>28.06.2023</a:t>
            </a:fld>
            <a:endParaRPr lang="de-DE"/>
          </a:p>
        </p:txBody>
      </p:sp>
      <p:sp>
        <p:nvSpPr>
          <p:cNvPr id="17" name="Foliennummernplatzhalter 16"/>
          <p:cNvSpPr>
            <a:spLocks noGrp="1"/>
          </p:cNvSpPr>
          <p:nvPr>
            <p:ph type="sldNum" sz="quarter" idx="12"/>
          </p:nvPr>
        </p:nvSpPr>
        <p:spPr>
          <a:xfrm>
            <a:off x="6929438" y="6210300"/>
            <a:ext cx="571500" cy="457200"/>
          </a:xfrm>
        </p:spPr>
        <p:txBody>
          <a:bodyPr/>
          <a:lstStyle/>
          <a:p>
            <a:pPr>
              <a:defRPr/>
            </a:pPr>
            <a:fld id="{22135A2C-84B0-44E0-B151-BDC1CB2DA038}" type="slidenum">
              <a:rPr lang="de-DE"/>
              <a:pPr>
                <a:defRPr/>
              </a:pPr>
              <a:t>8</a:t>
            </a:fld>
            <a:endParaRPr lang="de-DE" dirty="0"/>
          </a:p>
        </p:txBody>
      </p:sp>
      <p:pic>
        <p:nvPicPr>
          <p:cNvPr id="3" name="Grafik 2">
            <a:extLst>
              <a:ext uri="{FF2B5EF4-FFF2-40B4-BE49-F238E27FC236}">
                <a16:creationId xmlns:a16="http://schemas.microsoft.com/office/drawing/2014/main" id="{C15442B7-91C8-4055-B3F2-0FE37A212A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988" y="4084179"/>
            <a:ext cx="2747962" cy="1832891"/>
          </a:xfrm>
          <a:prstGeom prst="rect">
            <a:avLst/>
          </a:prstGeom>
        </p:spPr>
      </p:pic>
      <p:pic>
        <p:nvPicPr>
          <p:cNvPr id="5" name="Grafik 4">
            <a:extLst>
              <a:ext uri="{FF2B5EF4-FFF2-40B4-BE49-F238E27FC236}">
                <a16:creationId xmlns:a16="http://schemas.microsoft.com/office/drawing/2014/main" id="{12CE4318-5DBF-49FF-B73D-A427460C11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9352" y="4239817"/>
            <a:ext cx="2950046" cy="1967681"/>
          </a:xfrm>
          <a:prstGeom prst="rect">
            <a:avLst/>
          </a:prstGeom>
        </p:spPr>
      </p:pic>
      <p:pic>
        <p:nvPicPr>
          <p:cNvPr id="7" name="Grafik 6">
            <a:extLst>
              <a:ext uri="{FF2B5EF4-FFF2-40B4-BE49-F238E27FC236}">
                <a16:creationId xmlns:a16="http://schemas.microsoft.com/office/drawing/2014/main" id="{06ED38EE-93FC-4DA3-B326-37C176D85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3422" y="4754705"/>
            <a:ext cx="2867759" cy="19127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770" decel="100000"/>
                                        <p:tgtEl>
                                          <p:spTgt spid="13317"/>
                                        </p:tgtEl>
                                      </p:cBhvr>
                                    </p:animEffect>
                                    <p:animScale>
                                      <p:cBhvr>
                                        <p:cTn id="8" dur="770" decel="100000"/>
                                        <p:tgtEl>
                                          <p:spTgt spid="13317"/>
                                        </p:tgtEl>
                                      </p:cBhvr>
                                      <p:from x="10000" y="10000"/>
                                      <p:to x="200000" y="450000"/>
                                    </p:animScale>
                                    <p:animScale>
                                      <p:cBhvr>
                                        <p:cTn id="9" dur="1230" accel="100000" fill="hold">
                                          <p:stCondLst>
                                            <p:cond delay="770"/>
                                          </p:stCondLst>
                                        </p:cTn>
                                        <p:tgtEl>
                                          <p:spTgt spid="13317"/>
                                        </p:tgtEl>
                                      </p:cBhvr>
                                      <p:from x="200000" y="450000"/>
                                      <p:to x="100000" y="100000"/>
                                    </p:animScale>
                                    <p:set>
                                      <p:cBhvr>
                                        <p:cTn id="10" dur="770" fill="hold"/>
                                        <p:tgtEl>
                                          <p:spTgt spid="13317"/>
                                        </p:tgtEl>
                                        <p:attrNameLst>
                                          <p:attrName>ppt_x</p:attrName>
                                        </p:attrNameLst>
                                      </p:cBhvr>
                                      <p:to>
                                        <p:strVal val="(0.5)"/>
                                      </p:to>
                                    </p:set>
                                    <p:anim from="(0.5)" to="(#ppt_x)" calcmode="lin" valueType="num">
                                      <p:cBhvr>
                                        <p:cTn id="11" dur="1230" accel="100000" fill="hold">
                                          <p:stCondLst>
                                            <p:cond delay="770"/>
                                          </p:stCondLst>
                                        </p:cTn>
                                        <p:tgtEl>
                                          <p:spTgt spid="13317"/>
                                        </p:tgtEl>
                                        <p:attrNameLst>
                                          <p:attrName>ppt_x</p:attrName>
                                        </p:attrNameLst>
                                      </p:cBhvr>
                                    </p:anim>
                                    <p:set>
                                      <p:cBhvr>
                                        <p:cTn id="12" dur="770" fill="hold"/>
                                        <p:tgtEl>
                                          <p:spTgt spid="13317"/>
                                        </p:tgtEl>
                                        <p:attrNameLst>
                                          <p:attrName>ppt_y</p:attrName>
                                        </p:attrNameLst>
                                      </p:cBhvr>
                                      <p:to>
                                        <p:strVal val="(#ppt_y+0.4)"/>
                                      </p:to>
                                    </p:set>
                                    <p:anim from="(#ppt_y+0.4)" to="(#ppt_y)" calcmode="lin" valueType="num">
                                      <p:cBhvr>
                                        <p:cTn id="13" dur="1230" accel="100000" fill="hold">
                                          <p:stCondLst>
                                            <p:cond delay="770"/>
                                          </p:stCondLst>
                                        </p:cTn>
                                        <p:tgtEl>
                                          <p:spTgt spid="13317"/>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grpId="0" nodeType="clickEffect">
                                  <p:stCondLst>
                                    <p:cond delay="0"/>
                                  </p:stCondLst>
                                  <p:childTnLst>
                                    <p:set>
                                      <p:cBhvr>
                                        <p:cTn id="17" dur="1" fill="hold">
                                          <p:stCondLst>
                                            <p:cond delay="0"/>
                                          </p:stCondLst>
                                        </p:cTn>
                                        <p:tgtEl>
                                          <p:spTgt spid="13318"/>
                                        </p:tgtEl>
                                        <p:attrNameLst>
                                          <p:attrName>style.visibility</p:attrName>
                                        </p:attrNameLst>
                                      </p:cBhvr>
                                      <p:to>
                                        <p:strVal val="visible"/>
                                      </p:to>
                                    </p:set>
                                    <p:anim calcmode="lin" valueType="num">
                                      <p:cBhvr>
                                        <p:cTn id="18" dur="1000" decel="50000" fill="hold">
                                          <p:stCondLst>
                                            <p:cond delay="0"/>
                                          </p:stCondLst>
                                        </p:cTn>
                                        <p:tgtEl>
                                          <p:spTgt spid="13318"/>
                                        </p:tgtEl>
                                        <p:attrNameLst>
                                          <p:attrName>style.rotation</p:attrName>
                                        </p:attrNameLst>
                                      </p:cBhvr>
                                      <p:tavLst>
                                        <p:tav tm="0">
                                          <p:val>
                                            <p:fltVal val="-90"/>
                                          </p:val>
                                        </p:tav>
                                        <p:tav tm="100000">
                                          <p:val>
                                            <p:fltVal val="0"/>
                                          </p:val>
                                        </p:tav>
                                      </p:tavLst>
                                    </p:anim>
                                    <p:anim calcmode="lin" valueType="num">
                                      <p:cBhvr>
                                        <p:cTn id="19" dur="1000" decel="50000" fill="hold">
                                          <p:stCondLst>
                                            <p:cond delay="0"/>
                                          </p:stCondLst>
                                        </p:cTn>
                                        <p:tgtEl>
                                          <p:spTgt spid="13318"/>
                                        </p:tgtEl>
                                        <p:attrNameLst>
                                          <p:attrName>ppt_w</p:attrName>
                                        </p:attrNameLst>
                                      </p:cBhvr>
                                      <p:tavLst>
                                        <p:tav tm="0">
                                          <p:val>
                                            <p:strVal val="#ppt_w"/>
                                          </p:val>
                                        </p:tav>
                                        <p:tav tm="100000">
                                          <p:val>
                                            <p:strVal val="#ppt_w*.05"/>
                                          </p:val>
                                        </p:tav>
                                      </p:tavLst>
                                    </p:anim>
                                    <p:anim calcmode="lin" valueType="num">
                                      <p:cBhvr>
                                        <p:cTn id="20" dur="1000" accel="50000" fill="hold">
                                          <p:stCondLst>
                                            <p:cond delay="1000"/>
                                          </p:stCondLst>
                                        </p:cTn>
                                        <p:tgtEl>
                                          <p:spTgt spid="13318"/>
                                        </p:tgtEl>
                                        <p:attrNameLst>
                                          <p:attrName>ppt_w</p:attrName>
                                        </p:attrNameLst>
                                      </p:cBhvr>
                                      <p:tavLst>
                                        <p:tav tm="0">
                                          <p:val>
                                            <p:strVal val="#ppt_w*.05"/>
                                          </p:val>
                                        </p:tav>
                                        <p:tav tm="100000">
                                          <p:val>
                                            <p:strVal val="#ppt_w"/>
                                          </p:val>
                                        </p:tav>
                                      </p:tavLst>
                                    </p:anim>
                                    <p:anim calcmode="lin" valueType="num">
                                      <p:cBhvr>
                                        <p:cTn id="21" dur="2000" fill="hold"/>
                                        <p:tgtEl>
                                          <p:spTgt spid="13318"/>
                                        </p:tgtEl>
                                        <p:attrNameLst>
                                          <p:attrName>ppt_h</p:attrName>
                                        </p:attrNameLst>
                                      </p:cBhvr>
                                      <p:tavLst>
                                        <p:tav tm="0">
                                          <p:val>
                                            <p:strVal val="#ppt_h"/>
                                          </p:val>
                                        </p:tav>
                                        <p:tav tm="100000">
                                          <p:val>
                                            <p:strVal val="#ppt_h"/>
                                          </p:val>
                                        </p:tav>
                                      </p:tavLst>
                                    </p:anim>
                                    <p:anim calcmode="lin" valueType="num">
                                      <p:cBhvr>
                                        <p:cTn id="22" dur="1000" decel="50000" fill="hold">
                                          <p:stCondLst>
                                            <p:cond delay="0"/>
                                          </p:stCondLst>
                                        </p:cTn>
                                        <p:tgtEl>
                                          <p:spTgt spid="13318"/>
                                        </p:tgtEl>
                                        <p:attrNameLst>
                                          <p:attrName>ppt_x</p:attrName>
                                        </p:attrNameLst>
                                      </p:cBhvr>
                                      <p:tavLst>
                                        <p:tav tm="0">
                                          <p:val>
                                            <p:strVal val="#ppt_x+.4"/>
                                          </p:val>
                                        </p:tav>
                                        <p:tav tm="100000">
                                          <p:val>
                                            <p:strVal val="#ppt_x"/>
                                          </p:val>
                                        </p:tav>
                                      </p:tavLst>
                                    </p:anim>
                                    <p:anim calcmode="lin" valueType="num">
                                      <p:cBhvr>
                                        <p:cTn id="23" dur="1000" decel="50000" fill="hold">
                                          <p:stCondLst>
                                            <p:cond delay="0"/>
                                          </p:stCondLst>
                                        </p:cTn>
                                        <p:tgtEl>
                                          <p:spTgt spid="13318"/>
                                        </p:tgtEl>
                                        <p:attrNameLst>
                                          <p:attrName>ppt_y</p:attrName>
                                        </p:attrNameLst>
                                      </p:cBhvr>
                                      <p:tavLst>
                                        <p:tav tm="0">
                                          <p:val>
                                            <p:strVal val="#ppt_y-.2"/>
                                          </p:val>
                                        </p:tav>
                                        <p:tav tm="100000">
                                          <p:val>
                                            <p:strVal val="#ppt_y+.1"/>
                                          </p:val>
                                        </p:tav>
                                      </p:tavLst>
                                    </p:anim>
                                    <p:anim calcmode="lin" valueType="num">
                                      <p:cBhvr>
                                        <p:cTn id="24" dur="1000" accel="50000" fill="hold">
                                          <p:stCondLst>
                                            <p:cond delay="1000"/>
                                          </p:stCondLst>
                                        </p:cTn>
                                        <p:tgtEl>
                                          <p:spTgt spid="13318"/>
                                        </p:tgtEl>
                                        <p:attrNameLst>
                                          <p:attrName>ppt_y</p:attrName>
                                        </p:attrNameLst>
                                      </p:cBhvr>
                                      <p:tavLst>
                                        <p:tav tm="0">
                                          <p:val>
                                            <p:strVal val="#ppt_y+.1"/>
                                          </p:val>
                                        </p:tav>
                                        <p:tav tm="100000">
                                          <p:val>
                                            <p:strVal val="#ppt_y"/>
                                          </p:val>
                                        </p:tav>
                                      </p:tavLst>
                                    </p:anim>
                                    <p:animEffect transition="in" filter="fade">
                                      <p:cBhvr>
                                        <p:cTn id="25" dur="2000" decel="50000">
                                          <p:stCondLst>
                                            <p:cond delay="0"/>
                                          </p:stCondLst>
                                        </p:cTn>
                                        <p:tgtEl>
                                          <p:spTgt spid="13318"/>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3316"/>
                                        </p:tgtEl>
                                        <p:attrNameLst>
                                          <p:attrName>style.visibility</p:attrName>
                                        </p:attrNameLst>
                                      </p:cBhvr>
                                      <p:to>
                                        <p:strVal val="visible"/>
                                      </p:to>
                                    </p:set>
                                    <p:animEffect transition="in" filter="wedge">
                                      <p:cBhvr>
                                        <p:cTn id="30" dur="2000"/>
                                        <p:tgtEl>
                                          <p:spTgt spid="13316"/>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3319">
                                            <p:txEl>
                                              <p:pRg st="0" end="0"/>
                                            </p:txEl>
                                          </p:spTgt>
                                        </p:tgtEl>
                                        <p:attrNameLst>
                                          <p:attrName>style.visibility</p:attrName>
                                        </p:attrNameLst>
                                      </p:cBhvr>
                                      <p:to>
                                        <p:strVal val="visible"/>
                                      </p:to>
                                    </p:set>
                                    <p:animEffect transition="in" filter="checkerboard(across)">
                                      <p:cBhvr>
                                        <p:cTn id="35" dur="2000"/>
                                        <p:tgtEl>
                                          <p:spTgt spid="13319">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iterate type="lt">
                                    <p:tmPct val="5000"/>
                                  </p:iterate>
                                  <p:childTnLst>
                                    <p:set>
                                      <p:cBhvr>
                                        <p:cTn id="39" dur="1" fill="hold">
                                          <p:stCondLst>
                                            <p:cond delay="0"/>
                                          </p:stCondLst>
                                        </p:cTn>
                                        <p:tgtEl>
                                          <p:spTgt spid="13320"/>
                                        </p:tgtEl>
                                        <p:attrNameLst>
                                          <p:attrName>style.visibility</p:attrName>
                                        </p:attrNameLst>
                                      </p:cBhvr>
                                      <p:to>
                                        <p:strVal val="visible"/>
                                      </p:to>
                                    </p:set>
                                    <p:anim calcmode="lin" valueType="num">
                                      <p:cBhvr>
                                        <p:cTn id="40" dur="1000" fill="hold"/>
                                        <p:tgtEl>
                                          <p:spTgt spid="13320"/>
                                        </p:tgtEl>
                                        <p:attrNameLst>
                                          <p:attrName>ppt_w</p:attrName>
                                        </p:attrNameLst>
                                      </p:cBhvr>
                                      <p:tavLst>
                                        <p:tav tm="0">
                                          <p:val>
                                            <p:fltVal val="0"/>
                                          </p:val>
                                        </p:tav>
                                        <p:tav tm="100000">
                                          <p:val>
                                            <p:strVal val="#ppt_w"/>
                                          </p:val>
                                        </p:tav>
                                      </p:tavLst>
                                    </p:anim>
                                    <p:anim calcmode="lin" valueType="num">
                                      <p:cBhvr>
                                        <p:cTn id="41" dur="1000" fill="hold"/>
                                        <p:tgtEl>
                                          <p:spTgt spid="13320"/>
                                        </p:tgtEl>
                                        <p:attrNameLst>
                                          <p:attrName>ppt_h</p:attrName>
                                        </p:attrNameLst>
                                      </p:cBhvr>
                                      <p:tavLst>
                                        <p:tav tm="0">
                                          <p:val>
                                            <p:fltVal val="0"/>
                                          </p:val>
                                        </p:tav>
                                        <p:tav tm="100000">
                                          <p:val>
                                            <p:strVal val="#ppt_h"/>
                                          </p:val>
                                        </p:tav>
                                      </p:tavLst>
                                    </p:anim>
                                    <p:anim calcmode="lin" valueType="num">
                                      <p:cBhvr>
                                        <p:cTn id="42" dur="1000" fill="hold"/>
                                        <p:tgtEl>
                                          <p:spTgt spid="13320"/>
                                        </p:tgtEl>
                                        <p:attrNameLst>
                                          <p:attrName>style.rotation</p:attrName>
                                        </p:attrNameLst>
                                      </p:cBhvr>
                                      <p:tavLst>
                                        <p:tav tm="0">
                                          <p:val>
                                            <p:fltVal val="90"/>
                                          </p:val>
                                        </p:tav>
                                        <p:tav tm="100000">
                                          <p:val>
                                            <p:fltVal val="0"/>
                                          </p:val>
                                        </p:tav>
                                      </p:tavLst>
                                    </p:anim>
                                    <p:animEffect transition="in" filter="fade">
                                      <p:cBhvr>
                                        <p:cTn id="43" dur="1000"/>
                                        <p:tgtEl>
                                          <p:spTgt spid="13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P spid="13318" grpId="0" animBg="1"/>
      <p:bldP spid="133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2740025" y="404813"/>
            <a:ext cx="4689475" cy="369887"/>
          </a:xfrm>
          <a:prstGeom prst="rect">
            <a:avLst/>
          </a:prstGeom>
          <a:noFill/>
          <a:ln w="9525">
            <a:noFill/>
            <a:miter lim="800000"/>
            <a:headEnd/>
            <a:tailEnd/>
          </a:ln>
        </p:spPr>
        <p:txBody>
          <a:bodyPr>
            <a:spAutoFit/>
          </a:bodyPr>
          <a:lstStyle/>
          <a:p>
            <a:pPr>
              <a:spcBef>
                <a:spcPct val="50000"/>
              </a:spcBef>
            </a:pPr>
            <a:r>
              <a:rPr kumimoji="1" lang="de-DE" b="1" dirty="0">
                <a:solidFill>
                  <a:srgbClr val="FF0000"/>
                </a:solidFill>
                <a:latin typeface="Perpetua"/>
              </a:rPr>
              <a:t>Volleyball – </a:t>
            </a:r>
            <a:r>
              <a:rPr kumimoji="1" lang="de-DE" b="1" dirty="0" err="1">
                <a:solidFill>
                  <a:srgbClr val="FF0000"/>
                </a:solidFill>
                <a:latin typeface="Perpetua"/>
              </a:rPr>
              <a:t>JtfO</a:t>
            </a:r>
            <a:r>
              <a:rPr kumimoji="1" lang="de-DE" b="1" dirty="0">
                <a:solidFill>
                  <a:srgbClr val="FF0000"/>
                </a:solidFill>
                <a:latin typeface="Perpetua"/>
              </a:rPr>
              <a:t>-Statistik   ( 23 Jahre )</a:t>
            </a:r>
          </a:p>
        </p:txBody>
      </p:sp>
      <p:sp>
        <p:nvSpPr>
          <p:cNvPr id="10243" name="Text Box 8"/>
          <p:cNvSpPr txBox="1">
            <a:spLocks noChangeArrowheads="1"/>
          </p:cNvSpPr>
          <p:nvPr/>
        </p:nvSpPr>
        <p:spPr bwMode="auto">
          <a:xfrm>
            <a:off x="2700338" y="4930775"/>
            <a:ext cx="5759450" cy="244475"/>
          </a:xfrm>
          <a:prstGeom prst="rect">
            <a:avLst/>
          </a:prstGeom>
          <a:noFill/>
          <a:ln w="9525">
            <a:noFill/>
            <a:miter lim="800000"/>
            <a:headEnd/>
            <a:tailEnd/>
          </a:ln>
        </p:spPr>
        <p:txBody>
          <a:bodyPr>
            <a:spAutoFit/>
          </a:bodyPr>
          <a:lstStyle/>
          <a:p>
            <a:pPr>
              <a:spcBef>
                <a:spcPct val="50000"/>
              </a:spcBef>
            </a:pPr>
            <a:endParaRPr lang="de-DE" sz="1000">
              <a:latin typeface="Perpetua"/>
            </a:endParaRPr>
          </a:p>
        </p:txBody>
      </p:sp>
      <p:sp>
        <p:nvSpPr>
          <p:cNvPr id="10244" name="Text Box 9"/>
          <p:cNvSpPr txBox="1">
            <a:spLocks noChangeArrowheads="1"/>
          </p:cNvSpPr>
          <p:nvPr/>
        </p:nvSpPr>
        <p:spPr bwMode="auto">
          <a:xfrm>
            <a:off x="395536" y="4797152"/>
            <a:ext cx="8568952" cy="246063"/>
          </a:xfrm>
          <a:prstGeom prst="rect">
            <a:avLst/>
          </a:prstGeom>
          <a:noFill/>
          <a:ln w="9525">
            <a:noFill/>
            <a:miter lim="800000"/>
            <a:headEnd/>
            <a:tailEnd/>
          </a:ln>
        </p:spPr>
        <p:txBody>
          <a:bodyPr wrap="square">
            <a:spAutoFit/>
          </a:bodyPr>
          <a:lstStyle/>
          <a:p>
            <a:pPr>
              <a:spcBef>
                <a:spcPct val="50000"/>
              </a:spcBef>
            </a:pPr>
            <a:r>
              <a:rPr lang="de-DE" sz="1000" dirty="0">
                <a:latin typeface="Perpetua"/>
              </a:rPr>
              <a:t>                02/03  03/04  04/05  05/06  06/07  07/08   08/09   09/10 10/11  11/12  12/13  13/14   14/15   15/16   16/17  17/18   18/19   19/20     20/21   21/22     22/23</a:t>
            </a:r>
          </a:p>
        </p:txBody>
      </p:sp>
      <p:sp>
        <p:nvSpPr>
          <p:cNvPr id="17418" name="Text Box 10"/>
          <p:cNvSpPr txBox="1">
            <a:spLocks noChangeArrowheads="1"/>
          </p:cNvSpPr>
          <p:nvPr/>
        </p:nvSpPr>
        <p:spPr bwMode="auto">
          <a:xfrm>
            <a:off x="250825" y="5229225"/>
            <a:ext cx="8675688" cy="338138"/>
          </a:xfrm>
          <a:prstGeom prst="rect">
            <a:avLst/>
          </a:prstGeom>
          <a:noFill/>
          <a:ln w="9525">
            <a:noFill/>
            <a:miter lim="800000"/>
            <a:headEnd/>
            <a:tailEnd/>
          </a:ln>
        </p:spPr>
        <p:txBody>
          <a:bodyPr>
            <a:spAutoFit/>
          </a:bodyPr>
          <a:lstStyle/>
          <a:p>
            <a:pPr>
              <a:spcBef>
                <a:spcPct val="50000"/>
              </a:spcBef>
            </a:pPr>
            <a:r>
              <a:rPr lang="de-DE" sz="1600" dirty="0">
                <a:solidFill>
                  <a:srgbClr val="FF0000"/>
                </a:solidFill>
                <a:latin typeface="Perpetua"/>
              </a:rPr>
              <a:t>Anzahl  21   18   17  16   15   14   14   14   16   21  18   21    25   19   17   11   15   12    12     10      8    10       19</a:t>
            </a:r>
          </a:p>
        </p:txBody>
      </p:sp>
      <p:sp>
        <p:nvSpPr>
          <p:cNvPr id="2056" name="Datumsplatzhalter 9"/>
          <p:cNvSpPr>
            <a:spLocks noGrp="1"/>
          </p:cNvSpPr>
          <p:nvPr>
            <p:ph type="dt" sz="quarter" idx="10"/>
          </p:nvPr>
        </p:nvSpPr>
        <p:spPr bwMode="auto">
          <a:ln>
            <a:miter lim="800000"/>
            <a:headEnd/>
            <a:tailEnd/>
          </a:ln>
        </p:spPr>
        <p:txBody>
          <a:bodyPr wrap="square" numCol="1" compatLnSpc="1">
            <a:prstTxWarp prst="textNoShape">
              <a:avLst/>
            </a:prstTxWarp>
          </a:bodyPr>
          <a:lstStyle/>
          <a:p>
            <a:pPr fontAlgn="base">
              <a:spcBef>
                <a:spcPct val="0"/>
              </a:spcBef>
              <a:spcAft>
                <a:spcPct val="0"/>
              </a:spcAft>
              <a:defRPr/>
            </a:pPr>
            <a:fld id="{8880C524-6E0E-459A-AC88-B77C6CD1D735}" type="datetime1">
              <a:rPr lang="de-DE"/>
              <a:pPr fontAlgn="base">
                <a:spcBef>
                  <a:spcPct val="0"/>
                </a:spcBef>
                <a:spcAft>
                  <a:spcPct val="0"/>
                </a:spcAft>
                <a:defRPr/>
              </a:pPr>
              <a:t>28.06.2023</a:t>
            </a:fld>
            <a:endParaRPr lang="de-DE"/>
          </a:p>
        </p:txBody>
      </p:sp>
      <p:sp>
        <p:nvSpPr>
          <p:cNvPr id="11" name="Foliennummernplatzhalter 10"/>
          <p:cNvSpPr>
            <a:spLocks noGrp="1"/>
          </p:cNvSpPr>
          <p:nvPr>
            <p:ph type="sldNum" sz="quarter" idx="12"/>
          </p:nvPr>
        </p:nvSpPr>
        <p:spPr/>
        <p:txBody>
          <a:bodyPr/>
          <a:lstStyle/>
          <a:p>
            <a:pPr>
              <a:defRPr/>
            </a:pPr>
            <a:fld id="{694A9A8E-030C-4590-BDD2-436724455301}" type="slidenum">
              <a:rPr lang="de-DE"/>
              <a:pPr>
                <a:defRPr/>
              </a:pPr>
              <a:t>9</a:t>
            </a:fld>
            <a:endParaRPr lang="de-DE" dirty="0"/>
          </a:p>
        </p:txBody>
      </p:sp>
      <p:sp>
        <p:nvSpPr>
          <p:cNvPr id="10249" name="Textfeld 11"/>
          <p:cNvSpPr txBox="1">
            <a:spLocks noChangeArrowheads="1"/>
          </p:cNvSpPr>
          <p:nvPr/>
        </p:nvSpPr>
        <p:spPr bwMode="auto">
          <a:xfrm>
            <a:off x="3419475" y="5805488"/>
            <a:ext cx="4416658" cy="369332"/>
          </a:xfrm>
          <a:prstGeom prst="rect">
            <a:avLst/>
          </a:prstGeom>
          <a:noFill/>
          <a:ln w="9525">
            <a:noFill/>
            <a:miter lim="800000"/>
            <a:headEnd/>
            <a:tailEnd/>
          </a:ln>
        </p:spPr>
        <p:txBody>
          <a:bodyPr wrap="none">
            <a:spAutoFit/>
          </a:bodyPr>
          <a:lstStyle/>
          <a:p>
            <a:r>
              <a:rPr lang="de-DE" dirty="0"/>
              <a:t>Teilnahme 2022/2023 :  19 Mannschaften</a:t>
            </a:r>
          </a:p>
        </p:txBody>
      </p:sp>
      <p:pic>
        <p:nvPicPr>
          <p:cNvPr id="10250" name="Picture 11"/>
          <p:cNvPicPr>
            <a:picLocks noChangeAspect="1" noChangeArrowheads="1"/>
          </p:cNvPicPr>
          <p:nvPr/>
        </p:nvPicPr>
        <p:blipFill>
          <a:blip r:embed="rId2" cstate="print"/>
          <a:srcRect/>
          <a:stretch>
            <a:fillRect/>
          </a:stretch>
        </p:blipFill>
        <p:spPr bwMode="auto">
          <a:xfrm>
            <a:off x="323850" y="404813"/>
            <a:ext cx="2411413" cy="4086225"/>
          </a:xfrm>
          <a:prstGeom prst="rect">
            <a:avLst/>
          </a:prstGeom>
          <a:noFill/>
          <a:ln w="9525">
            <a:noFill/>
            <a:miter lim="800000"/>
            <a:headEnd/>
            <a:tailEnd/>
          </a:ln>
        </p:spPr>
      </p:pic>
      <p:pic>
        <p:nvPicPr>
          <p:cNvPr id="10251" name="Picture 11" descr="F:\DSCI1864.JPG"/>
          <p:cNvPicPr>
            <a:picLocks noChangeAspect="1" noChangeArrowheads="1"/>
          </p:cNvPicPr>
          <p:nvPr/>
        </p:nvPicPr>
        <p:blipFill>
          <a:blip r:embed="rId3" cstate="print"/>
          <a:srcRect/>
          <a:stretch>
            <a:fillRect/>
          </a:stretch>
        </p:blipFill>
        <p:spPr bwMode="auto">
          <a:xfrm>
            <a:off x="3419475" y="908050"/>
            <a:ext cx="4805363" cy="3603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fade">
                                      <p:cBhvr>
                                        <p:cTn id="7" dur="2000"/>
                                        <p:tgtEl>
                                          <p:spTgt spid="17413"/>
                                        </p:tgtEl>
                                      </p:cBhvr>
                                    </p:animEffect>
                                    <p:anim calcmode="lin" valueType="num">
                                      <p:cBhvr>
                                        <p:cTn id="8" dur="2000" fill="hold"/>
                                        <p:tgtEl>
                                          <p:spTgt spid="17413"/>
                                        </p:tgtEl>
                                        <p:attrNameLst>
                                          <p:attrName>ppt_x</p:attrName>
                                        </p:attrNameLst>
                                      </p:cBhvr>
                                      <p:tavLst>
                                        <p:tav tm="0">
                                          <p:val>
                                            <p:strVal val="#ppt_x"/>
                                          </p:val>
                                        </p:tav>
                                        <p:tav tm="100000">
                                          <p:val>
                                            <p:strVal val="#ppt_x"/>
                                          </p:val>
                                        </p:tav>
                                      </p:tavLst>
                                    </p:anim>
                                    <p:anim calcmode="lin" valueType="num">
                                      <p:cBhvr>
                                        <p:cTn id="9" dur="1800" decel="100000" fill="hold"/>
                                        <p:tgtEl>
                                          <p:spTgt spid="1741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74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grpId="0" nodeType="clickEffect">
                                  <p:stCondLst>
                                    <p:cond delay="0"/>
                                  </p:stCondLst>
                                  <p:childTnLst>
                                    <p:set>
                                      <p:cBhvr>
                                        <p:cTn id="14" dur="1" fill="hold">
                                          <p:stCondLst>
                                            <p:cond delay="0"/>
                                          </p:stCondLst>
                                        </p:cTn>
                                        <p:tgtEl>
                                          <p:spTgt spid="17418"/>
                                        </p:tgtEl>
                                        <p:attrNameLst>
                                          <p:attrName>style.visibility</p:attrName>
                                        </p:attrNameLst>
                                      </p:cBhvr>
                                      <p:to>
                                        <p:strVal val="visible"/>
                                      </p:to>
                                    </p:set>
                                    <p:animEffect transition="in" filter="wedge">
                                      <p:cBhvr>
                                        <p:cTn id="15" dur="1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8" grpId="0"/>
    </p:bld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2514</Words>
  <Application>Microsoft Office PowerPoint</Application>
  <PresentationFormat>Bildschirmpräsentation (4:3)</PresentationFormat>
  <Paragraphs>964</Paragraphs>
  <Slides>43</Slides>
  <Notes>1</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43</vt:i4>
      </vt:variant>
    </vt:vector>
  </HeadingPairs>
  <TitlesOfParts>
    <vt:vector size="53" baseType="lpstr">
      <vt:lpstr>Arial</vt:lpstr>
      <vt:lpstr>Arial Black</vt:lpstr>
      <vt:lpstr>Calibri</vt:lpstr>
      <vt:lpstr>Century Schoolbook</vt:lpstr>
      <vt:lpstr>Franklin Gothic Book</vt:lpstr>
      <vt:lpstr>Impact</vt:lpstr>
      <vt:lpstr>Perpetua</vt:lpstr>
      <vt:lpstr>Times New Roman</vt:lpstr>
      <vt:lpstr>Verdana</vt:lpstr>
      <vt:lpstr>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Frost-RL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Walther Armstroff</dc:creator>
  <cp:lastModifiedBy>Uwe Meyer</cp:lastModifiedBy>
  <cp:revision>1128</cp:revision>
  <dcterms:created xsi:type="dcterms:W3CDTF">2010-06-13T09:42:55Z</dcterms:created>
  <dcterms:modified xsi:type="dcterms:W3CDTF">2023-06-28T19:34:54Z</dcterms:modified>
</cp:coreProperties>
</file>