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64" r:id="rId3"/>
    <p:sldId id="265" r:id="rId4"/>
    <p:sldId id="269" r:id="rId5"/>
    <p:sldId id="304" r:id="rId6"/>
    <p:sldId id="293" r:id="rId7"/>
    <p:sldId id="306" r:id="rId8"/>
    <p:sldId id="302" r:id="rId9"/>
    <p:sldId id="303" r:id="rId10"/>
    <p:sldId id="267" r:id="rId11"/>
    <p:sldId id="317" r:id="rId12"/>
    <p:sldId id="312" r:id="rId13"/>
    <p:sldId id="325" r:id="rId14"/>
    <p:sldId id="288" r:id="rId15"/>
    <p:sldId id="279" r:id="rId16"/>
    <p:sldId id="327" r:id="rId17"/>
    <p:sldId id="274" r:id="rId18"/>
    <p:sldId id="313" r:id="rId19"/>
    <p:sldId id="316" r:id="rId20"/>
    <p:sldId id="284" r:id="rId21"/>
    <p:sldId id="271" r:id="rId22"/>
    <p:sldId id="322" r:id="rId23"/>
    <p:sldId id="272" r:id="rId24"/>
    <p:sldId id="278" r:id="rId25"/>
    <p:sldId id="305" r:id="rId26"/>
    <p:sldId id="308" r:id="rId27"/>
    <p:sldId id="283" r:id="rId28"/>
    <p:sldId id="292" r:id="rId29"/>
    <p:sldId id="310" r:id="rId30"/>
    <p:sldId id="328" r:id="rId31"/>
    <p:sldId id="297" r:id="rId32"/>
    <p:sldId id="287" r:id="rId33"/>
    <p:sldId id="291" r:id="rId34"/>
    <p:sldId id="295" r:id="rId35"/>
    <p:sldId id="326" r:id="rId36"/>
    <p:sldId id="318" r:id="rId37"/>
    <p:sldId id="263" r:id="rId38"/>
    <p:sldId id="273" r:id="rId39"/>
    <p:sldId id="285" r:id="rId40"/>
    <p:sldId id="307" r:id="rId41"/>
    <p:sldId id="275" r:id="rId42"/>
    <p:sldId id="290" r:id="rId43"/>
    <p:sldId id="309" r:id="rId44"/>
    <p:sldId id="324" r:id="rId45"/>
    <p:sldId id="329" r:id="rId46"/>
    <p:sldId id="315" r:id="rId47"/>
    <p:sldId id="319" r:id="rId48"/>
    <p:sldId id="276" r:id="rId49"/>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Rg st="1" end="48"/>
    <p:penClr>
      <a:srgbClr val="FF0000"/>
    </p:penClr>
  </p:showPr>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42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Arbeitsblat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Arbeitsblat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Arbeitsblat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Arbeitsblat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Arbeitsblatt5.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de-DE"/>
  <c:chart>
    <c:view3D>
      <c:hPercent val="80"/>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6.9841269841269912E-2"/>
          <c:y val="6.4748201438849518E-2"/>
          <c:w val="0.7063492063492115"/>
          <c:h val="0.86330935251798946"/>
        </c:manualLayout>
      </c:layout>
      <c:bar3DChart>
        <c:barDir val="col"/>
        <c:grouping val="clustered"/>
        <c:ser>
          <c:idx val="0"/>
          <c:order val="0"/>
          <c:tx>
            <c:strRef>
              <c:f>Sheet1!$A$2</c:f>
              <c:strCache>
                <c:ptCount val="1"/>
                <c:pt idx="0">
                  <c:v>WK I</c:v>
                </c:pt>
              </c:strCache>
            </c:strRef>
          </c:tx>
          <c:spPr>
            <a:solidFill>
              <a:schemeClr val="accent1"/>
            </a:solidFill>
            <a:ln w="11846">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Sheet1!$B$2:$I$2</c:f>
              <c:numCache>
                <c:formatCode>General</c:formatCode>
                <c:ptCount val="8"/>
                <c:pt idx="0">
                  <c:v>19</c:v>
                </c:pt>
                <c:pt idx="1">
                  <c:v>27.8</c:v>
                </c:pt>
                <c:pt idx="2">
                  <c:v>11.8</c:v>
                </c:pt>
                <c:pt idx="3">
                  <c:v>6.2</c:v>
                </c:pt>
                <c:pt idx="4">
                  <c:v>6.6</c:v>
                </c:pt>
                <c:pt idx="5">
                  <c:v>7.1</c:v>
                </c:pt>
                <c:pt idx="6">
                  <c:v>0</c:v>
                </c:pt>
              </c:numCache>
            </c:numRef>
          </c:val>
        </c:ser>
        <c:ser>
          <c:idx val="1"/>
          <c:order val="1"/>
          <c:tx>
            <c:strRef>
              <c:f>Sheet1!$A$3</c:f>
              <c:strCache>
                <c:ptCount val="1"/>
                <c:pt idx="0">
                  <c:v>WK II</c:v>
                </c:pt>
              </c:strCache>
            </c:strRef>
          </c:tx>
          <c:spPr>
            <a:solidFill>
              <a:schemeClr val="accent2"/>
            </a:solidFill>
            <a:ln w="11846">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Sheet1!$B$3:$I$3</c:f>
              <c:numCache>
                <c:formatCode>General</c:formatCode>
                <c:ptCount val="8"/>
                <c:pt idx="0">
                  <c:v>38.1</c:v>
                </c:pt>
                <c:pt idx="1">
                  <c:v>38.9</c:v>
                </c:pt>
                <c:pt idx="2">
                  <c:v>29.4</c:v>
                </c:pt>
                <c:pt idx="3">
                  <c:v>12.5</c:v>
                </c:pt>
                <c:pt idx="4">
                  <c:v>33.300000000000004</c:v>
                </c:pt>
                <c:pt idx="5">
                  <c:v>21.4</c:v>
                </c:pt>
                <c:pt idx="6">
                  <c:v>21.4</c:v>
                </c:pt>
                <c:pt idx="7">
                  <c:v>7.1</c:v>
                </c:pt>
              </c:numCache>
            </c:numRef>
          </c:val>
        </c:ser>
        <c:ser>
          <c:idx val="2"/>
          <c:order val="2"/>
          <c:tx>
            <c:strRef>
              <c:f>Sheet1!$A$4</c:f>
              <c:strCache>
                <c:ptCount val="1"/>
                <c:pt idx="0">
                  <c:v>WK III</c:v>
                </c:pt>
              </c:strCache>
            </c:strRef>
          </c:tx>
          <c:spPr>
            <a:solidFill>
              <a:schemeClr val="hlink"/>
            </a:solidFill>
            <a:ln w="11846">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Sheet1!$B$4:$I$4</c:f>
              <c:numCache>
                <c:formatCode>General</c:formatCode>
                <c:ptCount val="8"/>
                <c:pt idx="0">
                  <c:v>38.1</c:v>
                </c:pt>
                <c:pt idx="1">
                  <c:v>27.8</c:v>
                </c:pt>
                <c:pt idx="2">
                  <c:v>29.4</c:v>
                </c:pt>
                <c:pt idx="3">
                  <c:v>31.2</c:v>
                </c:pt>
                <c:pt idx="4">
                  <c:v>26.6</c:v>
                </c:pt>
                <c:pt idx="5">
                  <c:v>21.4</c:v>
                </c:pt>
                <c:pt idx="6">
                  <c:v>21.4</c:v>
                </c:pt>
                <c:pt idx="7">
                  <c:v>14.2</c:v>
                </c:pt>
              </c:numCache>
            </c:numRef>
          </c:val>
        </c:ser>
        <c:ser>
          <c:idx val="3"/>
          <c:order val="3"/>
          <c:tx>
            <c:strRef>
              <c:f>Sheet1!$A$5</c:f>
              <c:strCache>
                <c:ptCount val="1"/>
                <c:pt idx="0">
                  <c:v>WK IV</c:v>
                </c:pt>
              </c:strCache>
            </c:strRef>
          </c:tx>
          <c:spPr>
            <a:solidFill>
              <a:schemeClr val="folHlink"/>
            </a:solidFill>
            <a:ln w="11846">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Sheet1!$B$5:$I$5</c:f>
              <c:numCache>
                <c:formatCode>General</c:formatCode>
                <c:ptCount val="8"/>
                <c:pt idx="0">
                  <c:v>23.8</c:v>
                </c:pt>
                <c:pt idx="1">
                  <c:v>22.2</c:v>
                </c:pt>
                <c:pt idx="2">
                  <c:v>11.8</c:v>
                </c:pt>
                <c:pt idx="3">
                  <c:v>12.5</c:v>
                </c:pt>
                <c:pt idx="4">
                  <c:v>6.6</c:v>
                </c:pt>
                <c:pt idx="5">
                  <c:v>14.3</c:v>
                </c:pt>
                <c:pt idx="6">
                  <c:v>21.4</c:v>
                </c:pt>
                <c:pt idx="7">
                  <c:v>14.2</c:v>
                </c:pt>
              </c:numCache>
            </c:numRef>
          </c:val>
        </c:ser>
        <c:gapDepth val="0"/>
        <c:shape val="box"/>
        <c:axId val="58274944"/>
        <c:axId val="58276480"/>
        <c:axId val="0"/>
      </c:bar3DChart>
      <c:catAx>
        <c:axId val="58274944"/>
        <c:scaling>
          <c:orientation val="minMax"/>
        </c:scaling>
        <c:delete val="1"/>
        <c:axPos val="b"/>
        <c:tickLblPos val="none"/>
        <c:crossAx val="58276480"/>
        <c:crosses val="autoZero"/>
        <c:auto val="1"/>
        <c:lblAlgn val="ctr"/>
        <c:lblOffset val="100"/>
      </c:catAx>
      <c:valAx>
        <c:axId val="58276480"/>
        <c:scaling>
          <c:orientation val="minMax"/>
        </c:scaling>
        <c:axPos val="l"/>
        <c:majorGridlines>
          <c:spPr>
            <a:ln w="2961">
              <a:solidFill>
                <a:schemeClr val="tx1"/>
              </a:solidFill>
              <a:prstDash val="solid"/>
            </a:ln>
          </c:spPr>
        </c:majorGridlines>
        <c:numFmt formatCode="General" sourceLinked="1"/>
        <c:tickLblPos val="nextTo"/>
        <c:spPr>
          <a:ln w="2961">
            <a:solidFill>
              <a:schemeClr val="tx1"/>
            </a:solidFill>
            <a:prstDash val="solid"/>
          </a:ln>
        </c:spPr>
        <c:txPr>
          <a:bodyPr rot="0" vert="horz"/>
          <a:lstStyle/>
          <a:p>
            <a:pPr>
              <a:defRPr sz="1678" b="1" i="0" u="none" strike="noStrike" baseline="0">
                <a:solidFill>
                  <a:schemeClr val="tx1"/>
                </a:solidFill>
                <a:latin typeface="Times New Roman"/>
                <a:ea typeface="Times New Roman"/>
                <a:cs typeface="Times New Roman"/>
              </a:defRPr>
            </a:pPr>
            <a:endParaRPr lang="de-DE"/>
          </a:p>
        </c:txPr>
        <c:crossAx val="58274944"/>
        <c:crosses val="autoZero"/>
        <c:crossBetween val="between"/>
      </c:valAx>
      <c:spPr>
        <a:noFill/>
        <a:ln w="25392">
          <a:noFill/>
        </a:ln>
      </c:spPr>
    </c:plotArea>
    <c:legend>
      <c:legendPos val="r"/>
      <c:layout>
        <c:manualLayout>
          <c:xMode val="edge"/>
          <c:yMode val="edge"/>
          <c:x val="0.81746014841669956"/>
          <c:y val="0.34052749206813182"/>
          <c:w val="0.17619033592024044"/>
          <c:h val="0.31894428509661527"/>
        </c:manualLayout>
      </c:layout>
      <c:spPr>
        <a:noFill/>
        <a:ln w="2961">
          <a:solidFill>
            <a:schemeClr val="tx1"/>
          </a:solidFill>
          <a:prstDash val="solid"/>
        </a:ln>
      </c:spPr>
      <c:txPr>
        <a:bodyPr/>
        <a:lstStyle/>
        <a:p>
          <a:pPr>
            <a:defRPr sz="1544" b="1" i="0" u="none" strike="noStrike" baseline="0">
              <a:solidFill>
                <a:schemeClr val="tx1"/>
              </a:solidFill>
              <a:latin typeface="Times New Roman"/>
              <a:ea typeface="Times New Roman"/>
              <a:cs typeface="Times New Roman"/>
            </a:defRPr>
          </a:pPr>
          <a:endParaRPr lang="de-DE"/>
        </a:p>
      </c:txPr>
    </c:legend>
    <c:plotVisOnly val="1"/>
    <c:dispBlanksAs val="gap"/>
  </c:chart>
  <c:spPr>
    <a:noFill/>
    <a:ln>
      <a:noFill/>
    </a:ln>
  </c:spPr>
  <c:txPr>
    <a:bodyPr/>
    <a:lstStyle/>
    <a:p>
      <a:pPr>
        <a:defRPr sz="1678" b="1" i="0" u="none" strike="noStrike" baseline="0">
          <a:solidFill>
            <a:schemeClr val="tx1"/>
          </a:solidFill>
          <a:latin typeface="Times New Roman"/>
          <a:ea typeface="Times New Roman"/>
          <a:cs typeface="Times New Roman"/>
        </a:defRPr>
      </a:pPr>
      <a:endParaRPr lang="de-DE"/>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de-DE"/>
  <c:chart>
    <c:view3D>
      <c:hPercent val="116"/>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9.3676814988291376E-2"/>
          <c:y val="7.0588235294117688E-2"/>
          <c:w val="0.55971896955503508"/>
          <c:h val="0.85882352941176454"/>
        </c:manualLayout>
      </c:layout>
      <c:bar3DChart>
        <c:barDir val="col"/>
        <c:grouping val="clustered"/>
        <c:ser>
          <c:idx val="0"/>
          <c:order val="0"/>
          <c:tx>
            <c:strRef>
              <c:f>Sheet1!$A$2</c:f>
              <c:strCache>
                <c:ptCount val="1"/>
                <c:pt idx="0">
                  <c:v>MS/Gym. Athletik</c:v>
                </c:pt>
              </c:strCache>
            </c:strRef>
          </c:tx>
          <c:spPr>
            <a:solidFill>
              <a:schemeClr val="accent1"/>
            </a:solidFill>
            <a:ln w="2080">
              <a:solidFill>
                <a:schemeClr val="tx1"/>
              </a:solidFill>
              <a:prstDash val="solid"/>
            </a:ln>
          </c:spPr>
          <c:cat>
            <c:strRef>
              <c:f>Sheet1!$B$1:$J$1</c:f>
              <c:strCache>
                <c:ptCount val="9"/>
                <c:pt idx="1">
                  <c:v>2002/03</c:v>
                </c:pt>
                <c:pt idx="2">
                  <c:v>2003/04</c:v>
                </c:pt>
                <c:pt idx="3">
                  <c:v>2004/05</c:v>
                </c:pt>
                <c:pt idx="4">
                  <c:v>2005/06</c:v>
                </c:pt>
                <c:pt idx="5">
                  <c:v>2006/07</c:v>
                </c:pt>
                <c:pt idx="6">
                  <c:v>2007/08</c:v>
                </c:pt>
                <c:pt idx="7">
                  <c:v>2008/09</c:v>
                </c:pt>
                <c:pt idx="8">
                  <c:v>2009/10</c:v>
                </c:pt>
              </c:strCache>
            </c:strRef>
          </c:cat>
          <c:val>
            <c:numRef>
              <c:f>Sheet1!$B$2:$J$2</c:f>
              <c:numCache>
                <c:formatCode>General</c:formatCode>
                <c:ptCount val="9"/>
                <c:pt idx="1">
                  <c:v>100</c:v>
                </c:pt>
                <c:pt idx="2">
                  <c:v>100</c:v>
                </c:pt>
                <c:pt idx="3">
                  <c:v>100</c:v>
                </c:pt>
                <c:pt idx="4">
                  <c:v>81.2</c:v>
                </c:pt>
                <c:pt idx="5">
                  <c:v>93.3</c:v>
                </c:pt>
                <c:pt idx="6">
                  <c:v>100</c:v>
                </c:pt>
                <c:pt idx="7">
                  <c:v>92.8</c:v>
                </c:pt>
                <c:pt idx="8">
                  <c:v>85.7</c:v>
                </c:pt>
              </c:numCache>
            </c:numRef>
          </c:val>
        </c:ser>
        <c:ser>
          <c:idx val="1"/>
          <c:order val="1"/>
          <c:tx>
            <c:strRef>
              <c:f>Sheet1!$A$3</c:f>
              <c:strCache>
                <c:ptCount val="1"/>
                <c:pt idx="0">
                  <c:v>GS Athletik</c:v>
                </c:pt>
              </c:strCache>
            </c:strRef>
          </c:tx>
          <c:spPr>
            <a:solidFill>
              <a:schemeClr val="accent2"/>
            </a:solidFill>
            <a:ln w="2080">
              <a:solidFill>
                <a:schemeClr val="tx1"/>
              </a:solidFill>
              <a:prstDash val="solid"/>
            </a:ln>
          </c:spPr>
          <c:cat>
            <c:strRef>
              <c:f>Sheet1!$B$1:$J$1</c:f>
              <c:strCache>
                <c:ptCount val="9"/>
                <c:pt idx="1">
                  <c:v>2002/03</c:v>
                </c:pt>
                <c:pt idx="2">
                  <c:v>2003/04</c:v>
                </c:pt>
                <c:pt idx="3">
                  <c:v>2004/05</c:v>
                </c:pt>
                <c:pt idx="4">
                  <c:v>2005/06</c:v>
                </c:pt>
                <c:pt idx="5">
                  <c:v>2006/07</c:v>
                </c:pt>
                <c:pt idx="6">
                  <c:v>2007/08</c:v>
                </c:pt>
                <c:pt idx="7">
                  <c:v>2008/09</c:v>
                </c:pt>
                <c:pt idx="8">
                  <c:v>2009/10</c:v>
                </c:pt>
              </c:strCache>
            </c:strRef>
          </c:cat>
          <c:val>
            <c:numRef>
              <c:f>Sheet1!$B$3:$J$3</c:f>
              <c:numCache>
                <c:formatCode>General</c:formatCode>
                <c:ptCount val="9"/>
                <c:pt idx="1">
                  <c:v>80</c:v>
                </c:pt>
                <c:pt idx="2">
                  <c:v>94.7</c:v>
                </c:pt>
                <c:pt idx="3">
                  <c:v>94.7</c:v>
                </c:pt>
                <c:pt idx="4">
                  <c:v>100</c:v>
                </c:pt>
                <c:pt idx="5">
                  <c:v>94.7</c:v>
                </c:pt>
                <c:pt idx="6">
                  <c:v>100</c:v>
                </c:pt>
                <c:pt idx="7">
                  <c:v>94.7</c:v>
                </c:pt>
                <c:pt idx="8">
                  <c:v>94.7</c:v>
                </c:pt>
              </c:numCache>
            </c:numRef>
          </c:val>
        </c:ser>
        <c:ser>
          <c:idx val="2"/>
          <c:order val="2"/>
          <c:tx>
            <c:strRef>
              <c:f>Sheet1!$A$4</c:f>
              <c:strCache>
                <c:ptCount val="1"/>
                <c:pt idx="0">
                  <c:v>MS/Gym. Leichtathl.</c:v>
                </c:pt>
              </c:strCache>
            </c:strRef>
          </c:tx>
          <c:spPr>
            <a:solidFill>
              <a:schemeClr val="hlink"/>
            </a:solidFill>
            <a:ln w="2080">
              <a:solidFill>
                <a:schemeClr val="tx1"/>
              </a:solidFill>
              <a:prstDash val="solid"/>
            </a:ln>
          </c:spPr>
          <c:cat>
            <c:strRef>
              <c:f>Sheet1!$B$1:$J$1</c:f>
              <c:strCache>
                <c:ptCount val="9"/>
                <c:pt idx="1">
                  <c:v>2002/03</c:v>
                </c:pt>
                <c:pt idx="2">
                  <c:v>2003/04</c:v>
                </c:pt>
                <c:pt idx="3">
                  <c:v>2004/05</c:v>
                </c:pt>
                <c:pt idx="4">
                  <c:v>2005/06</c:v>
                </c:pt>
                <c:pt idx="5">
                  <c:v>2006/07</c:v>
                </c:pt>
                <c:pt idx="6">
                  <c:v>2007/08</c:v>
                </c:pt>
                <c:pt idx="7">
                  <c:v>2008/09</c:v>
                </c:pt>
                <c:pt idx="8">
                  <c:v>2009/10</c:v>
                </c:pt>
              </c:strCache>
            </c:strRef>
          </c:cat>
          <c:val>
            <c:numRef>
              <c:f>Sheet1!$B$4:$J$4</c:f>
              <c:numCache>
                <c:formatCode>General</c:formatCode>
                <c:ptCount val="9"/>
                <c:pt idx="1">
                  <c:v>100</c:v>
                </c:pt>
                <c:pt idx="2">
                  <c:v>100</c:v>
                </c:pt>
                <c:pt idx="3">
                  <c:v>100</c:v>
                </c:pt>
                <c:pt idx="4">
                  <c:v>93.7</c:v>
                </c:pt>
                <c:pt idx="5">
                  <c:v>100</c:v>
                </c:pt>
                <c:pt idx="6">
                  <c:v>100</c:v>
                </c:pt>
                <c:pt idx="7">
                  <c:v>92.8</c:v>
                </c:pt>
                <c:pt idx="8">
                  <c:v>100</c:v>
                </c:pt>
              </c:numCache>
            </c:numRef>
          </c:val>
        </c:ser>
        <c:ser>
          <c:idx val="3"/>
          <c:order val="3"/>
          <c:tx>
            <c:strRef>
              <c:f>Sheet1!$A$5</c:f>
              <c:strCache>
                <c:ptCount val="1"/>
                <c:pt idx="0">
                  <c:v>GS Leichtathletik</c:v>
                </c:pt>
              </c:strCache>
            </c:strRef>
          </c:tx>
          <c:spPr>
            <a:solidFill>
              <a:schemeClr val="folHlink"/>
            </a:solidFill>
            <a:ln w="2080">
              <a:solidFill>
                <a:schemeClr val="tx1"/>
              </a:solidFill>
              <a:prstDash val="solid"/>
            </a:ln>
          </c:spPr>
          <c:cat>
            <c:strRef>
              <c:f>Sheet1!$B$1:$J$1</c:f>
              <c:strCache>
                <c:ptCount val="9"/>
                <c:pt idx="1">
                  <c:v>2002/03</c:v>
                </c:pt>
                <c:pt idx="2">
                  <c:v>2003/04</c:v>
                </c:pt>
                <c:pt idx="3">
                  <c:v>2004/05</c:v>
                </c:pt>
                <c:pt idx="4">
                  <c:v>2005/06</c:v>
                </c:pt>
                <c:pt idx="5">
                  <c:v>2006/07</c:v>
                </c:pt>
                <c:pt idx="6">
                  <c:v>2007/08</c:v>
                </c:pt>
                <c:pt idx="7">
                  <c:v>2008/09</c:v>
                </c:pt>
                <c:pt idx="8">
                  <c:v>2009/10</c:v>
                </c:pt>
              </c:strCache>
            </c:strRef>
          </c:cat>
          <c:val>
            <c:numRef>
              <c:f>Sheet1!$B$5:$J$5</c:f>
              <c:numCache>
                <c:formatCode>General</c:formatCode>
                <c:ptCount val="9"/>
                <c:pt idx="1">
                  <c:v>95</c:v>
                </c:pt>
                <c:pt idx="2">
                  <c:v>94.7</c:v>
                </c:pt>
                <c:pt idx="3">
                  <c:v>100</c:v>
                </c:pt>
                <c:pt idx="4">
                  <c:v>100</c:v>
                </c:pt>
                <c:pt idx="5">
                  <c:v>100</c:v>
                </c:pt>
                <c:pt idx="6">
                  <c:v>100</c:v>
                </c:pt>
                <c:pt idx="7">
                  <c:v>100</c:v>
                </c:pt>
                <c:pt idx="8">
                  <c:v>89.4</c:v>
                </c:pt>
              </c:numCache>
            </c:numRef>
          </c:val>
        </c:ser>
        <c:ser>
          <c:idx val="4"/>
          <c:order val="4"/>
          <c:tx>
            <c:strRef>
              <c:f>Sheet1!$A$6</c:f>
              <c:strCache>
                <c:ptCount val="1"/>
                <c:pt idx="0">
                  <c:v>MS/Gym. LA-Halle</c:v>
                </c:pt>
              </c:strCache>
            </c:strRef>
          </c:tx>
          <c:spPr>
            <a:solidFill>
              <a:schemeClr val="bg2"/>
            </a:solidFill>
            <a:ln w="2080">
              <a:solidFill>
                <a:schemeClr val="tx1"/>
              </a:solidFill>
              <a:prstDash val="solid"/>
            </a:ln>
          </c:spPr>
          <c:cat>
            <c:strRef>
              <c:f>Sheet1!$B$1:$J$1</c:f>
              <c:strCache>
                <c:ptCount val="9"/>
                <c:pt idx="1">
                  <c:v>2002/03</c:v>
                </c:pt>
                <c:pt idx="2">
                  <c:v>2003/04</c:v>
                </c:pt>
                <c:pt idx="3">
                  <c:v>2004/05</c:v>
                </c:pt>
                <c:pt idx="4">
                  <c:v>2005/06</c:v>
                </c:pt>
                <c:pt idx="5">
                  <c:v>2006/07</c:v>
                </c:pt>
                <c:pt idx="6">
                  <c:v>2007/08</c:v>
                </c:pt>
                <c:pt idx="7">
                  <c:v>2008/09</c:v>
                </c:pt>
                <c:pt idx="8">
                  <c:v>2009/10</c:v>
                </c:pt>
              </c:strCache>
            </c:strRef>
          </c:cat>
          <c:val>
            <c:numRef>
              <c:f>Sheet1!$B$6:$J$6</c:f>
              <c:numCache>
                <c:formatCode>General</c:formatCode>
                <c:ptCount val="9"/>
                <c:pt idx="1">
                  <c:v>42.9</c:v>
                </c:pt>
                <c:pt idx="2">
                  <c:v>66.599999999999994</c:v>
                </c:pt>
                <c:pt idx="3">
                  <c:v>47.1</c:v>
                </c:pt>
                <c:pt idx="4">
                  <c:v>0</c:v>
                </c:pt>
                <c:pt idx="5">
                  <c:v>40</c:v>
                </c:pt>
                <c:pt idx="6">
                  <c:v>71.400000000000006</c:v>
                </c:pt>
                <c:pt idx="7">
                  <c:v>94.7</c:v>
                </c:pt>
                <c:pt idx="8">
                  <c:v>85.7</c:v>
                </c:pt>
              </c:numCache>
            </c:numRef>
          </c:val>
        </c:ser>
        <c:ser>
          <c:idx val="5"/>
          <c:order val="5"/>
          <c:tx>
            <c:strRef>
              <c:f>Sheet1!$A$7</c:f>
              <c:strCache>
                <c:ptCount val="1"/>
                <c:pt idx="0">
                  <c:v>GS LA-Halle</c:v>
                </c:pt>
              </c:strCache>
            </c:strRef>
          </c:tx>
          <c:spPr>
            <a:solidFill>
              <a:schemeClr val="tx2"/>
            </a:solidFill>
            <a:ln w="2080">
              <a:solidFill>
                <a:schemeClr val="tx1"/>
              </a:solidFill>
              <a:prstDash val="solid"/>
            </a:ln>
          </c:spPr>
          <c:cat>
            <c:strRef>
              <c:f>Sheet1!$B$1:$J$1</c:f>
              <c:strCache>
                <c:ptCount val="9"/>
                <c:pt idx="1">
                  <c:v>2002/03</c:v>
                </c:pt>
                <c:pt idx="2">
                  <c:v>2003/04</c:v>
                </c:pt>
                <c:pt idx="3">
                  <c:v>2004/05</c:v>
                </c:pt>
                <c:pt idx="4">
                  <c:v>2005/06</c:v>
                </c:pt>
                <c:pt idx="5">
                  <c:v>2006/07</c:v>
                </c:pt>
                <c:pt idx="6">
                  <c:v>2007/08</c:v>
                </c:pt>
                <c:pt idx="7">
                  <c:v>2008/09</c:v>
                </c:pt>
                <c:pt idx="8">
                  <c:v>2009/10</c:v>
                </c:pt>
              </c:strCache>
            </c:strRef>
          </c:cat>
          <c:val>
            <c:numRef>
              <c:f>Sheet1!$B$7:$J$7</c:f>
              <c:numCache>
                <c:formatCode>General</c:formatCode>
                <c:ptCount val="9"/>
                <c:pt idx="1">
                  <c:v>50</c:v>
                </c:pt>
                <c:pt idx="2">
                  <c:v>68.400000000000006</c:v>
                </c:pt>
                <c:pt idx="3">
                  <c:v>78.900000000000006</c:v>
                </c:pt>
                <c:pt idx="4">
                  <c:v>78.900000000000006</c:v>
                </c:pt>
                <c:pt idx="5">
                  <c:v>73.7</c:v>
                </c:pt>
                <c:pt idx="6">
                  <c:v>89.4</c:v>
                </c:pt>
                <c:pt idx="7">
                  <c:v>78.5</c:v>
                </c:pt>
                <c:pt idx="8">
                  <c:v>94.7</c:v>
                </c:pt>
              </c:numCache>
            </c:numRef>
          </c:val>
        </c:ser>
        <c:gapDepth val="0"/>
        <c:shape val="box"/>
        <c:axId val="82831616"/>
        <c:axId val="83111936"/>
        <c:axId val="0"/>
      </c:bar3DChart>
      <c:catAx>
        <c:axId val="82831616"/>
        <c:scaling>
          <c:orientation val="minMax"/>
        </c:scaling>
        <c:delete val="1"/>
        <c:axPos val="b"/>
        <c:tickLblPos val="none"/>
        <c:crossAx val="83111936"/>
        <c:crosses val="autoZero"/>
        <c:auto val="1"/>
        <c:lblAlgn val="ctr"/>
        <c:lblOffset val="100"/>
      </c:catAx>
      <c:valAx>
        <c:axId val="83111936"/>
        <c:scaling>
          <c:orientation val="minMax"/>
        </c:scaling>
        <c:axPos val="l"/>
        <c:majorGridlines>
          <c:spPr>
            <a:ln w="520">
              <a:solidFill>
                <a:schemeClr val="tx1"/>
              </a:solidFill>
              <a:prstDash val="solid"/>
            </a:ln>
          </c:spPr>
        </c:majorGridlines>
        <c:numFmt formatCode="General" sourceLinked="1"/>
        <c:tickLblPos val="nextTo"/>
        <c:spPr>
          <a:ln w="520">
            <a:solidFill>
              <a:schemeClr val="tx1"/>
            </a:solidFill>
            <a:prstDash val="solid"/>
          </a:ln>
        </c:spPr>
        <c:txPr>
          <a:bodyPr rot="0" vert="horz"/>
          <a:lstStyle/>
          <a:p>
            <a:pPr>
              <a:defRPr sz="202" b="1" i="0" u="none" strike="noStrike" baseline="0">
                <a:solidFill>
                  <a:schemeClr val="tx1"/>
                </a:solidFill>
                <a:latin typeface="Times New Roman"/>
                <a:ea typeface="Times New Roman"/>
                <a:cs typeface="Times New Roman"/>
              </a:defRPr>
            </a:pPr>
            <a:endParaRPr lang="de-DE"/>
          </a:p>
        </c:txPr>
        <c:crossAx val="82831616"/>
        <c:crosses val="autoZero"/>
        <c:crossBetween val="between"/>
      </c:valAx>
      <c:spPr>
        <a:noFill/>
        <a:ln w="25368">
          <a:noFill/>
        </a:ln>
      </c:spPr>
    </c:plotArea>
    <c:legend>
      <c:legendPos val="r"/>
      <c:layout>
        <c:manualLayout>
          <c:xMode val="edge"/>
          <c:yMode val="edge"/>
          <c:x val="0.69555005624296962"/>
          <c:y val="0.36176401026794841"/>
          <c:w val="0.29508211473565954"/>
          <c:h val="0.2852943382077241"/>
        </c:manualLayout>
      </c:layout>
      <c:spPr>
        <a:noFill/>
        <a:ln w="520">
          <a:solidFill>
            <a:schemeClr val="tx1"/>
          </a:solidFill>
          <a:prstDash val="solid"/>
        </a:ln>
      </c:spPr>
      <c:txPr>
        <a:bodyPr/>
        <a:lstStyle/>
        <a:p>
          <a:pPr>
            <a:defRPr sz="124" b="1" i="0" u="none" strike="noStrike" baseline="0">
              <a:solidFill>
                <a:schemeClr val="tx1"/>
              </a:solidFill>
              <a:latin typeface="Times New Roman"/>
              <a:ea typeface="Times New Roman"/>
              <a:cs typeface="Times New Roman"/>
            </a:defRPr>
          </a:pPr>
          <a:endParaRPr lang="de-DE"/>
        </a:p>
      </c:txPr>
    </c:legend>
    <c:plotVisOnly val="1"/>
    <c:dispBlanksAs val="gap"/>
  </c:chart>
  <c:spPr>
    <a:noFill/>
    <a:ln>
      <a:noFill/>
    </a:ln>
  </c:spPr>
  <c:txPr>
    <a:bodyPr/>
    <a:lstStyle/>
    <a:p>
      <a:pPr>
        <a:defRPr sz="202" b="1" i="0" u="none" strike="noStrike" baseline="0">
          <a:solidFill>
            <a:schemeClr val="tx1"/>
          </a:solidFill>
          <a:latin typeface="Times New Roman"/>
          <a:ea typeface="Times New Roman"/>
          <a:cs typeface="Times New Roman"/>
        </a:defRPr>
      </a:pPr>
      <a:endParaRPr lang="de-DE"/>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de-DE"/>
  <c:chart>
    <c:view3D>
      <c:hPercent val="106"/>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8.0321285140562262E-2"/>
          <c:y val="5.4176072234762979E-2"/>
          <c:w val="0.71285140562249438"/>
          <c:h val="0.88487584650113305"/>
        </c:manualLayout>
      </c:layout>
      <c:bar3DChart>
        <c:barDir val="col"/>
        <c:grouping val="clustered"/>
        <c:ser>
          <c:idx val="0"/>
          <c:order val="0"/>
          <c:tx>
            <c:strRef>
              <c:f>Sheet1!$A$2</c:f>
              <c:strCache>
                <c:ptCount val="1"/>
                <c:pt idx="0">
                  <c:v>Kl. 5</c:v>
                </c:pt>
              </c:strCache>
            </c:strRef>
          </c:tx>
          <c:spPr>
            <a:solidFill>
              <a:schemeClr val="accent1"/>
            </a:solidFill>
            <a:ln w="5996">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Sheet1!$B$2:$I$2</c:f>
              <c:numCache>
                <c:formatCode>General</c:formatCode>
                <c:ptCount val="8"/>
                <c:pt idx="0">
                  <c:v>9.5</c:v>
                </c:pt>
                <c:pt idx="1">
                  <c:v>11.1</c:v>
                </c:pt>
                <c:pt idx="2">
                  <c:v>0</c:v>
                </c:pt>
                <c:pt idx="3">
                  <c:v>12.5</c:v>
                </c:pt>
                <c:pt idx="4">
                  <c:v>0</c:v>
                </c:pt>
                <c:pt idx="5">
                  <c:v>14.3</c:v>
                </c:pt>
                <c:pt idx="6">
                  <c:v>0</c:v>
                </c:pt>
                <c:pt idx="7">
                  <c:v>0</c:v>
                </c:pt>
              </c:numCache>
            </c:numRef>
          </c:val>
        </c:ser>
        <c:ser>
          <c:idx val="1"/>
          <c:order val="1"/>
          <c:tx>
            <c:strRef>
              <c:f>Sheet1!$A$3</c:f>
              <c:strCache>
                <c:ptCount val="1"/>
                <c:pt idx="0">
                  <c:v>Kl. 6</c:v>
                </c:pt>
              </c:strCache>
            </c:strRef>
          </c:tx>
          <c:spPr>
            <a:solidFill>
              <a:schemeClr val="accent2"/>
            </a:solidFill>
            <a:ln w="5996">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Sheet1!$B$3:$I$3</c:f>
              <c:numCache>
                <c:formatCode>General</c:formatCode>
                <c:ptCount val="8"/>
                <c:pt idx="0">
                  <c:v>14.3</c:v>
                </c:pt>
                <c:pt idx="1">
                  <c:v>11.1</c:v>
                </c:pt>
                <c:pt idx="2">
                  <c:v>17.600000000000001</c:v>
                </c:pt>
                <c:pt idx="3">
                  <c:v>12.5</c:v>
                </c:pt>
                <c:pt idx="4">
                  <c:v>0</c:v>
                </c:pt>
                <c:pt idx="5">
                  <c:v>21.4</c:v>
                </c:pt>
                <c:pt idx="6">
                  <c:v>21.4</c:v>
                </c:pt>
                <c:pt idx="7">
                  <c:v>7.1</c:v>
                </c:pt>
              </c:numCache>
            </c:numRef>
          </c:val>
        </c:ser>
        <c:ser>
          <c:idx val="2"/>
          <c:order val="2"/>
          <c:tx>
            <c:strRef>
              <c:f>Sheet1!$A$4</c:f>
              <c:strCache>
                <c:ptCount val="1"/>
                <c:pt idx="0">
                  <c:v>Kl. 7</c:v>
                </c:pt>
              </c:strCache>
            </c:strRef>
          </c:tx>
          <c:spPr>
            <a:solidFill>
              <a:schemeClr val="hlink"/>
            </a:solidFill>
            <a:ln w="5996">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Sheet1!$B$4:$I$4</c:f>
              <c:numCache>
                <c:formatCode>General</c:formatCode>
                <c:ptCount val="8"/>
                <c:pt idx="0">
                  <c:v>14.3</c:v>
                </c:pt>
                <c:pt idx="1">
                  <c:v>16.7</c:v>
                </c:pt>
                <c:pt idx="2">
                  <c:v>11.8</c:v>
                </c:pt>
                <c:pt idx="3">
                  <c:v>18.7</c:v>
                </c:pt>
                <c:pt idx="4">
                  <c:v>0</c:v>
                </c:pt>
                <c:pt idx="5">
                  <c:v>14.3</c:v>
                </c:pt>
                <c:pt idx="6">
                  <c:v>0</c:v>
                </c:pt>
                <c:pt idx="7">
                  <c:v>7.1</c:v>
                </c:pt>
              </c:numCache>
            </c:numRef>
          </c:val>
        </c:ser>
        <c:ser>
          <c:idx val="3"/>
          <c:order val="3"/>
          <c:tx>
            <c:strRef>
              <c:f>Sheet1!$A$5</c:f>
              <c:strCache>
                <c:ptCount val="1"/>
                <c:pt idx="0">
                  <c:v>Kl. 8</c:v>
                </c:pt>
              </c:strCache>
            </c:strRef>
          </c:tx>
          <c:spPr>
            <a:solidFill>
              <a:schemeClr val="folHlink"/>
            </a:solidFill>
            <a:ln w="5996">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Sheet1!$B$5:$I$5</c:f>
              <c:numCache>
                <c:formatCode>General</c:formatCode>
                <c:ptCount val="8"/>
                <c:pt idx="0">
                  <c:v>28.6</c:v>
                </c:pt>
                <c:pt idx="1">
                  <c:v>16.7</c:v>
                </c:pt>
                <c:pt idx="2">
                  <c:v>23.5</c:v>
                </c:pt>
                <c:pt idx="3">
                  <c:v>18.7</c:v>
                </c:pt>
                <c:pt idx="4">
                  <c:v>0</c:v>
                </c:pt>
                <c:pt idx="5">
                  <c:v>14.3</c:v>
                </c:pt>
                <c:pt idx="6">
                  <c:v>14.2</c:v>
                </c:pt>
                <c:pt idx="7">
                  <c:v>7.1</c:v>
                </c:pt>
              </c:numCache>
            </c:numRef>
          </c:val>
        </c:ser>
        <c:ser>
          <c:idx val="4"/>
          <c:order val="4"/>
          <c:tx>
            <c:strRef>
              <c:f>Sheet1!$A$6</c:f>
              <c:strCache>
                <c:ptCount val="1"/>
                <c:pt idx="0">
                  <c:v>Kl. 9</c:v>
                </c:pt>
              </c:strCache>
            </c:strRef>
          </c:tx>
          <c:spPr>
            <a:solidFill>
              <a:schemeClr val="bg2"/>
            </a:solidFill>
            <a:ln w="5996">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Sheet1!$B$6:$I$6</c:f>
              <c:numCache>
                <c:formatCode>General</c:formatCode>
                <c:ptCount val="8"/>
                <c:pt idx="0">
                  <c:v>38.1</c:v>
                </c:pt>
                <c:pt idx="1">
                  <c:v>44.4</c:v>
                </c:pt>
                <c:pt idx="2">
                  <c:v>23.5</c:v>
                </c:pt>
                <c:pt idx="3">
                  <c:v>31.2</c:v>
                </c:pt>
                <c:pt idx="4">
                  <c:v>0</c:v>
                </c:pt>
                <c:pt idx="5">
                  <c:v>14.3</c:v>
                </c:pt>
                <c:pt idx="6">
                  <c:v>14.2</c:v>
                </c:pt>
                <c:pt idx="7">
                  <c:v>0</c:v>
                </c:pt>
              </c:numCache>
            </c:numRef>
          </c:val>
        </c:ser>
        <c:ser>
          <c:idx val="5"/>
          <c:order val="5"/>
          <c:tx>
            <c:strRef>
              <c:f>Sheet1!$A$7</c:f>
              <c:strCache>
                <c:ptCount val="1"/>
                <c:pt idx="0">
                  <c:v>Kl.10</c:v>
                </c:pt>
              </c:strCache>
            </c:strRef>
          </c:tx>
          <c:spPr>
            <a:solidFill>
              <a:schemeClr val="tx2"/>
            </a:solidFill>
            <a:ln w="5996">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Sheet1!$B$7:$I$7</c:f>
              <c:numCache>
                <c:formatCode>General</c:formatCode>
                <c:ptCount val="8"/>
                <c:pt idx="0">
                  <c:v>28.6</c:v>
                </c:pt>
                <c:pt idx="1">
                  <c:v>44.4</c:v>
                </c:pt>
                <c:pt idx="2">
                  <c:v>17.600000000000001</c:v>
                </c:pt>
                <c:pt idx="3">
                  <c:v>18.7</c:v>
                </c:pt>
                <c:pt idx="4">
                  <c:v>0</c:v>
                </c:pt>
                <c:pt idx="5">
                  <c:v>0</c:v>
                </c:pt>
                <c:pt idx="6">
                  <c:v>7.1</c:v>
                </c:pt>
                <c:pt idx="7">
                  <c:v>7.1</c:v>
                </c:pt>
              </c:numCache>
            </c:numRef>
          </c:val>
        </c:ser>
        <c:gapDepth val="0"/>
        <c:shape val="box"/>
        <c:axId val="128140416"/>
        <c:axId val="128141952"/>
        <c:axId val="0"/>
      </c:bar3DChart>
      <c:catAx>
        <c:axId val="128140416"/>
        <c:scaling>
          <c:orientation val="minMax"/>
        </c:scaling>
        <c:delete val="1"/>
        <c:axPos val="b"/>
        <c:tickLblPos val="none"/>
        <c:crossAx val="128141952"/>
        <c:crosses val="autoZero"/>
        <c:auto val="1"/>
        <c:lblAlgn val="ctr"/>
        <c:lblOffset val="100"/>
      </c:catAx>
      <c:valAx>
        <c:axId val="128141952"/>
        <c:scaling>
          <c:orientation val="minMax"/>
        </c:scaling>
        <c:axPos val="l"/>
        <c:majorGridlines>
          <c:spPr>
            <a:ln w="1499">
              <a:solidFill>
                <a:schemeClr val="tx1"/>
              </a:solidFill>
              <a:prstDash val="solid"/>
            </a:ln>
          </c:spPr>
        </c:majorGridlines>
        <c:numFmt formatCode="General" sourceLinked="1"/>
        <c:tickLblPos val="nextTo"/>
        <c:spPr>
          <a:ln w="1499">
            <a:solidFill>
              <a:schemeClr val="tx1"/>
            </a:solidFill>
            <a:prstDash val="solid"/>
          </a:ln>
        </c:spPr>
        <c:txPr>
          <a:bodyPr rot="0" vert="horz"/>
          <a:lstStyle/>
          <a:p>
            <a:pPr>
              <a:defRPr sz="672" b="1" i="0" u="none" strike="noStrike" baseline="0">
                <a:solidFill>
                  <a:schemeClr val="tx1"/>
                </a:solidFill>
                <a:latin typeface="Times New Roman"/>
                <a:ea typeface="Times New Roman"/>
                <a:cs typeface="Times New Roman"/>
              </a:defRPr>
            </a:pPr>
            <a:endParaRPr lang="de-DE"/>
          </a:p>
        </c:txPr>
        <c:crossAx val="128140416"/>
        <c:crosses val="autoZero"/>
        <c:crossBetween val="between"/>
      </c:valAx>
      <c:spPr>
        <a:noFill/>
        <a:ln w="25369">
          <a:noFill/>
        </a:ln>
      </c:spPr>
    </c:plotArea>
    <c:legend>
      <c:legendPos val="r"/>
      <c:layout>
        <c:manualLayout>
          <c:xMode val="edge"/>
          <c:yMode val="edge"/>
          <c:x val="0.8453819185010637"/>
          <c:y val="0.30925520949557417"/>
          <c:w val="0.14658658543594441"/>
          <c:h val="0.38149043110502007"/>
        </c:manualLayout>
      </c:layout>
      <c:spPr>
        <a:noFill/>
        <a:ln w="1499">
          <a:solidFill>
            <a:schemeClr val="tx1"/>
          </a:solidFill>
          <a:prstDash val="solid"/>
        </a:ln>
      </c:spPr>
      <c:txPr>
        <a:bodyPr/>
        <a:lstStyle/>
        <a:p>
          <a:pPr>
            <a:defRPr sz="617" b="1" i="0" u="none" strike="noStrike" baseline="0">
              <a:solidFill>
                <a:schemeClr val="tx1"/>
              </a:solidFill>
              <a:latin typeface="Times New Roman"/>
              <a:ea typeface="Times New Roman"/>
              <a:cs typeface="Times New Roman"/>
            </a:defRPr>
          </a:pPr>
          <a:endParaRPr lang="de-DE"/>
        </a:p>
      </c:txPr>
    </c:legend>
    <c:plotVisOnly val="1"/>
    <c:dispBlanksAs val="gap"/>
  </c:chart>
  <c:spPr>
    <a:noFill/>
    <a:ln>
      <a:noFill/>
    </a:ln>
  </c:spPr>
  <c:txPr>
    <a:bodyPr/>
    <a:lstStyle/>
    <a:p>
      <a:pPr>
        <a:defRPr sz="672" b="1" i="0" u="none" strike="noStrike" baseline="0">
          <a:solidFill>
            <a:schemeClr val="tx1"/>
          </a:solidFill>
          <a:latin typeface="Times New Roman"/>
          <a:ea typeface="Times New Roman"/>
          <a:cs typeface="Times New Roman"/>
        </a:defRPr>
      </a:pPr>
      <a:endParaRPr lang="de-DE"/>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de-DE"/>
  <c:chart>
    <c:view3D>
      <c:hPercent val="59"/>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8.8888888888889739E-2"/>
          <c:y val="5.9952038369304572E-2"/>
          <c:w val="0.87142857142857832"/>
          <c:h val="0.77218225419664266"/>
        </c:manualLayout>
      </c:layout>
      <c:bar3DChart>
        <c:barDir val="col"/>
        <c:grouping val="clustered"/>
        <c:ser>
          <c:idx val="0"/>
          <c:order val="0"/>
          <c:tx>
            <c:strRef>
              <c:f>Sheet1!$A$2</c:f>
              <c:strCache>
                <c:ptCount val="1"/>
                <c:pt idx="0">
                  <c:v>Schw.3</c:v>
                </c:pt>
              </c:strCache>
            </c:strRef>
          </c:tx>
          <c:spPr>
            <a:solidFill>
              <a:schemeClr val="accent1"/>
            </a:solidFill>
            <a:ln w="6448">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Sheet1!$B$2:$I$2</c:f>
              <c:numCache>
                <c:formatCode>General</c:formatCode>
                <c:ptCount val="8"/>
                <c:pt idx="0">
                  <c:v>55</c:v>
                </c:pt>
                <c:pt idx="1">
                  <c:v>73.7</c:v>
                </c:pt>
                <c:pt idx="2">
                  <c:v>84.2</c:v>
                </c:pt>
                <c:pt idx="3">
                  <c:v>73.7</c:v>
                </c:pt>
                <c:pt idx="4">
                  <c:v>0</c:v>
                </c:pt>
                <c:pt idx="5">
                  <c:v>68.400000000000006</c:v>
                </c:pt>
                <c:pt idx="6">
                  <c:v>57.8</c:v>
                </c:pt>
                <c:pt idx="7">
                  <c:v>63.1</c:v>
                </c:pt>
              </c:numCache>
            </c:numRef>
          </c:val>
        </c:ser>
        <c:ser>
          <c:idx val="1"/>
          <c:order val="1"/>
          <c:tx>
            <c:strRef>
              <c:f>Sheet1!$A$3</c:f>
              <c:strCache>
                <c:ptCount val="1"/>
                <c:pt idx="0">
                  <c:v>JtfO 2</c:v>
                </c:pt>
              </c:strCache>
            </c:strRef>
          </c:tx>
          <c:spPr>
            <a:solidFill>
              <a:schemeClr val="accent2"/>
            </a:solidFill>
            <a:ln w="6448">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Sheet1!$B$3:$I$3</c:f>
              <c:numCache>
                <c:formatCode>General</c:formatCode>
                <c:ptCount val="8"/>
                <c:pt idx="0">
                  <c:v>50</c:v>
                </c:pt>
                <c:pt idx="1">
                  <c:v>73.7</c:v>
                </c:pt>
                <c:pt idx="2">
                  <c:v>73.7</c:v>
                </c:pt>
                <c:pt idx="3">
                  <c:v>0</c:v>
                </c:pt>
                <c:pt idx="4">
                  <c:v>73.7</c:v>
                </c:pt>
                <c:pt idx="5">
                  <c:v>89.4</c:v>
                </c:pt>
                <c:pt idx="6">
                  <c:v>84.2</c:v>
                </c:pt>
                <c:pt idx="7">
                  <c:v>73.599999999999994</c:v>
                </c:pt>
              </c:numCache>
            </c:numRef>
          </c:val>
        </c:ser>
        <c:ser>
          <c:idx val="2"/>
          <c:order val="2"/>
          <c:tx>
            <c:strRef>
              <c:f>Sheet1!$A$4</c:f>
              <c:strCache>
                <c:ptCount val="1"/>
                <c:pt idx="0">
                  <c:v>SSZ</c:v>
                </c:pt>
              </c:strCache>
            </c:strRef>
          </c:tx>
          <c:spPr>
            <a:solidFill>
              <a:schemeClr val="hlink"/>
            </a:solidFill>
            <a:ln w="6448">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Sheet1!$B$4:$I$4</c:f>
              <c:numCache>
                <c:formatCode>General</c:formatCode>
                <c:ptCount val="8"/>
                <c:pt idx="0">
                  <c:v>99.6</c:v>
                </c:pt>
                <c:pt idx="1">
                  <c:v>97.3</c:v>
                </c:pt>
                <c:pt idx="2">
                  <c:v>99.4</c:v>
                </c:pt>
                <c:pt idx="3">
                  <c:v>0</c:v>
                </c:pt>
                <c:pt idx="4">
                  <c:v>95.2</c:v>
                </c:pt>
                <c:pt idx="5">
                  <c:v>94.2</c:v>
                </c:pt>
                <c:pt idx="6">
                  <c:v>95</c:v>
                </c:pt>
                <c:pt idx="7">
                  <c:v>95</c:v>
                </c:pt>
              </c:numCache>
            </c:numRef>
          </c:val>
        </c:ser>
        <c:gapDepth val="0"/>
        <c:shape val="box"/>
        <c:axId val="128280832"/>
        <c:axId val="128286720"/>
        <c:axId val="0"/>
      </c:bar3DChart>
      <c:catAx>
        <c:axId val="128280832"/>
        <c:scaling>
          <c:orientation val="minMax"/>
        </c:scaling>
        <c:delete val="1"/>
        <c:axPos val="b"/>
        <c:tickLblPos val="none"/>
        <c:crossAx val="128286720"/>
        <c:crosses val="autoZero"/>
        <c:auto val="1"/>
        <c:lblAlgn val="ctr"/>
        <c:lblOffset val="100"/>
      </c:catAx>
      <c:valAx>
        <c:axId val="128286720"/>
        <c:scaling>
          <c:orientation val="minMax"/>
        </c:scaling>
        <c:axPos val="l"/>
        <c:majorGridlines>
          <c:spPr>
            <a:ln w="1613">
              <a:solidFill>
                <a:schemeClr val="tx1"/>
              </a:solidFill>
              <a:prstDash val="solid"/>
            </a:ln>
          </c:spPr>
        </c:majorGridlines>
        <c:numFmt formatCode="General" sourceLinked="1"/>
        <c:tickLblPos val="nextTo"/>
        <c:spPr>
          <a:ln w="1613">
            <a:solidFill>
              <a:schemeClr val="tx1"/>
            </a:solidFill>
            <a:prstDash val="solid"/>
          </a:ln>
        </c:spPr>
        <c:txPr>
          <a:bodyPr rot="0" vert="horz"/>
          <a:lstStyle/>
          <a:p>
            <a:pPr>
              <a:defRPr sz="913" b="1" i="0" u="none" strike="noStrike" baseline="0">
                <a:solidFill>
                  <a:schemeClr val="tx1"/>
                </a:solidFill>
                <a:latin typeface="Times New Roman"/>
                <a:ea typeface="Times New Roman"/>
                <a:cs typeface="Times New Roman"/>
              </a:defRPr>
            </a:pPr>
            <a:endParaRPr lang="de-DE"/>
          </a:p>
        </c:txPr>
        <c:crossAx val="128280832"/>
        <c:crosses val="autoZero"/>
        <c:crossBetween val="between"/>
      </c:valAx>
      <c:spPr>
        <a:noFill/>
        <a:ln w="25411">
          <a:noFill/>
        </a:ln>
      </c:spPr>
    </c:plotArea>
    <c:legend>
      <c:legendPos val="b"/>
      <c:layout>
        <c:manualLayout>
          <c:xMode val="edge"/>
          <c:yMode val="edge"/>
          <c:x val="0.27619055997888536"/>
          <c:y val="0.90647511679424453"/>
          <c:w val="0.44603205325591305"/>
          <c:h val="8.6330503951630166E-2"/>
        </c:manualLayout>
      </c:layout>
      <c:spPr>
        <a:noFill/>
        <a:ln w="1613">
          <a:solidFill>
            <a:schemeClr val="tx1"/>
          </a:solidFill>
          <a:prstDash val="solid"/>
        </a:ln>
      </c:spPr>
      <c:txPr>
        <a:bodyPr/>
        <a:lstStyle/>
        <a:p>
          <a:pPr>
            <a:defRPr sz="839" b="1" i="0" u="none" strike="noStrike" baseline="0">
              <a:solidFill>
                <a:schemeClr val="tx1"/>
              </a:solidFill>
              <a:latin typeface="Times New Roman"/>
              <a:ea typeface="Times New Roman"/>
              <a:cs typeface="Times New Roman"/>
            </a:defRPr>
          </a:pPr>
          <a:endParaRPr lang="de-DE"/>
        </a:p>
      </c:txPr>
    </c:legend>
    <c:plotVisOnly val="1"/>
    <c:dispBlanksAs val="gap"/>
  </c:chart>
  <c:spPr>
    <a:noFill/>
    <a:ln>
      <a:noFill/>
    </a:ln>
  </c:spPr>
  <c:txPr>
    <a:bodyPr/>
    <a:lstStyle/>
    <a:p>
      <a:pPr>
        <a:defRPr sz="913" b="1" i="0" u="none" strike="noStrike" baseline="0">
          <a:solidFill>
            <a:schemeClr val="tx1"/>
          </a:solidFill>
          <a:latin typeface="Times New Roman"/>
          <a:ea typeface="Times New Roman"/>
          <a:cs typeface="Times New Roman"/>
        </a:defRPr>
      </a:pPr>
      <a:endParaRPr lang="de-DE"/>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de-DE"/>
  <c:chart>
    <c:view3D>
      <c:hPercent val="59"/>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8.8888888888889767E-2"/>
          <c:y val="5.9952038369304579E-2"/>
          <c:w val="0.87142857142857832"/>
          <c:h val="0.77218225419664255"/>
        </c:manualLayout>
      </c:layout>
      <c:bar3DChart>
        <c:barDir val="col"/>
        <c:grouping val="clustered"/>
        <c:ser>
          <c:idx val="0"/>
          <c:order val="0"/>
          <c:tx>
            <c:strRef>
              <c:f>Sheet1!$A$2</c:f>
              <c:strCache>
                <c:ptCount val="1"/>
                <c:pt idx="0">
                  <c:v>Schw.3</c:v>
                </c:pt>
              </c:strCache>
            </c:strRef>
          </c:tx>
          <c:spPr>
            <a:solidFill>
              <a:schemeClr val="accent1"/>
            </a:solidFill>
            <a:ln w="6448">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Sheet1!$B$2:$I$2</c:f>
              <c:numCache>
                <c:formatCode>General</c:formatCode>
                <c:ptCount val="8"/>
                <c:pt idx="0">
                  <c:v>55</c:v>
                </c:pt>
                <c:pt idx="1">
                  <c:v>73.7</c:v>
                </c:pt>
                <c:pt idx="2">
                  <c:v>84.2</c:v>
                </c:pt>
                <c:pt idx="3">
                  <c:v>73.7</c:v>
                </c:pt>
                <c:pt idx="4">
                  <c:v>0</c:v>
                </c:pt>
                <c:pt idx="5">
                  <c:v>68.400000000000006</c:v>
                </c:pt>
                <c:pt idx="6">
                  <c:v>57.8</c:v>
                </c:pt>
                <c:pt idx="7">
                  <c:v>63.1</c:v>
                </c:pt>
              </c:numCache>
            </c:numRef>
          </c:val>
        </c:ser>
        <c:ser>
          <c:idx val="1"/>
          <c:order val="1"/>
          <c:tx>
            <c:strRef>
              <c:f>Sheet1!$A$3</c:f>
              <c:strCache>
                <c:ptCount val="1"/>
                <c:pt idx="0">
                  <c:v>JtfO 2</c:v>
                </c:pt>
              </c:strCache>
            </c:strRef>
          </c:tx>
          <c:spPr>
            <a:solidFill>
              <a:schemeClr val="accent2"/>
            </a:solidFill>
            <a:ln w="6448">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Sheet1!$B$3:$I$3</c:f>
              <c:numCache>
                <c:formatCode>General</c:formatCode>
                <c:ptCount val="8"/>
                <c:pt idx="0">
                  <c:v>50</c:v>
                </c:pt>
                <c:pt idx="1">
                  <c:v>73.7</c:v>
                </c:pt>
                <c:pt idx="2">
                  <c:v>73.7</c:v>
                </c:pt>
                <c:pt idx="3">
                  <c:v>0</c:v>
                </c:pt>
                <c:pt idx="4">
                  <c:v>73.7</c:v>
                </c:pt>
                <c:pt idx="5">
                  <c:v>89.4</c:v>
                </c:pt>
                <c:pt idx="6">
                  <c:v>84.2</c:v>
                </c:pt>
                <c:pt idx="7">
                  <c:v>73.599999999999994</c:v>
                </c:pt>
              </c:numCache>
            </c:numRef>
          </c:val>
        </c:ser>
        <c:ser>
          <c:idx val="2"/>
          <c:order val="2"/>
          <c:tx>
            <c:strRef>
              <c:f>Sheet1!$A$4</c:f>
              <c:strCache>
                <c:ptCount val="1"/>
                <c:pt idx="0">
                  <c:v>SSZ</c:v>
                </c:pt>
              </c:strCache>
            </c:strRef>
          </c:tx>
          <c:spPr>
            <a:solidFill>
              <a:schemeClr val="hlink"/>
            </a:solidFill>
            <a:ln w="6448">
              <a:solidFill>
                <a:schemeClr val="tx1"/>
              </a:solidFill>
              <a:prstDash val="solid"/>
            </a:ln>
          </c:spPr>
          <c:cat>
            <c:strRef>
              <c:f>Sheet1!$B$1:$I$1</c:f>
              <c:strCache>
                <c:ptCount val="8"/>
                <c:pt idx="0">
                  <c:v>2002/03</c:v>
                </c:pt>
                <c:pt idx="1">
                  <c:v>2003/04</c:v>
                </c:pt>
                <c:pt idx="2">
                  <c:v>2004/05</c:v>
                </c:pt>
                <c:pt idx="3">
                  <c:v>2005/06</c:v>
                </c:pt>
                <c:pt idx="4">
                  <c:v>2006/07</c:v>
                </c:pt>
                <c:pt idx="5">
                  <c:v>2007/08</c:v>
                </c:pt>
                <c:pt idx="6">
                  <c:v>2008/09</c:v>
                </c:pt>
                <c:pt idx="7">
                  <c:v>2009/10</c:v>
                </c:pt>
              </c:strCache>
            </c:strRef>
          </c:cat>
          <c:val>
            <c:numRef>
              <c:f>Sheet1!$B$4:$I$4</c:f>
              <c:numCache>
                <c:formatCode>General</c:formatCode>
                <c:ptCount val="8"/>
                <c:pt idx="0">
                  <c:v>99.6</c:v>
                </c:pt>
                <c:pt idx="1">
                  <c:v>97.3</c:v>
                </c:pt>
                <c:pt idx="2">
                  <c:v>99.4</c:v>
                </c:pt>
                <c:pt idx="3">
                  <c:v>0</c:v>
                </c:pt>
                <c:pt idx="4">
                  <c:v>95.2</c:v>
                </c:pt>
                <c:pt idx="5">
                  <c:v>94.2</c:v>
                </c:pt>
                <c:pt idx="6">
                  <c:v>95</c:v>
                </c:pt>
                <c:pt idx="7">
                  <c:v>95</c:v>
                </c:pt>
              </c:numCache>
            </c:numRef>
          </c:val>
        </c:ser>
        <c:gapDepth val="0"/>
        <c:shape val="box"/>
        <c:axId val="130538880"/>
        <c:axId val="130540672"/>
        <c:axId val="0"/>
      </c:bar3DChart>
      <c:catAx>
        <c:axId val="130538880"/>
        <c:scaling>
          <c:orientation val="minMax"/>
        </c:scaling>
        <c:delete val="1"/>
        <c:axPos val="b"/>
        <c:tickLblPos val="none"/>
        <c:crossAx val="130540672"/>
        <c:crosses val="autoZero"/>
        <c:auto val="1"/>
        <c:lblAlgn val="ctr"/>
        <c:lblOffset val="100"/>
      </c:catAx>
      <c:valAx>
        <c:axId val="130540672"/>
        <c:scaling>
          <c:orientation val="minMax"/>
        </c:scaling>
        <c:axPos val="l"/>
        <c:majorGridlines>
          <c:spPr>
            <a:ln w="1613">
              <a:solidFill>
                <a:schemeClr val="tx1"/>
              </a:solidFill>
              <a:prstDash val="solid"/>
            </a:ln>
          </c:spPr>
        </c:majorGridlines>
        <c:numFmt formatCode="General" sourceLinked="1"/>
        <c:tickLblPos val="nextTo"/>
        <c:spPr>
          <a:ln w="1613">
            <a:solidFill>
              <a:schemeClr val="tx1"/>
            </a:solidFill>
            <a:prstDash val="solid"/>
          </a:ln>
        </c:spPr>
        <c:txPr>
          <a:bodyPr rot="0" vert="horz"/>
          <a:lstStyle/>
          <a:p>
            <a:pPr>
              <a:defRPr sz="913" b="1" i="0" u="none" strike="noStrike" baseline="0">
                <a:solidFill>
                  <a:schemeClr val="tx1"/>
                </a:solidFill>
                <a:latin typeface="Times New Roman"/>
                <a:ea typeface="Times New Roman"/>
                <a:cs typeface="Times New Roman"/>
              </a:defRPr>
            </a:pPr>
            <a:endParaRPr lang="de-DE"/>
          </a:p>
        </c:txPr>
        <c:crossAx val="130538880"/>
        <c:crosses val="autoZero"/>
        <c:crossBetween val="between"/>
      </c:valAx>
      <c:spPr>
        <a:noFill/>
        <a:ln w="25411">
          <a:noFill/>
        </a:ln>
      </c:spPr>
    </c:plotArea>
    <c:legend>
      <c:legendPos val="b"/>
      <c:layout>
        <c:manualLayout>
          <c:xMode val="edge"/>
          <c:yMode val="edge"/>
          <c:x val="0.27619055997888536"/>
          <c:y val="0.90647511679424453"/>
          <c:w val="0.44603205325591311"/>
          <c:h val="8.6330503951630208E-2"/>
        </c:manualLayout>
      </c:layout>
      <c:spPr>
        <a:noFill/>
        <a:ln w="1613">
          <a:solidFill>
            <a:schemeClr val="tx1"/>
          </a:solidFill>
          <a:prstDash val="solid"/>
        </a:ln>
      </c:spPr>
      <c:txPr>
        <a:bodyPr/>
        <a:lstStyle/>
        <a:p>
          <a:pPr>
            <a:defRPr sz="839" b="1" i="0" u="none" strike="noStrike" baseline="0">
              <a:solidFill>
                <a:schemeClr val="tx1"/>
              </a:solidFill>
              <a:latin typeface="Times New Roman"/>
              <a:ea typeface="Times New Roman"/>
              <a:cs typeface="Times New Roman"/>
            </a:defRPr>
          </a:pPr>
          <a:endParaRPr lang="de-DE"/>
        </a:p>
      </c:txPr>
    </c:legend>
    <c:plotVisOnly val="1"/>
    <c:dispBlanksAs val="gap"/>
  </c:chart>
  <c:spPr>
    <a:noFill/>
    <a:ln>
      <a:noFill/>
    </a:ln>
  </c:spPr>
  <c:txPr>
    <a:bodyPr/>
    <a:lstStyle/>
    <a:p>
      <a:pPr>
        <a:defRPr sz="913" b="1" i="0" u="none" strike="noStrike" baseline="0">
          <a:solidFill>
            <a:schemeClr val="tx1"/>
          </a:solidFill>
          <a:latin typeface="Times New Roman"/>
          <a:ea typeface="Times New Roman"/>
          <a:cs typeface="Times New Roman"/>
        </a:defRPr>
      </a:pPr>
      <a:endParaRPr lang="de-DE"/>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ACBA550-F1BD-49E3-B59F-9D88F8D2FCCD}" type="datetimeFigureOut">
              <a:rPr lang="de-DE"/>
              <a:pPr>
                <a:defRPr/>
              </a:pPr>
              <a:t>15.06.2019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smtClean="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96E0634-3586-497D-9184-B28F949D7DA2}"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bwMode="auto">
          <a:noFill/>
          <a:ln>
            <a:solidFill>
              <a:srgbClr val="000000"/>
            </a:solidFill>
            <a:miter lim="800000"/>
            <a:headEnd/>
            <a:tailEnd/>
          </a:ln>
        </p:spPr>
      </p:sp>
      <p:sp>
        <p:nvSpPr>
          <p:cNvPr id="4505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mtClean="0"/>
          </a:p>
        </p:txBody>
      </p:sp>
      <p:sp>
        <p:nvSpPr>
          <p:cNvPr id="2355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274957-91A9-45B7-92CC-9CCF30AE6846}" type="slidenum">
              <a:rPr lang="de-DE" smtClean="0"/>
              <a:pPr fontAlgn="base">
                <a:spcBef>
                  <a:spcPct val="0"/>
                </a:spcBef>
                <a:spcAft>
                  <a:spcPct val="0"/>
                </a:spcAft>
                <a:defRPr/>
              </a:pPr>
              <a:t>17</a:t>
            </a:fld>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B108D63F-E331-4845-A4BF-150D0490B2F9}" type="datetimeFigureOut">
              <a:rPr lang="de-DE"/>
              <a:pPr>
                <a:defRPr/>
              </a:pPr>
              <a:t>15.06.2019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148E7727-4A8F-4DDB-A1CB-4013024CBFA5}"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471B8EB3-D6A5-4485-AA41-D142098DC5CD}" type="datetimeFigureOut">
              <a:rPr lang="de-DE"/>
              <a:pPr>
                <a:defRPr/>
              </a:pPr>
              <a:t>15.06.2019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A84899A-7308-4D00-9924-380E763A7E17}"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456DA63D-139F-485E-A8DD-6D8F75E623BF}" type="datetimeFigureOut">
              <a:rPr lang="de-DE"/>
              <a:pPr>
                <a:defRPr/>
              </a:pPr>
              <a:t>15.06.2019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3C878C74-FFD8-4A97-9FE7-69F6DB6A7563}"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D9BA5C44-177A-4D3A-96E8-1056B863CFE6}" type="datetimeFigureOut">
              <a:rPr lang="de-DE"/>
              <a:pPr>
                <a:defRPr/>
              </a:pPr>
              <a:t>15.06.2019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7D1D82F7-8CE9-48B1-AE96-E54504FE7974}"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21D7D630-542B-4BD1-B3FE-C3450A2B27BD}" type="datetimeFigureOut">
              <a:rPr lang="de-DE"/>
              <a:pPr>
                <a:defRPr/>
              </a:pPr>
              <a:t>15.06.2019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E012EBCE-6077-44FB-B9C9-CE3294B086B9}"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F38486E5-1483-4E02-A92F-EEBE9A30B68B}" type="datetimeFigureOut">
              <a:rPr lang="de-DE"/>
              <a:pPr>
                <a:defRPr/>
              </a:pPr>
              <a:t>15.06.2019</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D0456EAF-BFC1-442A-A1CC-7870B749882B}"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24E6AF35-B6FF-4821-84DF-9EA34762B6FA}" type="datetimeFigureOut">
              <a:rPr lang="de-DE"/>
              <a:pPr>
                <a:defRPr/>
              </a:pPr>
              <a:t>15.06.2019</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6FC77227-B9A2-4898-B54C-4AD56DFD9519}"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C98E11BD-6543-42CE-BF6A-FB089F3229FD}" type="datetimeFigureOut">
              <a:rPr lang="de-DE"/>
              <a:pPr>
                <a:defRPr/>
              </a:pPr>
              <a:t>15.06.2019</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A369D9FC-4359-489C-A34F-2E8C8D415EFB}"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302E52AE-7F08-41B2-832E-840AD7919DEB}" type="datetimeFigureOut">
              <a:rPr lang="de-DE"/>
              <a:pPr>
                <a:defRPr/>
              </a:pPr>
              <a:t>15.06.2019</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C8A54066-D01D-4AB7-9428-F8E563E80E72}"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E55E7DB3-E8E8-447B-95AF-808A4A68E1E7}" type="datetimeFigureOut">
              <a:rPr lang="de-DE"/>
              <a:pPr>
                <a:defRPr/>
              </a:pPr>
              <a:t>15.06.2019</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BB6A821E-3262-4CBC-A4C2-26FBD04D2D0C}"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8552752E-F305-4743-8D4C-8A2094A99658}" type="datetimeFigureOut">
              <a:rPr lang="de-DE"/>
              <a:pPr>
                <a:defRPr/>
              </a:pPr>
              <a:t>15.06.2019</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18B66123-D2B0-436D-BA70-7FA59C24A580}"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A95297D-E3D6-43E0-9949-56AE3FB695A9}" type="datetimeFigureOut">
              <a:rPr lang="de-DE"/>
              <a:pPr>
                <a:defRPr/>
              </a:pPr>
              <a:t>15.06.2019</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A02D252-54AD-4753-B930-3229D9987DA6}"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3" Type="http://schemas.openxmlformats.org/officeDocument/2006/relationships/chart" Target="../charts/chart1.xml"/><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image" Target="../media/image76.wmf"/><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1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wmf"/><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3" Type="http://schemas.openxmlformats.org/officeDocument/2006/relationships/chart" Target="../charts/chart2.xml"/><Relationship Id="rId7" Type="http://schemas.openxmlformats.org/officeDocument/2006/relationships/image" Target="../media/image105.jpeg"/><Relationship Id="rId12" Type="http://schemas.openxmlformats.org/officeDocument/2006/relationships/image" Target="../media/image110.jpeg"/><Relationship Id="rId2" Type="http://schemas.openxmlformats.org/officeDocument/2006/relationships/notesSlide" Target="../notesSlides/notesSlide1.xml"/><Relationship Id="rId16"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5" Type="http://schemas.openxmlformats.org/officeDocument/2006/relationships/image" Target="../media/image11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 Id="rId14" Type="http://schemas.openxmlformats.org/officeDocument/2006/relationships/image" Target="../media/image112.jpeg"/></Relationships>
</file>

<file path=ppt/slides/_rels/slide18.xml.rels><?xml version="1.0" encoding="UTF-8" standalone="yes"?>
<Relationships xmlns="http://schemas.openxmlformats.org/package/2006/relationships"><Relationship Id="rId3" Type="http://schemas.openxmlformats.org/officeDocument/2006/relationships/image" Target="http://www.compu-seite.de/software/Gifs/Weihnachten/Clipart204.gif" TargetMode="External"/><Relationship Id="rId2" Type="http://schemas.openxmlformats.org/officeDocument/2006/relationships/image" Target="../media/image115.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jpeg"/><Relationship Id="rId21" Type="http://schemas.openxmlformats.org/officeDocument/2006/relationships/image" Target="../media/image20.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wmf"/><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4.jpeg"/><Relationship Id="rId3" Type="http://schemas.openxmlformats.org/officeDocument/2006/relationships/image" Target="../media/image124.wmf"/><Relationship Id="rId7" Type="http://schemas.openxmlformats.org/officeDocument/2006/relationships/image" Target="../media/image128.wmf"/><Relationship Id="rId12" Type="http://schemas.openxmlformats.org/officeDocument/2006/relationships/image" Target="../media/image133.jpeg"/><Relationship Id="rId2" Type="http://schemas.openxmlformats.org/officeDocument/2006/relationships/image" Target="../media/image123.wmf"/><Relationship Id="rId1" Type="http://schemas.openxmlformats.org/officeDocument/2006/relationships/slideLayout" Target="../slideLayouts/slideLayout7.xml"/><Relationship Id="rId6" Type="http://schemas.openxmlformats.org/officeDocument/2006/relationships/image" Target="../media/image127.wmf"/><Relationship Id="rId11" Type="http://schemas.openxmlformats.org/officeDocument/2006/relationships/image" Target="../media/image132.jpeg"/><Relationship Id="rId5" Type="http://schemas.openxmlformats.org/officeDocument/2006/relationships/image" Target="../media/image126.wmf"/><Relationship Id="rId10" Type="http://schemas.openxmlformats.org/officeDocument/2006/relationships/image" Target="../media/image131.jpeg"/><Relationship Id="rId4" Type="http://schemas.openxmlformats.org/officeDocument/2006/relationships/image" Target="../media/image125.wmf"/><Relationship Id="rId9" Type="http://schemas.openxmlformats.org/officeDocument/2006/relationships/image" Target="../media/image130.jpeg"/><Relationship Id="rId14" Type="http://schemas.openxmlformats.org/officeDocument/2006/relationships/image" Target="../media/image135.jpeg"/></Relationships>
</file>

<file path=ppt/slides/_rels/slide22.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slideLayout" Target="../slideLayouts/slideLayout7.xml"/><Relationship Id="rId6" Type="http://schemas.openxmlformats.org/officeDocument/2006/relationships/image" Target="../media/image140.wmf"/><Relationship Id="rId5" Type="http://schemas.openxmlformats.org/officeDocument/2006/relationships/image" Target="../media/image139.wmf"/><Relationship Id="rId4" Type="http://schemas.openxmlformats.org/officeDocument/2006/relationships/image" Target="../media/image138.wmf"/></Relationships>
</file>

<file path=ppt/slides/_rels/slide24.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slideLayout" Target="../slideLayouts/slideLayout7.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slides/_rels/slide25.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wmf"/><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28.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29.x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1.wmf"/><Relationship Id="rId1" Type="http://schemas.openxmlformats.org/officeDocument/2006/relationships/slideLayout" Target="../slideLayouts/slideLayout7.xml"/><Relationship Id="rId4" Type="http://schemas.openxmlformats.org/officeDocument/2006/relationships/image" Target="../media/image22.wmf"/></Relationships>
</file>

<file path=ppt/slides/_rels/slide3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 Id="rId4" Type="http://schemas.openxmlformats.org/officeDocument/2006/relationships/image" Target="../media/image169.jpeg"/></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70.jpeg"/><Relationship Id="rId1" Type="http://schemas.openxmlformats.org/officeDocument/2006/relationships/slideLayout" Target="../slideLayouts/slideLayout7.xml"/><Relationship Id="rId6" Type="http://schemas.openxmlformats.org/officeDocument/2006/relationships/image" Target="../media/image173.wmf"/><Relationship Id="rId5" Type="http://schemas.openxmlformats.org/officeDocument/2006/relationships/image" Target="../media/image172.jpeg"/><Relationship Id="rId4" Type="http://schemas.openxmlformats.org/officeDocument/2006/relationships/image" Target="../media/image171.jpeg"/></Relationships>
</file>

<file path=ppt/slides/_rels/slide3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33.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image" Target="../media/image179.jpeg"/><Relationship Id="rId1" Type="http://schemas.openxmlformats.org/officeDocument/2006/relationships/slideLayout" Target="../slideLayouts/slideLayout7.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34.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jpeg"/><Relationship Id="rId2" Type="http://schemas.openxmlformats.org/officeDocument/2006/relationships/image" Target="../media/image58.wmf"/><Relationship Id="rId1" Type="http://schemas.openxmlformats.org/officeDocument/2006/relationships/slideLayout" Target="../slideLayouts/slideLayout7.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38.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207.jpeg"/><Relationship Id="rId7" Type="http://schemas.openxmlformats.org/officeDocument/2006/relationships/image" Target="../media/image211.jpeg"/><Relationship Id="rId2" Type="http://schemas.openxmlformats.org/officeDocument/2006/relationships/image" Target="../media/image206.wmf"/><Relationship Id="rId1" Type="http://schemas.openxmlformats.org/officeDocument/2006/relationships/slideLayout" Target="../slideLayouts/slideLayout7.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 Id="rId9" Type="http://schemas.openxmlformats.org/officeDocument/2006/relationships/image" Target="../media/image213.jpeg"/></Relationships>
</file>

<file path=ppt/slides/_rels/slide3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18" Type="http://schemas.openxmlformats.org/officeDocument/2006/relationships/image" Target="../media/image39.jpeg"/><Relationship Id="rId3" Type="http://schemas.openxmlformats.org/officeDocument/2006/relationships/image" Target="../media/image24.jpeg"/><Relationship Id="rId21" Type="http://schemas.openxmlformats.org/officeDocument/2006/relationships/image" Target="../media/image42.jpeg"/><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38.jpeg"/><Relationship Id="rId2" Type="http://schemas.openxmlformats.org/officeDocument/2006/relationships/image" Target="../media/image23.jpeg"/><Relationship Id="rId16" Type="http://schemas.openxmlformats.org/officeDocument/2006/relationships/image" Target="../media/image37.jpeg"/><Relationship Id="rId20"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jpeg"/><Relationship Id="rId19" Type="http://schemas.openxmlformats.org/officeDocument/2006/relationships/image" Target="../media/image40.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jpeg"/><Relationship Id="rId22" Type="http://schemas.openxmlformats.org/officeDocument/2006/relationships/image" Target="../media/image43.jpeg"/></Relationships>
</file>

<file path=ppt/slides/_rels/slide4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7.xml"/><Relationship Id="rId5" Type="http://schemas.openxmlformats.org/officeDocument/2006/relationships/image" Target="../media/image218.jpeg"/><Relationship Id="rId4" Type="http://schemas.openxmlformats.org/officeDocument/2006/relationships/image" Target="../media/image217.jpeg"/></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173.wmf"/><Relationship Id="rId2" Type="http://schemas.openxmlformats.org/officeDocument/2006/relationships/image" Target="../media/image170.jpeg"/><Relationship Id="rId1" Type="http://schemas.openxmlformats.org/officeDocument/2006/relationships/slideLayout" Target="../slideLayouts/slideLayout7.xml"/><Relationship Id="rId6" Type="http://schemas.openxmlformats.org/officeDocument/2006/relationships/image" Target="../media/image219.wmf"/><Relationship Id="rId5" Type="http://schemas.openxmlformats.org/officeDocument/2006/relationships/image" Target="../media/image172.jpeg"/><Relationship Id="rId4" Type="http://schemas.openxmlformats.org/officeDocument/2006/relationships/image" Target="../media/image171.jpeg"/></Relationships>
</file>

<file path=ppt/slides/_rels/slide42.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221.jpeg"/><Relationship Id="rId7" Type="http://schemas.openxmlformats.org/officeDocument/2006/relationships/image" Target="../media/image225.jpeg"/><Relationship Id="rId2" Type="http://schemas.openxmlformats.org/officeDocument/2006/relationships/image" Target="../media/image220.jpeg"/><Relationship Id="rId1" Type="http://schemas.openxmlformats.org/officeDocument/2006/relationships/slideLayout" Target="../slideLayouts/slideLayout7.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7.xml"/><Relationship Id="rId4" Type="http://schemas.openxmlformats.org/officeDocument/2006/relationships/image" Target="../media/image48.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237.jpeg"/><Relationship Id="rId3" Type="http://schemas.openxmlformats.org/officeDocument/2006/relationships/image" Target="../media/image232.wmf"/><Relationship Id="rId7" Type="http://schemas.openxmlformats.org/officeDocument/2006/relationships/image" Target="../media/image236.jpeg"/><Relationship Id="rId12" Type="http://schemas.openxmlformats.org/officeDocument/2006/relationships/image" Target="../media/image241.jpeg"/><Relationship Id="rId2" Type="http://schemas.openxmlformats.org/officeDocument/2006/relationships/image" Target="../media/image231.wmf"/><Relationship Id="rId1" Type="http://schemas.openxmlformats.org/officeDocument/2006/relationships/slideLayout" Target="../slideLayouts/slideLayout7.xml"/><Relationship Id="rId6" Type="http://schemas.openxmlformats.org/officeDocument/2006/relationships/image" Target="../media/image235.wmf"/><Relationship Id="rId11" Type="http://schemas.openxmlformats.org/officeDocument/2006/relationships/image" Target="../media/image240.jpeg"/><Relationship Id="rId5" Type="http://schemas.openxmlformats.org/officeDocument/2006/relationships/image" Target="../media/image234.wmf"/><Relationship Id="rId10" Type="http://schemas.openxmlformats.org/officeDocument/2006/relationships/image" Target="../media/image239.jpeg"/><Relationship Id="rId4" Type="http://schemas.openxmlformats.org/officeDocument/2006/relationships/image" Target="../media/image233.wmf"/><Relationship Id="rId9" Type="http://schemas.openxmlformats.org/officeDocument/2006/relationships/image" Target="../media/image2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wmf"/><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image" Target="../media/image58.wmf"/><Relationship Id="rId16"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s>
</file>

<file path=ppt/slides/_rels/slide9.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6"/>
          <p:cNvSpPr txBox="1">
            <a:spLocks noChangeArrowheads="1"/>
          </p:cNvSpPr>
          <p:nvPr/>
        </p:nvSpPr>
        <p:spPr bwMode="auto">
          <a:xfrm>
            <a:off x="1835150" y="765175"/>
            <a:ext cx="184150" cy="366713"/>
          </a:xfrm>
          <a:prstGeom prst="rect">
            <a:avLst/>
          </a:prstGeom>
          <a:noFill/>
          <a:ln w="9525">
            <a:noFill/>
            <a:miter lim="800000"/>
            <a:headEnd/>
            <a:tailEnd/>
          </a:ln>
        </p:spPr>
        <p:txBody>
          <a:bodyPr wrap="none">
            <a:spAutoFit/>
          </a:bodyPr>
          <a:lstStyle/>
          <a:p>
            <a:endParaRPr kumimoji="1" lang="de-DE">
              <a:latin typeface="Times New Roman" pitchFamily="18" charset="0"/>
            </a:endParaRPr>
          </a:p>
        </p:txBody>
      </p:sp>
      <p:sp>
        <p:nvSpPr>
          <p:cNvPr id="2065" name="Text Box 17"/>
          <p:cNvSpPr txBox="1">
            <a:spLocks noChangeArrowheads="1"/>
          </p:cNvSpPr>
          <p:nvPr/>
        </p:nvSpPr>
        <p:spPr bwMode="auto">
          <a:xfrm>
            <a:off x="2124075" y="754063"/>
            <a:ext cx="7019925" cy="946150"/>
          </a:xfrm>
          <a:prstGeom prst="rect">
            <a:avLst/>
          </a:prstGeom>
          <a:noFill/>
          <a:ln w="9525">
            <a:noFill/>
            <a:miter lim="800000"/>
            <a:headEnd/>
            <a:tailEnd/>
          </a:ln>
        </p:spPr>
        <p:txBody>
          <a:bodyPr>
            <a:spAutoFit/>
          </a:bodyPr>
          <a:lstStyle/>
          <a:p>
            <a:pPr algn="ctr">
              <a:spcBef>
                <a:spcPct val="50000"/>
              </a:spcBef>
            </a:pPr>
            <a:r>
              <a:rPr kumimoji="1" lang="de-DE" sz="2800" b="1" dirty="0">
                <a:latin typeface="Times New Roman" pitchFamily="18" charset="0"/>
              </a:rPr>
              <a:t>Auswertung außerschulischer Sport Schuljahr </a:t>
            </a:r>
            <a:r>
              <a:rPr kumimoji="1" lang="de-DE" sz="2800" b="1" dirty="0" smtClean="0">
                <a:latin typeface="Times New Roman" pitchFamily="18" charset="0"/>
              </a:rPr>
              <a:t>2018 </a:t>
            </a:r>
            <a:r>
              <a:rPr kumimoji="1" lang="de-DE" sz="2800" b="1" dirty="0">
                <a:latin typeface="Times New Roman" pitchFamily="18" charset="0"/>
              </a:rPr>
              <a:t>/ </a:t>
            </a:r>
            <a:r>
              <a:rPr kumimoji="1" lang="de-DE" sz="2800" b="1" dirty="0" smtClean="0">
                <a:latin typeface="Times New Roman" pitchFamily="18" charset="0"/>
              </a:rPr>
              <a:t>2019</a:t>
            </a:r>
            <a:endParaRPr kumimoji="1" lang="de-DE" sz="2800" b="1" dirty="0">
              <a:latin typeface="Times New Roman" pitchFamily="18" charset="0"/>
            </a:endParaRPr>
          </a:p>
        </p:txBody>
      </p:sp>
      <p:sp>
        <p:nvSpPr>
          <p:cNvPr id="2066" name="Text Box 18"/>
          <p:cNvSpPr txBox="1">
            <a:spLocks noChangeArrowheads="1"/>
          </p:cNvSpPr>
          <p:nvPr/>
        </p:nvSpPr>
        <p:spPr bwMode="auto">
          <a:xfrm>
            <a:off x="2339975" y="2492375"/>
            <a:ext cx="6408738" cy="3232150"/>
          </a:xfrm>
          <a:prstGeom prst="rect">
            <a:avLst/>
          </a:prstGeom>
          <a:noFill/>
          <a:ln w="9525">
            <a:noFill/>
            <a:miter lim="800000"/>
            <a:headEnd/>
            <a:tailEnd/>
          </a:ln>
        </p:spPr>
        <p:txBody>
          <a:bodyPr>
            <a:spAutoFit/>
          </a:bodyPr>
          <a:lstStyle/>
          <a:p>
            <a:pPr>
              <a:spcBef>
                <a:spcPct val="50000"/>
              </a:spcBef>
            </a:pPr>
            <a:r>
              <a:rPr kumimoji="1" lang="de-DE" sz="2400" b="1" dirty="0">
                <a:solidFill>
                  <a:srgbClr val="000000"/>
                </a:solidFill>
                <a:latin typeface="Times New Roman" pitchFamily="18" charset="0"/>
              </a:rPr>
              <a:t>Inhalt:</a:t>
            </a:r>
          </a:p>
          <a:p>
            <a:pPr>
              <a:spcBef>
                <a:spcPct val="50000"/>
              </a:spcBef>
            </a:pPr>
            <a:r>
              <a:rPr kumimoji="1" lang="de-DE" sz="2400" b="1" dirty="0">
                <a:solidFill>
                  <a:srgbClr val="000000"/>
                </a:solidFill>
                <a:latin typeface="Times New Roman" pitchFamily="18" charset="0"/>
              </a:rPr>
              <a:t>- Jugend trainiert für Olympia</a:t>
            </a:r>
          </a:p>
          <a:p>
            <a:pPr>
              <a:spcBef>
                <a:spcPct val="50000"/>
              </a:spcBef>
              <a:buFontTx/>
              <a:buChar char="-"/>
            </a:pPr>
            <a:r>
              <a:rPr kumimoji="1" lang="de-DE" sz="2400" b="1" dirty="0">
                <a:solidFill>
                  <a:srgbClr val="000000"/>
                </a:solidFill>
                <a:latin typeface="Franklin Gothic Book" pitchFamily="34" charset="0"/>
              </a:rPr>
              <a:t> </a:t>
            </a:r>
            <a:r>
              <a:rPr kumimoji="1" lang="de-DE" sz="2400" b="1" dirty="0" smtClean="0">
                <a:solidFill>
                  <a:srgbClr val="000000"/>
                </a:solidFill>
                <a:latin typeface="Times New Roman" pitchFamily="18" charset="0"/>
                <a:cs typeface="Times New Roman" pitchFamily="18" charset="0"/>
              </a:rPr>
              <a:t>Erzgebirgsspiele</a:t>
            </a:r>
            <a:endParaRPr kumimoji="1" lang="de-DE" sz="2400" b="1" dirty="0">
              <a:solidFill>
                <a:srgbClr val="000000"/>
              </a:solidFill>
              <a:latin typeface="Times New Roman" pitchFamily="18" charset="0"/>
              <a:cs typeface="Times New Roman" pitchFamily="18" charset="0"/>
            </a:endParaRPr>
          </a:p>
          <a:p>
            <a:pPr>
              <a:spcBef>
                <a:spcPct val="50000"/>
              </a:spcBef>
            </a:pPr>
            <a:r>
              <a:rPr kumimoji="1" lang="de-DE" sz="2000" b="1" dirty="0">
                <a:solidFill>
                  <a:srgbClr val="000000"/>
                </a:solidFill>
                <a:latin typeface="Times New Roman" pitchFamily="18" charset="0"/>
              </a:rPr>
              <a:t>- </a:t>
            </a:r>
            <a:r>
              <a:rPr kumimoji="1" lang="de-DE" sz="2400" b="1" dirty="0">
                <a:solidFill>
                  <a:srgbClr val="000000"/>
                </a:solidFill>
                <a:latin typeface="Times New Roman" pitchFamily="18" charset="0"/>
              </a:rPr>
              <a:t>gleichgestellte  Wettkämpfe</a:t>
            </a:r>
          </a:p>
          <a:p>
            <a:pPr>
              <a:spcBef>
                <a:spcPct val="50000"/>
              </a:spcBef>
              <a:buFontTx/>
              <a:buChar char="-"/>
            </a:pPr>
            <a:endParaRPr kumimoji="1" lang="de-DE" sz="2400" b="1" dirty="0">
              <a:solidFill>
                <a:srgbClr val="000000"/>
              </a:solidFill>
              <a:latin typeface="Times New Roman" pitchFamily="18" charset="0"/>
            </a:endParaRPr>
          </a:p>
          <a:p>
            <a:pPr>
              <a:spcBef>
                <a:spcPct val="50000"/>
              </a:spcBef>
            </a:pPr>
            <a:endParaRPr kumimoji="1" lang="de-DE" sz="2400" b="1" dirty="0">
              <a:solidFill>
                <a:srgbClr val="000000"/>
              </a:solidFill>
              <a:latin typeface="Times New Roman" pitchFamily="18" charset="0"/>
            </a:endParaRPr>
          </a:p>
        </p:txBody>
      </p:sp>
      <p:sp>
        <p:nvSpPr>
          <p:cNvPr id="2053" name="Text Box 19"/>
          <p:cNvSpPr txBox="1">
            <a:spLocks noChangeArrowheads="1"/>
          </p:cNvSpPr>
          <p:nvPr/>
        </p:nvSpPr>
        <p:spPr bwMode="auto">
          <a:xfrm>
            <a:off x="663575" y="2154238"/>
            <a:ext cx="184150" cy="366712"/>
          </a:xfrm>
          <a:prstGeom prst="rect">
            <a:avLst/>
          </a:prstGeom>
          <a:noFill/>
          <a:ln w="9525">
            <a:noFill/>
            <a:miter lim="800000"/>
            <a:headEnd/>
            <a:tailEnd/>
          </a:ln>
        </p:spPr>
        <p:txBody>
          <a:bodyPr wrap="none">
            <a:spAutoFit/>
          </a:bodyPr>
          <a:lstStyle/>
          <a:p>
            <a:endParaRPr kumimoji="1" lang="de-DE">
              <a:latin typeface="Times New Roman" pitchFamily="18" charset="0"/>
            </a:endParaRPr>
          </a:p>
        </p:txBody>
      </p:sp>
      <p:sp>
        <p:nvSpPr>
          <p:cNvPr id="2068" name="Text Box 20"/>
          <p:cNvSpPr txBox="1">
            <a:spLocks noChangeArrowheads="1"/>
          </p:cNvSpPr>
          <p:nvPr/>
        </p:nvSpPr>
        <p:spPr bwMode="auto">
          <a:xfrm>
            <a:off x="395288" y="2420938"/>
            <a:ext cx="2124075" cy="3693319"/>
          </a:xfrm>
          <a:prstGeom prst="rect">
            <a:avLst/>
          </a:prstGeom>
          <a:noFill/>
          <a:ln w="9525">
            <a:noFill/>
            <a:miter lim="800000"/>
            <a:headEnd/>
            <a:tailEnd/>
          </a:ln>
        </p:spPr>
        <p:txBody>
          <a:bodyPr>
            <a:spAutoFit/>
          </a:bodyPr>
          <a:lstStyle/>
          <a:p>
            <a:r>
              <a:rPr kumimoji="1" lang="de-DE" b="1" dirty="0" smtClean="0">
                <a:solidFill>
                  <a:schemeClr val="tx2"/>
                </a:solidFill>
                <a:latin typeface="Times New Roman" pitchFamily="18" charset="0"/>
              </a:rPr>
              <a:t>Basketball</a:t>
            </a:r>
          </a:p>
          <a:p>
            <a:r>
              <a:rPr kumimoji="1" lang="de-DE" b="1" dirty="0" smtClean="0">
                <a:solidFill>
                  <a:schemeClr val="tx2"/>
                </a:solidFill>
                <a:latin typeface="Times New Roman" pitchFamily="18" charset="0"/>
              </a:rPr>
              <a:t>Badminton</a:t>
            </a:r>
            <a:endParaRPr kumimoji="1" lang="de-DE" b="1" dirty="0">
              <a:solidFill>
                <a:schemeClr val="tx2"/>
              </a:solidFill>
              <a:latin typeface="Times New Roman" pitchFamily="18" charset="0"/>
            </a:endParaRPr>
          </a:p>
          <a:p>
            <a:r>
              <a:rPr kumimoji="1" lang="de-DE" b="1" dirty="0">
                <a:solidFill>
                  <a:schemeClr val="tx2"/>
                </a:solidFill>
                <a:latin typeface="Times New Roman" pitchFamily="18" charset="0"/>
              </a:rPr>
              <a:t>Volleyball</a:t>
            </a:r>
          </a:p>
          <a:p>
            <a:r>
              <a:rPr kumimoji="1" lang="de-DE" b="1" dirty="0">
                <a:solidFill>
                  <a:schemeClr val="tx2"/>
                </a:solidFill>
                <a:latin typeface="Times New Roman" pitchFamily="18" charset="0"/>
              </a:rPr>
              <a:t>Fußball</a:t>
            </a:r>
          </a:p>
          <a:p>
            <a:r>
              <a:rPr kumimoji="1" lang="de-DE" b="1" dirty="0">
                <a:solidFill>
                  <a:schemeClr val="tx2"/>
                </a:solidFill>
                <a:latin typeface="Times New Roman" pitchFamily="18" charset="0"/>
              </a:rPr>
              <a:t>Handball</a:t>
            </a:r>
          </a:p>
          <a:p>
            <a:r>
              <a:rPr kumimoji="1" lang="de-DE" b="1" dirty="0">
                <a:solidFill>
                  <a:schemeClr val="tx2"/>
                </a:solidFill>
                <a:latin typeface="Times New Roman" pitchFamily="18" charset="0"/>
              </a:rPr>
              <a:t>Schwimmen</a:t>
            </a:r>
          </a:p>
          <a:p>
            <a:r>
              <a:rPr kumimoji="1" lang="de-DE" b="1" dirty="0">
                <a:solidFill>
                  <a:schemeClr val="tx2"/>
                </a:solidFill>
                <a:latin typeface="Times New Roman" pitchFamily="18" charset="0"/>
              </a:rPr>
              <a:t>Tischtennis</a:t>
            </a:r>
          </a:p>
          <a:p>
            <a:r>
              <a:rPr kumimoji="1" lang="de-DE" b="1" dirty="0">
                <a:solidFill>
                  <a:schemeClr val="tx2"/>
                </a:solidFill>
                <a:latin typeface="Times New Roman" pitchFamily="18" charset="0"/>
              </a:rPr>
              <a:t>Leichtathletik</a:t>
            </a:r>
          </a:p>
          <a:p>
            <a:r>
              <a:rPr kumimoji="1" lang="de-DE" b="1" dirty="0">
                <a:solidFill>
                  <a:schemeClr val="tx2"/>
                </a:solidFill>
                <a:latin typeface="Times New Roman" pitchFamily="18" charset="0"/>
              </a:rPr>
              <a:t>Gerätturnen</a:t>
            </a:r>
          </a:p>
          <a:p>
            <a:r>
              <a:rPr kumimoji="1" lang="de-DE" b="1" dirty="0" err="1">
                <a:solidFill>
                  <a:schemeClr val="tx2"/>
                </a:solidFill>
                <a:latin typeface="Times New Roman" pitchFamily="18" charset="0"/>
              </a:rPr>
              <a:t>Crosslauf</a:t>
            </a:r>
            <a:endParaRPr kumimoji="1" lang="de-DE" b="1" dirty="0">
              <a:solidFill>
                <a:schemeClr val="tx2"/>
              </a:solidFill>
              <a:latin typeface="Times New Roman" pitchFamily="18" charset="0"/>
            </a:endParaRPr>
          </a:p>
          <a:p>
            <a:r>
              <a:rPr kumimoji="1" lang="de-DE" b="1" dirty="0">
                <a:solidFill>
                  <a:schemeClr val="tx2"/>
                </a:solidFill>
                <a:latin typeface="Times New Roman" pitchFamily="18" charset="0"/>
              </a:rPr>
              <a:t>Kraftsport</a:t>
            </a:r>
          </a:p>
          <a:p>
            <a:r>
              <a:rPr kumimoji="1" lang="de-DE" b="1" dirty="0" err="1">
                <a:solidFill>
                  <a:schemeClr val="tx2"/>
                </a:solidFill>
                <a:latin typeface="Times New Roman" pitchFamily="18" charset="0"/>
              </a:rPr>
              <a:t>Floorball</a:t>
            </a:r>
            <a:endParaRPr kumimoji="1" lang="de-DE" b="1" dirty="0">
              <a:solidFill>
                <a:schemeClr val="tx2"/>
              </a:solidFill>
              <a:latin typeface="Times New Roman" pitchFamily="18" charset="0"/>
            </a:endParaRPr>
          </a:p>
          <a:p>
            <a:r>
              <a:rPr kumimoji="1" lang="de-DE" b="1" dirty="0">
                <a:solidFill>
                  <a:schemeClr val="tx2"/>
                </a:solidFill>
                <a:latin typeface="Times New Roman" pitchFamily="18" charset="0"/>
              </a:rPr>
              <a:t>Judo</a:t>
            </a:r>
            <a:endParaRPr kumimoji="1" lang="de-DE" dirty="0">
              <a:solidFill>
                <a:schemeClr val="tx2"/>
              </a:solidFill>
              <a:latin typeface="Times New Roman" pitchFamily="18" charset="0"/>
            </a:endParaRPr>
          </a:p>
        </p:txBody>
      </p:sp>
      <p:sp>
        <p:nvSpPr>
          <p:cNvPr id="2069" name="Text Box 21"/>
          <p:cNvSpPr txBox="1">
            <a:spLocks noChangeArrowheads="1"/>
          </p:cNvSpPr>
          <p:nvPr/>
        </p:nvSpPr>
        <p:spPr bwMode="auto">
          <a:xfrm>
            <a:off x="468313" y="908050"/>
            <a:ext cx="1460500" cy="641350"/>
          </a:xfrm>
          <a:prstGeom prst="rect">
            <a:avLst/>
          </a:prstGeom>
          <a:noFill/>
          <a:ln w="9525">
            <a:noFill/>
            <a:miter lim="800000"/>
            <a:headEnd/>
            <a:tailEnd/>
          </a:ln>
        </p:spPr>
        <p:txBody>
          <a:bodyPr>
            <a:spAutoFit/>
          </a:bodyPr>
          <a:lstStyle/>
          <a:p>
            <a:r>
              <a:rPr kumimoji="1" lang="de-DE" b="1">
                <a:solidFill>
                  <a:srgbClr val="000000"/>
                </a:solidFill>
                <a:latin typeface="Times New Roman" pitchFamily="18" charset="0"/>
              </a:rPr>
              <a:t>Sportkreis</a:t>
            </a:r>
          </a:p>
          <a:p>
            <a:r>
              <a:rPr kumimoji="1" lang="de-DE" b="1">
                <a:solidFill>
                  <a:srgbClr val="000000"/>
                </a:solidFill>
                <a:latin typeface="Times New Roman" pitchFamily="18" charset="0"/>
              </a:rPr>
              <a:t>Annaberg</a:t>
            </a:r>
          </a:p>
        </p:txBody>
      </p:sp>
      <p:sp>
        <p:nvSpPr>
          <p:cNvPr id="8" name="Datumsplatzhalter 7"/>
          <p:cNvSpPr>
            <a:spLocks noGrp="1"/>
          </p:cNvSpPr>
          <p:nvPr>
            <p:ph type="dt" sz="quarter" idx="10"/>
          </p:nvPr>
        </p:nvSpPr>
        <p:spPr>
          <a:xfrm>
            <a:off x="467544" y="6381328"/>
            <a:ext cx="2123256" cy="340147"/>
          </a:xfrm>
        </p:spPr>
        <p:txBody>
          <a:bodyPr/>
          <a:lstStyle/>
          <a:p>
            <a:pPr>
              <a:defRPr/>
            </a:pPr>
            <a:endParaRPr lang="de-DE" dirty="0"/>
          </a:p>
        </p:txBody>
      </p:sp>
      <p:sp>
        <p:nvSpPr>
          <p:cNvPr id="9" name="Foliennummernplatzhalter 8"/>
          <p:cNvSpPr>
            <a:spLocks noGrp="1"/>
          </p:cNvSpPr>
          <p:nvPr>
            <p:ph type="sldNum" sz="quarter" idx="12"/>
          </p:nvPr>
        </p:nvSpPr>
        <p:spPr/>
        <p:txBody>
          <a:bodyPr/>
          <a:lstStyle/>
          <a:p>
            <a:pPr>
              <a:defRPr/>
            </a:pPr>
            <a:fld id="{D74C3EDD-E329-447F-946E-3E87B323C51F}" type="slidenum">
              <a:rPr lang="de-DE"/>
              <a:pPr>
                <a:defRPr/>
              </a:pPr>
              <a:t>1</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65"/>
                                        </p:tgtEl>
                                        <p:attrNameLst>
                                          <p:attrName>style.visibility</p:attrName>
                                        </p:attrNameLst>
                                      </p:cBhvr>
                                      <p:to>
                                        <p:strVal val="visible"/>
                                      </p:to>
                                    </p:set>
                                    <p:anim calcmode="lin" valueType="num">
                                      <p:cBhvr>
                                        <p:cTn id="7" dur="1000" fill="hold"/>
                                        <p:tgtEl>
                                          <p:spTgt spid="2065"/>
                                        </p:tgtEl>
                                        <p:attrNameLst>
                                          <p:attrName>ppt_w</p:attrName>
                                        </p:attrNameLst>
                                      </p:cBhvr>
                                      <p:tavLst>
                                        <p:tav tm="0">
                                          <p:val>
                                            <p:strVal val="#ppt_w*0.70"/>
                                          </p:val>
                                        </p:tav>
                                        <p:tav tm="100000">
                                          <p:val>
                                            <p:strVal val="#ppt_w"/>
                                          </p:val>
                                        </p:tav>
                                      </p:tavLst>
                                    </p:anim>
                                    <p:anim calcmode="lin" valueType="num">
                                      <p:cBhvr>
                                        <p:cTn id="8" dur="1000" fill="hold"/>
                                        <p:tgtEl>
                                          <p:spTgt spid="2065"/>
                                        </p:tgtEl>
                                        <p:attrNameLst>
                                          <p:attrName>ppt_h</p:attrName>
                                        </p:attrNameLst>
                                      </p:cBhvr>
                                      <p:tavLst>
                                        <p:tav tm="0">
                                          <p:val>
                                            <p:strVal val="#ppt_h"/>
                                          </p:val>
                                        </p:tav>
                                        <p:tav tm="100000">
                                          <p:val>
                                            <p:strVal val="#ppt_h"/>
                                          </p:val>
                                        </p:tav>
                                      </p:tavLst>
                                    </p:anim>
                                    <p:animEffect transition="in" filter="fade">
                                      <p:cBhvr>
                                        <p:cTn id="9" dur="1000"/>
                                        <p:tgtEl>
                                          <p:spTgt spid="2065"/>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2069"/>
                                        </p:tgtEl>
                                        <p:attrNameLst>
                                          <p:attrName>style.visibility</p:attrName>
                                        </p:attrNameLst>
                                      </p:cBhvr>
                                      <p:to>
                                        <p:strVal val="visible"/>
                                      </p:to>
                                    </p:set>
                                    <p:anim calcmode="lin" valueType="num">
                                      <p:cBhvr>
                                        <p:cTn id="14" dur="500" fill="hold"/>
                                        <p:tgtEl>
                                          <p:spTgt spid="2069"/>
                                        </p:tgtEl>
                                        <p:attrNameLst>
                                          <p:attrName>ppt_w</p:attrName>
                                        </p:attrNameLst>
                                      </p:cBhvr>
                                      <p:tavLst>
                                        <p:tav tm="0">
                                          <p:val>
                                            <p:fltVal val="0"/>
                                          </p:val>
                                        </p:tav>
                                        <p:tav tm="100000">
                                          <p:val>
                                            <p:strVal val="#ppt_w"/>
                                          </p:val>
                                        </p:tav>
                                      </p:tavLst>
                                    </p:anim>
                                    <p:anim calcmode="lin" valueType="num">
                                      <p:cBhvr>
                                        <p:cTn id="15" dur="500" fill="hold"/>
                                        <p:tgtEl>
                                          <p:spTgt spid="2069"/>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iterate type="lt">
                                    <p:tmPct val="5000"/>
                                  </p:iterate>
                                  <p:childTnLst>
                                    <p:set>
                                      <p:cBhvr>
                                        <p:cTn id="19" dur="1" fill="hold">
                                          <p:stCondLst>
                                            <p:cond delay="0"/>
                                          </p:stCondLst>
                                        </p:cTn>
                                        <p:tgtEl>
                                          <p:spTgt spid="2066"/>
                                        </p:tgtEl>
                                        <p:attrNameLst>
                                          <p:attrName>style.visibility</p:attrName>
                                        </p:attrNameLst>
                                      </p:cBhvr>
                                      <p:to>
                                        <p:strVal val="visible"/>
                                      </p:to>
                                    </p:set>
                                    <p:anim calcmode="lin" valueType="num">
                                      <p:cBhvr>
                                        <p:cTn id="20" dur="1000" fill="hold"/>
                                        <p:tgtEl>
                                          <p:spTgt spid="2066"/>
                                        </p:tgtEl>
                                        <p:attrNameLst>
                                          <p:attrName>ppt_w</p:attrName>
                                        </p:attrNameLst>
                                      </p:cBhvr>
                                      <p:tavLst>
                                        <p:tav tm="0">
                                          <p:val>
                                            <p:fltVal val="0"/>
                                          </p:val>
                                        </p:tav>
                                        <p:tav tm="100000">
                                          <p:val>
                                            <p:strVal val="#ppt_w"/>
                                          </p:val>
                                        </p:tav>
                                      </p:tavLst>
                                    </p:anim>
                                    <p:anim calcmode="lin" valueType="num">
                                      <p:cBhvr>
                                        <p:cTn id="21" dur="1000" fill="hold"/>
                                        <p:tgtEl>
                                          <p:spTgt spid="2066"/>
                                        </p:tgtEl>
                                        <p:attrNameLst>
                                          <p:attrName>ppt_h</p:attrName>
                                        </p:attrNameLst>
                                      </p:cBhvr>
                                      <p:tavLst>
                                        <p:tav tm="0">
                                          <p:val>
                                            <p:fltVal val="0"/>
                                          </p:val>
                                        </p:tav>
                                        <p:tav tm="100000">
                                          <p:val>
                                            <p:strVal val="#ppt_h"/>
                                          </p:val>
                                        </p:tav>
                                      </p:tavLst>
                                    </p:anim>
                                    <p:anim calcmode="lin" valueType="num">
                                      <p:cBhvr>
                                        <p:cTn id="22" dur="1000" fill="hold"/>
                                        <p:tgtEl>
                                          <p:spTgt spid="2066"/>
                                        </p:tgtEl>
                                        <p:attrNameLst>
                                          <p:attrName>style.rotation</p:attrName>
                                        </p:attrNameLst>
                                      </p:cBhvr>
                                      <p:tavLst>
                                        <p:tav tm="0">
                                          <p:val>
                                            <p:fltVal val="90"/>
                                          </p:val>
                                        </p:tav>
                                        <p:tav tm="100000">
                                          <p:val>
                                            <p:fltVal val="0"/>
                                          </p:val>
                                        </p:tav>
                                      </p:tavLst>
                                    </p:anim>
                                    <p:animEffect transition="in" filter="fade">
                                      <p:cBhvr>
                                        <p:cTn id="23" dur="1000"/>
                                        <p:tgtEl>
                                          <p:spTgt spid="206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68"/>
                                        </p:tgtEl>
                                        <p:attrNameLst>
                                          <p:attrName>style.visibility</p:attrName>
                                        </p:attrNameLst>
                                      </p:cBhvr>
                                      <p:to>
                                        <p:strVal val="visible"/>
                                      </p:to>
                                    </p:set>
                                    <p:animEffect transition="in" filter="fade">
                                      <p:cBhvr>
                                        <p:cTn id="28" dur="3000"/>
                                        <p:tgtEl>
                                          <p:spTgt spid="2068"/>
                                        </p:tgtEl>
                                      </p:cBhvr>
                                    </p:animEffect>
                                    <p:anim calcmode="lin" valueType="num">
                                      <p:cBhvr>
                                        <p:cTn id="29" dur="3000" fill="hold"/>
                                        <p:tgtEl>
                                          <p:spTgt spid="2068"/>
                                        </p:tgtEl>
                                        <p:attrNameLst>
                                          <p:attrName>ppt_x</p:attrName>
                                        </p:attrNameLst>
                                      </p:cBhvr>
                                      <p:tavLst>
                                        <p:tav tm="0">
                                          <p:val>
                                            <p:strVal val="#ppt_x"/>
                                          </p:val>
                                        </p:tav>
                                        <p:tav tm="100000">
                                          <p:val>
                                            <p:strVal val="#ppt_x"/>
                                          </p:val>
                                        </p:tav>
                                      </p:tavLst>
                                    </p:anim>
                                    <p:anim calcmode="lin" valueType="num">
                                      <p:cBhvr>
                                        <p:cTn id="30" dur="3000" fill="hold"/>
                                        <p:tgtEl>
                                          <p:spTgt spid="20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p:bldP spid="2066" grpId="0"/>
      <p:bldP spid="2068" grpId="0"/>
      <p:bldP spid="206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WordArt 4"/>
          <p:cNvSpPr>
            <a:spLocks noChangeArrowheads="1" noChangeShapeType="1" noTextEdit="1"/>
          </p:cNvSpPr>
          <p:nvPr/>
        </p:nvSpPr>
        <p:spPr bwMode="auto">
          <a:xfrm>
            <a:off x="5076825" y="333375"/>
            <a:ext cx="3781425" cy="863600"/>
          </a:xfrm>
          <a:prstGeom prst="rect">
            <a:avLst/>
          </a:prstGeom>
        </p:spPr>
        <p:txBody>
          <a:bodyPr wrap="none" fromWordArt="1">
            <a:prstTxWarp prst="textDoubleWave1">
              <a:avLst>
                <a:gd name="adj1" fmla="val 6500"/>
                <a:gd name="adj2" fmla="val 0"/>
              </a:avLst>
            </a:prstTxWarp>
          </a:bodyPr>
          <a:lstStyle/>
          <a:p>
            <a:pPr algn="ctr"/>
            <a:r>
              <a:rPr lang="de-DE" kern="10" spc="-180" dirty="0">
                <a:ln w="12700">
                  <a:solidFill>
                    <a:srgbClr val="000099"/>
                  </a:solidFill>
                  <a:round/>
                  <a:headEnd/>
                  <a:tailEnd/>
                </a:ln>
                <a:solidFill>
                  <a:srgbClr val="33CCFF"/>
                </a:solidFill>
                <a:effectLst>
                  <a:outerShdw dist="125724" dir="18900000" algn="ctr" rotWithShape="0">
                    <a:srgbClr val="000099"/>
                  </a:outerShdw>
                </a:effectLst>
                <a:latin typeface="Impact"/>
              </a:rPr>
              <a:t>Jugend trainiert für Olympia</a:t>
            </a:r>
          </a:p>
        </p:txBody>
      </p:sp>
      <p:pic>
        <p:nvPicPr>
          <p:cNvPr id="28677" name="Picture 5" descr="j0250166"/>
          <p:cNvPicPr>
            <a:picLocks noChangeAspect="1" noChangeArrowheads="1"/>
          </p:cNvPicPr>
          <p:nvPr/>
        </p:nvPicPr>
        <p:blipFill>
          <a:blip r:embed="rId2" cstate="print"/>
          <a:srcRect/>
          <a:stretch>
            <a:fillRect/>
          </a:stretch>
        </p:blipFill>
        <p:spPr bwMode="auto">
          <a:xfrm>
            <a:off x="2627313" y="0"/>
            <a:ext cx="2305050" cy="1492250"/>
          </a:xfrm>
          <a:prstGeom prst="rect">
            <a:avLst/>
          </a:prstGeom>
          <a:noFill/>
          <a:ln w="9525">
            <a:noFill/>
            <a:miter lim="800000"/>
            <a:headEnd/>
            <a:tailEnd/>
          </a:ln>
        </p:spPr>
      </p:pic>
      <p:sp>
        <p:nvSpPr>
          <p:cNvPr id="28678" name="Rectangle 6"/>
          <p:cNvSpPr>
            <a:spLocks noChangeArrowheads="1"/>
          </p:cNvSpPr>
          <p:nvPr/>
        </p:nvSpPr>
        <p:spPr bwMode="auto">
          <a:xfrm>
            <a:off x="428625" y="476250"/>
            <a:ext cx="1622425" cy="461963"/>
          </a:xfrm>
          <a:prstGeom prst="rect">
            <a:avLst/>
          </a:prstGeom>
          <a:noFill/>
          <a:ln w="9525">
            <a:noFill/>
            <a:miter lim="800000"/>
            <a:headEnd/>
            <a:tailEnd/>
          </a:ln>
        </p:spPr>
        <p:txBody>
          <a:bodyPr>
            <a:spAutoFit/>
          </a:bodyPr>
          <a:lstStyle/>
          <a:p>
            <a:pPr>
              <a:spcBef>
                <a:spcPct val="50000"/>
              </a:spcBef>
            </a:pPr>
            <a:r>
              <a:rPr kumimoji="1" lang="de-DE" sz="2400" b="1">
                <a:latin typeface="Perpetua"/>
              </a:rPr>
              <a:t>Handball</a:t>
            </a:r>
          </a:p>
        </p:txBody>
      </p:sp>
      <p:graphicFrame>
        <p:nvGraphicFramePr>
          <p:cNvPr id="22" name="Object 2"/>
          <p:cNvGraphicFramePr>
            <a:graphicFrameLocks noChangeAspect="1"/>
          </p:cNvGraphicFramePr>
          <p:nvPr/>
        </p:nvGraphicFramePr>
        <p:xfrm>
          <a:off x="9769475" y="2217738"/>
          <a:ext cx="6716713" cy="4205287"/>
        </p:xfrm>
        <a:graphic>
          <a:graphicData uri="http://schemas.openxmlformats.org/drawingml/2006/chart">
            <c:chart xmlns:c="http://schemas.openxmlformats.org/drawingml/2006/chart" xmlns:r="http://schemas.openxmlformats.org/officeDocument/2006/relationships" r:id="rId3"/>
          </a:graphicData>
        </a:graphic>
      </p:graphicFrame>
      <p:sp>
        <p:nvSpPr>
          <p:cNvPr id="28682" name="Text Box 10"/>
          <p:cNvSpPr txBox="1">
            <a:spLocks noChangeArrowheads="1"/>
          </p:cNvSpPr>
          <p:nvPr/>
        </p:nvSpPr>
        <p:spPr bwMode="auto">
          <a:xfrm>
            <a:off x="1571625" y="6237288"/>
            <a:ext cx="5500688" cy="274637"/>
          </a:xfrm>
          <a:prstGeom prst="rect">
            <a:avLst/>
          </a:prstGeom>
          <a:noFill/>
          <a:ln w="9525">
            <a:noFill/>
            <a:miter lim="800000"/>
            <a:headEnd/>
            <a:tailEnd/>
          </a:ln>
        </p:spPr>
        <p:txBody>
          <a:bodyPr>
            <a:spAutoFit/>
          </a:bodyPr>
          <a:lstStyle/>
          <a:p>
            <a:pPr>
              <a:spcBef>
                <a:spcPct val="50000"/>
              </a:spcBef>
            </a:pPr>
            <a:r>
              <a:rPr lang="de-DE" sz="1200">
                <a:latin typeface="Perpetua"/>
              </a:rPr>
              <a:t>         </a:t>
            </a:r>
          </a:p>
        </p:txBody>
      </p:sp>
      <p:sp>
        <p:nvSpPr>
          <p:cNvPr id="6155" name="Datumsplatzhalter 11"/>
          <p:cNvSpPr>
            <a:spLocks noGrp="1"/>
          </p:cNvSpPr>
          <p:nvPr>
            <p:ph type="dt" sz="quarter" idx="10"/>
          </p:nvPr>
        </p:nvSpPr>
        <p:spPr bwMode="auto">
          <a:xfrm>
            <a:off x="7072313" y="6356350"/>
            <a:ext cx="1214437" cy="365125"/>
          </a:xfrm>
          <a:ln>
            <a:miter lim="800000"/>
            <a:headEnd/>
            <a:tailEnd/>
          </a:ln>
        </p:spPr>
        <p:txBody>
          <a:bodyPr wrap="square" numCol="1" compatLnSpc="1">
            <a:prstTxWarp prst="textNoShape">
              <a:avLst/>
            </a:prstTxWarp>
          </a:bodyPr>
          <a:lstStyle/>
          <a:p>
            <a:pPr fontAlgn="base">
              <a:spcBef>
                <a:spcPct val="0"/>
              </a:spcBef>
              <a:spcAft>
                <a:spcPct val="0"/>
              </a:spcAft>
              <a:defRPr/>
            </a:pPr>
            <a:fld id="{AEB96453-9DE0-4500-93D3-2B75E662AE7F}" type="datetime1">
              <a:rPr lang="de-DE"/>
              <a:pPr fontAlgn="base">
                <a:spcBef>
                  <a:spcPct val="0"/>
                </a:spcBef>
                <a:spcAft>
                  <a:spcPct val="0"/>
                </a:spcAft>
                <a:defRPr/>
              </a:pPr>
              <a:t>15.06.2019</a:t>
            </a:fld>
            <a:endParaRPr lang="de-DE"/>
          </a:p>
        </p:txBody>
      </p:sp>
      <p:sp>
        <p:nvSpPr>
          <p:cNvPr id="13" name="Foliennummernplatzhalter 12"/>
          <p:cNvSpPr>
            <a:spLocks noGrp="1"/>
          </p:cNvSpPr>
          <p:nvPr>
            <p:ph type="sldNum" sz="quarter" idx="12"/>
          </p:nvPr>
        </p:nvSpPr>
        <p:spPr>
          <a:xfrm>
            <a:off x="6553200" y="6500813"/>
            <a:ext cx="2133600" cy="220662"/>
          </a:xfrm>
        </p:spPr>
        <p:txBody>
          <a:bodyPr/>
          <a:lstStyle/>
          <a:p>
            <a:pPr>
              <a:defRPr/>
            </a:pPr>
            <a:fld id="{2EBFAA0F-0747-45E3-9D1D-86C40918A207}" type="slidenum">
              <a:rPr lang="de-DE"/>
              <a:pPr>
                <a:defRPr/>
              </a:pPr>
              <a:t>10</a:t>
            </a:fld>
            <a:endParaRPr lang="de-DE" dirty="0"/>
          </a:p>
        </p:txBody>
      </p:sp>
      <p:pic>
        <p:nvPicPr>
          <p:cNvPr id="11273" name="Grafik 13" descr="IMG_7662[1].JPG"/>
          <p:cNvPicPr>
            <a:picLocks noChangeAspect="1"/>
          </p:cNvPicPr>
          <p:nvPr/>
        </p:nvPicPr>
        <p:blipFill>
          <a:blip r:embed="rId4" cstate="print"/>
          <a:srcRect/>
          <a:stretch>
            <a:fillRect/>
          </a:stretch>
        </p:blipFill>
        <p:spPr bwMode="auto">
          <a:xfrm>
            <a:off x="10693400" y="1557338"/>
            <a:ext cx="1397000" cy="1047750"/>
          </a:xfrm>
          <a:prstGeom prst="rect">
            <a:avLst/>
          </a:prstGeom>
          <a:noFill/>
          <a:ln w="9525">
            <a:noFill/>
            <a:miter lim="800000"/>
            <a:headEnd/>
            <a:tailEnd/>
          </a:ln>
        </p:spPr>
      </p:pic>
      <p:pic>
        <p:nvPicPr>
          <p:cNvPr id="11274" name="Grafik 14" descr="IMG_7664[1].JPG"/>
          <p:cNvPicPr>
            <a:picLocks noChangeAspect="1"/>
          </p:cNvPicPr>
          <p:nvPr/>
        </p:nvPicPr>
        <p:blipFill>
          <a:blip r:embed="rId5" cstate="print"/>
          <a:srcRect/>
          <a:stretch>
            <a:fillRect/>
          </a:stretch>
        </p:blipFill>
        <p:spPr bwMode="auto">
          <a:xfrm>
            <a:off x="-1981200" y="2708275"/>
            <a:ext cx="1301750" cy="976313"/>
          </a:xfrm>
          <a:prstGeom prst="rect">
            <a:avLst/>
          </a:prstGeom>
          <a:noFill/>
          <a:ln w="9525">
            <a:noFill/>
            <a:miter lim="800000"/>
            <a:headEnd/>
            <a:tailEnd/>
          </a:ln>
        </p:spPr>
      </p:pic>
      <p:pic>
        <p:nvPicPr>
          <p:cNvPr id="11275" name="Grafik 16" descr="JtfO 0910 060.jpg"/>
          <p:cNvPicPr>
            <a:picLocks noChangeAspect="1"/>
          </p:cNvPicPr>
          <p:nvPr/>
        </p:nvPicPr>
        <p:blipFill>
          <a:blip r:embed="rId6" cstate="print"/>
          <a:srcRect/>
          <a:stretch>
            <a:fillRect/>
          </a:stretch>
        </p:blipFill>
        <p:spPr bwMode="auto">
          <a:xfrm>
            <a:off x="-1908175" y="4221163"/>
            <a:ext cx="1309687" cy="982662"/>
          </a:xfrm>
          <a:prstGeom prst="rect">
            <a:avLst/>
          </a:prstGeom>
          <a:noFill/>
          <a:ln w="9525">
            <a:noFill/>
            <a:miter lim="800000"/>
            <a:headEnd/>
            <a:tailEnd/>
          </a:ln>
        </p:spPr>
      </p:pic>
      <p:pic>
        <p:nvPicPr>
          <p:cNvPr id="11276" name="Grafik 17" descr="IMG_7673[1].JPG"/>
          <p:cNvPicPr>
            <a:picLocks noChangeAspect="1"/>
          </p:cNvPicPr>
          <p:nvPr/>
        </p:nvPicPr>
        <p:blipFill>
          <a:blip r:embed="rId7" cstate="print"/>
          <a:srcRect/>
          <a:stretch>
            <a:fillRect/>
          </a:stretch>
        </p:blipFill>
        <p:spPr bwMode="auto">
          <a:xfrm>
            <a:off x="10260013" y="5595938"/>
            <a:ext cx="1682750" cy="1262062"/>
          </a:xfrm>
          <a:prstGeom prst="rect">
            <a:avLst/>
          </a:prstGeom>
          <a:noFill/>
          <a:ln w="9525">
            <a:noFill/>
            <a:miter lim="800000"/>
            <a:headEnd/>
            <a:tailEnd/>
          </a:ln>
        </p:spPr>
      </p:pic>
      <p:pic>
        <p:nvPicPr>
          <p:cNvPr id="11277" name="Grafik 19" descr="IMG_7672[1].JPG"/>
          <p:cNvPicPr>
            <a:picLocks noChangeAspect="1"/>
          </p:cNvPicPr>
          <p:nvPr/>
        </p:nvPicPr>
        <p:blipFill>
          <a:blip r:embed="rId8" cstate="print"/>
          <a:srcRect/>
          <a:stretch>
            <a:fillRect/>
          </a:stretch>
        </p:blipFill>
        <p:spPr bwMode="auto">
          <a:xfrm>
            <a:off x="-1981200" y="5661025"/>
            <a:ext cx="1285875" cy="965200"/>
          </a:xfrm>
          <a:prstGeom prst="rect">
            <a:avLst/>
          </a:prstGeom>
          <a:noFill/>
          <a:ln w="9525">
            <a:noFill/>
            <a:miter lim="800000"/>
            <a:headEnd/>
            <a:tailEnd/>
          </a:ln>
        </p:spPr>
      </p:pic>
      <p:pic>
        <p:nvPicPr>
          <p:cNvPr id="11278" name="Grafik 16" descr="IMG_9157.JPG"/>
          <p:cNvPicPr>
            <a:picLocks noChangeAspect="1"/>
          </p:cNvPicPr>
          <p:nvPr/>
        </p:nvPicPr>
        <p:blipFill>
          <a:blip r:embed="rId9" cstate="print"/>
          <a:srcRect/>
          <a:stretch>
            <a:fillRect/>
          </a:stretch>
        </p:blipFill>
        <p:spPr bwMode="auto">
          <a:xfrm>
            <a:off x="9324975" y="4437063"/>
            <a:ext cx="2674938" cy="2006600"/>
          </a:xfrm>
          <a:prstGeom prst="rect">
            <a:avLst/>
          </a:prstGeom>
          <a:noFill/>
          <a:ln w="9525">
            <a:noFill/>
            <a:miter lim="800000"/>
            <a:headEnd/>
            <a:tailEnd/>
          </a:ln>
        </p:spPr>
      </p:pic>
      <p:pic>
        <p:nvPicPr>
          <p:cNvPr id="11279" name="Grafik 17" descr="IMG_9149.JPG"/>
          <p:cNvPicPr>
            <a:picLocks noChangeAspect="1"/>
          </p:cNvPicPr>
          <p:nvPr/>
        </p:nvPicPr>
        <p:blipFill>
          <a:blip r:embed="rId10" cstate="print"/>
          <a:srcRect/>
          <a:stretch>
            <a:fillRect/>
          </a:stretch>
        </p:blipFill>
        <p:spPr bwMode="auto">
          <a:xfrm>
            <a:off x="9467850" y="2708275"/>
            <a:ext cx="2555875" cy="1917700"/>
          </a:xfrm>
          <a:prstGeom prst="rect">
            <a:avLst/>
          </a:prstGeom>
          <a:noFill/>
          <a:ln w="9525">
            <a:noFill/>
            <a:miter lim="800000"/>
            <a:headEnd/>
            <a:tailEnd/>
          </a:ln>
        </p:spPr>
      </p:pic>
      <p:pic>
        <p:nvPicPr>
          <p:cNvPr id="11280" name="Grafik 17" descr="IMG_4210.JPG"/>
          <p:cNvPicPr>
            <a:picLocks noChangeAspect="1"/>
          </p:cNvPicPr>
          <p:nvPr/>
        </p:nvPicPr>
        <p:blipFill>
          <a:blip r:embed="rId11" cstate="print"/>
          <a:srcRect/>
          <a:stretch>
            <a:fillRect/>
          </a:stretch>
        </p:blipFill>
        <p:spPr bwMode="auto">
          <a:xfrm>
            <a:off x="-3500438" y="5719763"/>
            <a:ext cx="3035300" cy="2276475"/>
          </a:xfrm>
          <a:prstGeom prst="rect">
            <a:avLst/>
          </a:prstGeom>
          <a:noFill/>
          <a:ln w="9525">
            <a:noFill/>
            <a:miter lim="800000"/>
            <a:headEnd/>
            <a:tailEnd/>
          </a:ln>
        </p:spPr>
      </p:pic>
      <p:pic>
        <p:nvPicPr>
          <p:cNvPr id="11281" name="Grafik 18" descr="IMG_4201.JPG"/>
          <p:cNvPicPr>
            <a:picLocks noChangeAspect="1"/>
          </p:cNvPicPr>
          <p:nvPr/>
        </p:nvPicPr>
        <p:blipFill>
          <a:blip r:embed="rId12" cstate="print"/>
          <a:srcRect/>
          <a:stretch>
            <a:fillRect/>
          </a:stretch>
        </p:blipFill>
        <p:spPr bwMode="auto">
          <a:xfrm>
            <a:off x="-3143250" y="928688"/>
            <a:ext cx="2700337" cy="2024062"/>
          </a:xfrm>
          <a:prstGeom prst="rect">
            <a:avLst/>
          </a:prstGeom>
          <a:noFill/>
          <a:ln w="9525">
            <a:noFill/>
            <a:miter lim="800000"/>
            <a:headEnd/>
            <a:tailEnd/>
          </a:ln>
        </p:spPr>
      </p:pic>
      <p:pic>
        <p:nvPicPr>
          <p:cNvPr id="11282" name="Grafik 19" descr="IMG_4207.JPG"/>
          <p:cNvPicPr>
            <a:picLocks noChangeAspect="1"/>
          </p:cNvPicPr>
          <p:nvPr/>
        </p:nvPicPr>
        <p:blipFill>
          <a:blip r:embed="rId13" cstate="print"/>
          <a:srcRect/>
          <a:stretch>
            <a:fillRect/>
          </a:stretch>
        </p:blipFill>
        <p:spPr bwMode="auto">
          <a:xfrm>
            <a:off x="-3071813" y="3571875"/>
            <a:ext cx="2784475" cy="2087563"/>
          </a:xfrm>
          <a:prstGeom prst="rect">
            <a:avLst/>
          </a:prstGeom>
          <a:noFill/>
          <a:ln w="9525">
            <a:noFill/>
            <a:miter lim="800000"/>
            <a:headEnd/>
            <a:tailEnd/>
          </a:ln>
        </p:spPr>
      </p:pic>
      <p:sp>
        <p:nvSpPr>
          <p:cNvPr id="11283" name="Textfeld 22"/>
          <p:cNvSpPr txBox="1">
            <a:spLocks noChangeArrowheads="1"/>
          </p:cNvSpPr>
          <p:nvPr/>
        </p:nvSpPr>
        <p:spPr bwMode="auto">
          <a:xfrm>
            <a:off x="5436096" y="1196752"/>
            <a:ext cx="1224136" cy="3170099"/>
          </a:xfrm>
          <a:prstGeom prst="rect">
            <a:avLst/>
          </a:prstGeom>
          <a:noFill/>
          <a:ln w="9525">
            <a:noFill/>
            <a:miter lim="800000"/>
            <a:headEnd/>
            <a:tailEnd/>
          </a:ln>
        </p:spPr>
        <p:txBody>
          <a:bodyPr wrap="square">
            <a:spAutoFit/>
          </a:bodyPr>
          <a:lstStyle/>
          <a:p>
            <a:r>
              <a:rPr lang="de-DE" sz="20000" dirty="0"/>
              <a:t>?</a:t>
            </a:r>
          </a:p>
        </p:txBody>
      </p:sp>
      <p:sp>
        <p:nvSpPr>
          <p:cNvPr id="20" name="Textfeld 19"/>
          <p:cNvSpPr txBox="1"/>
          <p:nvPr/>
        </p:nvSpPr>
        <p:spPr>
          <a:xfrm>
            <a:off x="755576" y="4221088"/>
            <a:ext cx="6736396" cy="707886"/>
          </a:xfrm>
          <a:prstGeom prst="rect">
            <a:avLst/>
          </a:prstGeom>
          <a:noFill/>
        </p:spPr>
        <p:txBody>
          <a:bodyPr wrap="none" rtlCol="0">
            <a:spAutoFit/>
          </a:bodyPr>
          <a:lstStyle/>
          <a:p>
            <a:r>
              <a:rPr lang="de-DE" sz="2000" dirty="0" smtClean="0"/>
              <a:t>Kreismeisterschaften:   1. Landkreisgymnasium </a:t>
            </a:r>
            <a:r>
              <a:rPr lang="de-DE" sz="2000" dirty="0" err="1" smtClean="0"/>
              <a:t>Annaberg</a:t>
            </a:r>
            <a:endParaRPr lang="de-DE" sz="2000" dirty="0" smtClean="0"/>
          </a:p>
          <a:p>
            <a:r>
              <a:rPr lang="de-DE" sz="2000" dirty="0" smtClean="0"/>
              <a:t>		            2. BZ Adam Ries Oberschule</a:t>
            </a:r>
            <a:endParaRPr lang="de-DE"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p:cTn id="7" dur="1000" decel="50000" fill="hold">
                                          <p:stCondLst>
                                            <p:cond delay="0"/>
                                          </p:stCondLst>
                                        </p:cTn>
                                        <p:tgtEl>
                                          <p:spTgt spid="28676"/>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28676"/>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28676"/>
                                        </p:tgtEl>
                                        <p:attrNameLst>
                                          <p:attrName>ppt_w</p:attrName>
                                        </p:attrNameLst>
                                      </p:cBhvr>
                                      <p:tavLst>
                                        <p:tav tm="0">
                                          <p:val>
                                            <p:strVal val="#ppt_w*.05"/>
                                          </p:val>
                                        </p:tav>
                                        <p:tav tm="100000">
                                          <p:val>
                                            <p:strVal val="#ppt_w"/>
                                          </p:val>
                                        </p:tav>
                                      </p:tavLst>
                                    </p:anim>
                                    <p:anim calcmode="lin" valueType="num">
                                      <p:cBhvr>
                                        <p:cTn id="10" dur="2000" fill="hold"/>
                                        <p:tgtEl>
                                          <p:spTgt spid="28676"/>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28676"/>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28676"/>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28676"/>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28676"/>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28677"/>
                                        </p:tgtEl>
                                        <p:attrNameLst>
                                          <p:attrName>style.visibility</p:attrName>
                                        </p:attrNameLst>
                                      </p:cBhvr>
                                      <p:to>
                                        <p:strVal val="visible"/>
                                      </p:to>
                                    </p:set>
                                    <p:animEffect transition="in" filter="plus(in)">
                                      <p:cBhvr>
                                        <p:cTn id="19" dur="2000"/>
                                        <p:tgtEl>
                                          <p:spTgt spid="2867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8678"/>
                                        </p:tgtEl>
                                        <p:attrNameLst>
                                          <p:attrName>style.visibility</p:attrName>
                                        </p:attrNameLst>
                                      </p:cBhvr>
                                      <p:to>
                                        <p:strVal val="visible"/>
                                      </p:to>
                                    </p:set>
                                    <p:animEffect transition="in" filter="circle(in)">
                                      <p:cBhvr>
                                        <p:cTn id="24" dur="2000"/>
                                        <p:tgtEl>
                                          <p:spTgt spid="28678"/>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30" dur="10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31" dur="1000" accel="50000" fill="hold">
                                          <p:stCondLst>
                                            <p:cond delay="1000"/>
                                          </p:stCondLst>
                                        </p:cTn>
                                        <p:tgtEl>
                                          <p:spTgt spid="22"/>
                                        </p:tgtEl>
                                        <p:attrNameLst>
                                          <p:attrName>ppt_w</p:attrName>
                                        </p:attrNameLst>
                                      </p:cBhvr>
                                      <p:tavLst>
                                        <p:tav tm="0">
                                          <p:val>
                                            <p:strVal val="#ppt_w*.05"/>
                                          </p:val>
                                        </p:tav>
                                        <p:tav tm="100000">
                                          <p:val>
                                            <p:strVal val="#ppt_w"/>
                                          </p:val>
                                        </p:tav>
                                      </p:tavLst>
                                    </p:anim>
                                    <p:anim calcmode="lin" valueType="num">
                                      <p:cBhvr>
                                        <p:cTn id="32" dur="2000" fill="hold"/>
                                        <p:tgtEl>
                                          <p:spTgt spid="22"/>
                                        </p:tgtEl>
                                        <p:attrNameLst>
                                          <p:attrName>ppt_h</p:attrName>
                                        </p:attrNameLst>
                                      </p:cBhvr>
                                      <p:tavLst>
                                        <p:tav tm="0">
                                          <p:val>
                                            <p:strVal val="#ppt_h"/>
                                          </p:val>
                                        </p:tav>
                                        <p:tav tm="100000">
                                          <p:val>
                                            <p:strVal val="#ppt_h"/>
                                          </p:val>
                                        </p:tav>
                                      </p:tavLst>
                                    </p:anim>
                                    <p:anim calcmode="lin" valueType="num">
                                      <p:cBhvr>
                                        <p:cTn id="33" dur="10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4" dur="10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5" dur="1000" accel="50000" fill="hold">
                                          <p:stCondLst>
                                            <p:cond delay="1000"/>
                                          </p:stCondLst>
                                        </p:cTn>
                                        <p:tgtEl>
                                          <p:spTgt spid="22"/>
                                        </p:tgtEl>
                                        <p:attrNameLst>
                                          <p:attrName>ppt_y</p:attrName>
                                        </p:attrNameLst>
                                      </p:cBhvr>
                                      <p:tavLst>
                                        <p:tav tm="0">
                                          <p:val>
                                            <p:strVal val="#ppt_y+.1"/>
                                          </p:val>
                                        </p:tav>
                                        <p:tav tm="100000">
                                          <p:val>
                                            <p:strVal val="#ppt_y"/>
                                          </p:val>
                                        </p:tav>
                                      </p:tavLst>
                                    </p:anim>
                                    <p:animEffect transition="in" filter="fade">
                                      <p:cBhvr>
                                        <p:cTn id="36" dur="2000" decel="50000">
                                          <p:stCondLst>
                                            <p:cond delay="0"/>
                                          </p:stCondLst>
                                        </p:cTn>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28682"/>
                                        </p:tgtEl>
                                        <p:attrNameLst>
                                          <p:attrName>style.visibility</p:attrName>
                                        </p:attrNameLst>
                                      </p:cBhvr>
                                      <p:to>
                                        <p:strVal val="visible"/>
                                      </p:to>
                                    </p:set>
                                    <p:anim calcmode="lin" valueType="num">
                                      <p:cBhvr>
                                        <p:cTn id="41" dur="2000" fill="hold"/>
                                        <p:tgtEl>
                                          <p:spTgt spid="28682"/>
                                        </p:tgtEl>
                                        <p:attrNameLst>
                                          <p:attrName>ppt_w</p:attrName>
                                        </p:attrNameLst>
                                      </p:cBhvr>
                                      <p:tavLst>
                                        <p:tav tm="0">
                                          <p:val>
                                            <p:fltVal val="0"/>
                                          </p:val>
                                        </p:tav>
                                        <p:tav tm="100000">
                                          <p:val>
                                            <p:strVal val="#ppt_w"/>
                                          </p:val>
                                        </p:tav>
                                      </p:tavLst>
                                    </p:anim>
                                    <p:anim calcmode="lin" valueType="num">
                                      <p:cBhvr>
                                        <p:cTn id="42" dur="2000" fill="hold"/>
                                        <p:tgtEl>
                                          <p:spTgt spid="28682"/>
                                        </p:tgtEl>
                                        <p:attrNameLst>
                                          <p:attrName>ppt_h</p:attrName>
                                        </p:attrNameLst>
                                      </p:cBhvr>
                                      <p:tavLst>
                                        <p:tav tm="0">
                                          <p:val>
                                            <p:fltVal val="0"/>
                                          </p:val>
                                        </p:tav>
                                        <p:tav tm="100000">
                                          <p:val>
                                            <p:strVal val="#ppt_h"/>
                                          </p:val>
                                        </p:tav>
                                      </p:tavLst>
                                    </p:anim>
                                    <p:anim calcmode="lin" valueType="num">
                                      <p:cBhvr>
                                        <p:cTn id="43" dur="2000" fill="hold"/>
                                        <p:tgtEl>
                                          <p:spTgt spid="28682"/>
                                        </p:tgtEl>
                                        <p:attrNameLst>
                                          <p:attrName>style.rotation</p:attrName>
                                        </p:attrNameLst>
                                      </p:cBhvr>
                                      <p:tavLst>
                                        <p:tav tm="0">
                                          <p:val>
                                            <p:fltVal val="90"/>
                                          </p:val>
                                        </p:tav>
                                        <p:tav tm="100000">
                                          <p:val>
                                            <p:fltVal val="0"/>
                                          </p:val>
                                        </p:tav>
                                      </p:tavLst>
                                    </p:anim>
                                    <p:animEffect transition="in" filter="fade">
                                      <p:cBhvr>
                                        <p:cTn id="44" dur="20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28678" grpId="0"/>
      <p:bldGraphic spid="22" grpId="0">
        <p:bldAsOne/>
      </p:bldGraphic>
      <p:bldP spid="2868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p:cNvSpPr>
            <a:spLocks noChangeArrowheads="1" noChangeShapeType="1" noTextEdit="1"/>
          </p:cNvSpPr>
          <p:nvPr/>
        </p:nvSpPr>
        <p:spPr bwMode="auto">
          <a:xfrm>
            <a:off x="5076825" y="333375"/>
            <a:ext cx="3781425" cy="863600"/>
          </a:xfrm>
          <a:prstGeom prst="rect">
            <a:avLst/>
          </a:prstGeom>
        </p:spPr>
        <p:txBody>
          <a:bodyPr wrap="none" fromWordArt="1">
            <a:prstTxWarp prst="textDoubleWave1">
              <a:avLst>
                <a:gd name="adj1" fmla="val 6500"/>
                <a:gd name="adj2" fmla="val 0"/>
              </a:avLst>
            </a:prstTxWarp>
          </a:bodyPr>
          <a:lstStyle/>
          <a:p>
            <a:pPr algn="ctr"/>
            <a:r>
              <a:rPr lang="de-DE" kern="10" spc="-180" dirty="0">
                <a:ln w="12700">
                  <a:solidFill>
                    <a:srgbClr val="000099"/>
                  </a:solidFill>
                  <a:round/>
                  <a:headEnd/>
                  <a:tailEnd/>
                </a:ln>
                <a:solidFill>
                  <a:srgbClr val="33CCFF"/>
                </a:solidFill>
                <a:effectLst>
                  <a:outerShdw dist="125724" dir="18900000" algn="ctr" rotWithShape="0">
                    <a:srgbClr val="000099"/>
                  </a:outerShdw>
                </a:effectLst>
                <a:latin typeface="Impact"/>
              </a:rPr>
              <a:t>Jugend trainiert für Olympia</a:t>
            </a:r>
          </a:p>
        </p:txBody>
      </p:sp>
      <p:pic>
        <p:nvPicPr>
          <p:cNvPr id="57346" name="Picture 2"/>
          <p:cNvPicPr>
            <a:picLocks noChangeAspect="1" noChangeArrowheads="1"/>
          </p:cNvPicPr>
          <p:nvPr/>
        </p:nvPicPr>
        <p:blipFill>
          <a:blip r:embed="rId2" cstate="print"/>
          <a:srcRect/>
          <a:stretch>
            <a:fillRect/>
          </a:stretch>
        </p:blipFill>
        <p:spPr bwMode="auto">
          <a:xfrm>
            <a:off x="2699792" y="404664"/>
            <a:ext cx="2195736" cy="1844824"/>
          </a:xfrm>
          <a:prstGeom prst="rect">
            <a:avLst/>
          </a:prstGeom>
          <a:noFill/>
          <a:ln w="9525">
            <a:noFill/>
            <a:miter lim="800000"/>
            <a:headEnd/>
            <a:tailEnd/>
          </a:ln>
        </p:spPr>
      </p:pic>
      <p:sp>
        <p:nvSpPr>
          <p:cNvPr id="4" name="Textfeld 3"/>
          <p:cNvSpPr txBox="1"/>
          <p:nvPr/>
        </p:nvSpPr>
        <p:spPr>
          <a:xfrm>
            <a:off x="755576" y="404664"/>
            <a:ext cx="2390398" cy="646331"/>
          </a:xfrm>
          <a:prstGeom prst="rect">
            <a:avLst/>
          </a:prstGeom>
          <a:noFill/>
        </p:spPr>
        <p:txBody>
          <a:bodyPr wrap="none" rtlCol="0">
            <a:spAutoFit/>
          </a:bodyPr>
          <a:lstStyle/>
          <a:p>
            <a:r>
              <a:rPr lang="de-DE" sz="3600" dirty="0" smtClean="0"/>
              <a:t>Badminton</a:t>
            </a:r>
            <a:endParaRPr lang="de-DE" sz="3600" dirty="0"/>
          </a:p>
        </p:txBody>
      </p:sp>
      <p:sp>
        <p:nvSpPr>
          <p:cNvPr id="5" name="Textfeld 4"/>
          <p:cNvSpPr txBox="1"/>
          <p:nvPr/>
        </p:nvSpPr>
        <p:spPr>
          <a:xfrm>
            <a:off x="323528" y="2204864"/>
            <a:ext cx="7920880" cy="3693319"/>
          </a:xfrm>
          <a:prstGeom prst="rect">
            <a:avLst/>
          </a:prstGeom>
          <a:noFill/>
        </p:spPr>
        <p:txBody>
          <a:bodyPr wrap="square" rtlCol="0">
            <a:spAutoFit/>
          </a:bodyPr>
          <a:lstStyle/>
          <a:p>
            <a:r>
              <a:rPr lang="de-DE" dirty="0"/>
              <a:t>2. Platz im </a:t>
            </a:r>
            <a:r>
              <a:rPr lang="de-DE" dirty="0" smtClean="0"/>
              <a:t>Sachsenfinale 2016, in diesem Schuljahr keine Teilnahme – Absage wegen Krankheit </a:t>
            </a:r>
            <a:endParaRPr lang="de-DE" dirty="0"/>
          </a:p>
          <a:p>
            <a:endParaRPr lang="de-DE" b="1" dirty="0" smtClean="0"/>
          </a:p>
          <a:p>
            <a:endParaRPr lang="de-DE" b="1" dirty="0" smtClean="0"/>
          </a:p>
          <a:p>
            <a:endParaRPr lang="de-DE" b="1" dirty="0" smtClean="0"/>
          </a:p>
          <a:p>
            <a:r>
              <a:rPr lang="de-DE" b="1" dirty="0" smtClean="0"/>
              <a:t>Teilnehmer</a:t>
            </a:r>
            <a:r>
              <a:rPr lang="de-DE" b="1" dirty="0"/>
              <a:t>: Marco </a:t>
            </a:r>
            <a:r>
              <a:rPr lang="de-DE" b="1" dirty="0" err="1"/>
              <a:t>Neukichner</a:t>
            </a:r>
            <a:r>
              <a:rPr lang="de-DE" b="1" dirty="0"/>
              <a:t> </a:t>
            </a:r>
            <a:endParaRPr lang="de-DE" b="1" dirty="0" smtClean="0"/>
          </a:p>
          <a:p>
            <a:r>
              <a:rPr lang="de-DE" b="1" dirty="0" smtClean="0"/>
              <a:t>Maximilian </a:t>
            </a:r>
            <a:r>
              <a:rPr lang="de-DE" b="1" dirty="0"/>
              <a:t>Enders </a:t>
            </a:r>
          </a:p>
          <a:p>
            <a:r>
              <a:rPr lang="de-DE" b="1" dirty="0"/>
              <a:t>Elias </a:t>
            </a:r>
            <a:r>
              <a:rPr lang="de-DE" b="1" dirty="0" err="1"/>
              <a:t>Zörner</a:t>
            </a:r>
            <a:r>
              <a:rPr lang="de-DE" b="1" dirty="0"/>
              <a:t> </a:t>
            </a:r>
            <a:endParaRPr lang="de-DE" b="1" dirty="0" smtClean="0"/>
          </a:p>
          <a:p>
            <a:r>
              <a:rPr lang="de-DE" b="1" dirty="0" smtClean="0"/>
              <a:t>Willy </a:t>
            </a:r>
            <a:r>
              <a:rPr lang="de-DE" b="1" dirty="0"/>
              <a:t>Kohl </a:t>
            </a:r>
          </a:p>
          <a:p>
            <a:r>
              <a:rPr lang="de-DE" b="1" dirty="0"/>
              <a:t>Nathalie </a:t>
            </a:r>
            <a:r>
              <a:rPr lang="de-DE" b="1" dirty="0" err="1"/>
              <a:t>Fizia</a:t>
            </a:r>
            <a:r>
              <a:rPr lang="de-DE" b="1" dirty="0"/>
              <a:t> </a:t>
            </a:r>
            <a:endParaRPr lang="de-DE" b="1" dirty="0" smtClean="0"/>
          </a:p>
          <a:p>
            <a:r>
              <a:rPr lang="de-DE" b="1" dirty="0" smtClean="0"/>
              <a:t>Anna-Lena </a:t>
            </a:r>
            <a:r>
              <a:rPr lang="de-DE" b="1" dirty="0" err="1"/>
              <a:t>Mauersberger</a:t>
            </a:r>
            <a:r>
              <a:rPr lang="de-DE" b="1" dirty="0"/>
              <a:t> </a:t>
            </a:r>
          </a:p>
          <a:p>
            <a:r>
              <a:rPr lang="de-DE" b="1" dirty="0"/>
              <a:t>Emma König </a:t>
            </a:r>
            <a:endParaRPr lang="de-DE" b="1" dirty="0" smtClean="0"/>
          </a:p>
          <a:p>
            <a:r>
              <a:rPr lang="de-DE" b="1" dirty="0" smtClean="0"/>
              <a:t>Luisa </a:t>
            </a:r>
            <a:r>
              <a:rPr lang="de-DE" b="1" dirty="0"/>
              <a:t>Tausch </a:t>
            </a:r>
            <a:endParaRPr lang="de-DE" dirty="0"/>
          </a:p>
        </p:txBody>
      </p:sp>
      <p:pic>
        <p:nvPicPr>
          <p:cNvPr id="57347" name="Picture 3"/>
          <p:cNvPicPr>
            <a:picLocks noChangeAspect="1" noChangeArrowheads="1"/>
          </p:cNvPicPr>
          <p:nvPr/>
        </p:nvPicPr>
        <p:blipFill>
          <a:blip r:embed="rId3" cstate="print"/>
          <a:srcRect/>
          <a:stretch>
            <a:fillRect/>
          </a:stretch>
        </p:blipFill>
        <p:spPr bwMode="auto">
          <a:xfrm>
            <a:off x="4139952" y="2924944"/>
            <a:ext cx="4487569" cy="30243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2"/>
                                        </p:tgtEl>
                                        <p:attrNameLst>
                                          <p:attrName>ppt_w</p:attrName>
                                        </p:attrNameLst>
                                      </p:cBhvr>
                                      <p:tavLst>
                                        <p:tav tm="0">
                                          <p:val>
                                            <p:strVal val="#ppt_w*.05"/>
                                          </p:val>
                                        </p:tav>
                                        <p:tav tm="100000">
                                          <p:val>
                                            <p:strVal val="#ppt_w"/>
                                          </p:val>
                                        </p:tav>
                                      </p:tavLst>
                                    </p:anim>
                                    <p:anim calcmode="lin" valueType="num">
                                      <p:cBhvr>
                                        <p:cTn id="10" dur="2000" fill="hold"/>
                                        <p:tgtEl>
                                          <p:spTgt spid="2"/>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2"/>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feld 1"/>
          <p:cNvSpPr txBox="1">
            <a:spLocks noChangeArrowheads="1"/>
          </p:cNvSpPr>
          <p:nvPr/>
        </p:nvSpPr>
        <p:spPr bwMode="auto">
          <a:xfrm>
            <a:off x="1331913" y="620713"/>
            <a:ext cx="2347912" cy="708025"/>
          </a:xfrm>
          <a:prstGeom prst="rect">
            <a:avLst/>
          </a:prstGeom>
          <a:noFill/>
          <a:ln w="9525">
            <a:noFill/>
            <a:miter lim="800000"/>
            <a:headEnd/>
            <a:tailEnd/>
          </a:ln>
        </p:spPr>
        <p:txBody>
          <a:bodyPr wrap="none">
            <a:spAutoFit/>
          </a:bodyPr>
          <a:lstStyle/>
          <a:p>
            <a:r>
              <a:rPr lang="de-DE" sz="4000" b="1" dirty="0" err="1"/>
              <a:t>Floorball</a:t>
            </a:r>
            <a:endParaRPr lang="de-DE" sz="4000" b="1" dirty="0"/>
          </a:p>
        </p:txBody>
      </p:sp>
      <p:pic>
        <p:nvPicPr>
          <p:cNvPr id="12291" name="Picture 4" descr="Bildergebnis für floorball"/>
          <p:cNvPicPr>
            <a:picLocks noChangeAspect="1" noChangeArrowheads="1"/>
          </p:cNvPicPr>
          <p:nvPr/>
        </p:nvPicPr>
        <p:blipFill>
          <a:blip r:embed="rId2" cstate="print"/>
          <a:srcRect/>
          <a:stretch>
            <a:fillRect/>
          </a:stretch>
        </p:blipFill>
        <p:spPr bwMode="auto">
          <a:xfrm>
            <a:off x="468313" y="1484313"/>
            <a:ext cx="2428875" cy="1885950"/>
          </a:xfrm>
          <a:prstGeom prst="rect">
            <a:avLst/>
          </a:prstGeom>
          <a:noFill/>
          <a:ln w="9525">
            <a:noFill/>
            <a:miter lim="800000"/>
            <a:headEnd/>
            <a:tailEnd/>
          </a:ln>
        </p:spPr>
      </p:pic>
      <p:pic>
        <p:nvPicPr>
          <p:cNvPr id="12292" name="Picture 6" descr="Bildergebnis für floorball"/>
          <p:cNvPicPr>
            <a:picLocks noChangeAspect="1" noChangeArrowheads="1"/>
          </p:cNvPicPr>
          <p:nvPr/>
        </p:nvPicPr>
        <p:blipFill>
          <a:blip r:embed="rId3" cstate="print"/>
          <a:srcRect/>
          <a:stretch>
            <a:fillRect/>
          </a:stretch>
        </p:blipFill>
        <p:spPr bwMode="auto">
          <a:xfrm>
            <a:off x="3563938" y="1484313"/>
            <a:ext cx="2124075" cy="1838325"/>
          </a:xfrm>
          <a:prstGeom prst="rect">
            <a:avLst/>
          </a:prstGeom>
          <a:noFill/>
          <a:ln w="9525">
            <a:noFill/>
            <a:miter lim="800000"/>
            <a:headEnd/>
            <a:tailEnd/>
          </a:ln>
        </p:spPr>
      </p:pic>
      <p:pic>
        <p:nvPicPr>
          <p:cNvPr id="12293" name="Picture 8" descr="Bildergebnis für floorball"/>
          <p:cNvPicPr>
            <a:picLocks noChangeAspect="1" noChangeArrowheads="1"/>
          </p:cNvPicPr>
          <p:nvPr/>
        </p:nvPicPr>
        <p:blipFill>
          <a:blip r:embed="rId4" cstate="print"/>
          <a:srcRect/>
          <a:stretch>
            <a:fillRect/>
          </a:stretch>
        </p:blipFill>
        <p:spPr bwMode="auto">
          <a:xfrm>
            <a:off x="6300788" y="1484313"/>
            <a:ext cx="2495550" cy="1838325"/>
          </a:xfrm>
          <a:prstGeom prst="rect">
            <a:avLst/>
          </a:prstGeom>
          <a:noFill/>
          <a:ln w="9525">
            <a:noFill/>
            <a:miter lim="800000"/>
            <a:headEnd/>
            <a:tailEnd/>
          </a:ln>
        </p:spPr>
      </p:pic>
      <p:sp>
        <p:nvSpPr>
          <p:cNvPr id="6" name="WordArt 6"/>
          <p:cNvSpPr>
            <a:spLocks noChangeArrowheads="1" noChangeShapeType="1" noTextEdit="1"/>
          </p:cNvSpPr>
          <p:nvPr/>
        </p:nvSpPr>
        <p:spPr bwMode="auto">
          <a:xfrm>
            <a:off x="4572000" y="333375"/>
            <a:ext cx="4103688" cy="863600"/>
          </a:xfrm>
          <a:prstGeom prst="rect">
            <a:avLst/>
          </a:prstGeom>
        </p:spPr>
        <p:txBody>
          <a:bodyPr wrap="none" fromWordArt="1">
            <a:prstTxWarp prst="textDoubleWave1">
              <a:avLst>
                <a:gd name="adj1" fmla="val 6500"/>
                <a:gd name="adj2" fmla="val 0"/>
              </a:avLst>
            </a:prstTxWarp>
          </a:bodyPr>
          <a:lstStyle/>
          <a:p>
            <a:pPr algn="ctr"/>
            <a:r>
              <a:rPr lang="de-DE" kern="10" spc="-180">
                <a:ln w="12700">
                  <a:solidFill>
                    <a:srgbClr val="000099"/>
                  </a:solidFill>
                  <a:round/>
                  <a:headEnd/>
                  <a:tailEnd/>
                </a:ln>
                <a:solidFill>
                  <a:srgbClr val="33CCFF"/>
                </a:solidFill>
                <a:effectLst>
                  <a:outerShdw dist="125724" dir="18900000" algn="ctr" rotWithShape="0">
                    <a:srgbClr val="000099"/>
                  </a:outerShdw>
                </a:effectLst>
                <a:latin typeface="Impact"/>
              </a:rPr>
              <a:t>Jugend trainiert für Olympia</a:t>
            </a:r>
          </a:p>
        </p:txBody>
      </p:sp>
      <p:sp>
        <p:nvSpPr>
          <p:cNvPr id="12295" name="Textfeld 6"/>
          <p:cNvSpPr txBox="1">
            <a:spLocks noChangeArrowheads="1"/>
          </p:cNvSpPr>
          <p:nvPr/>
        </p:nvSpPr>
        <p:spPr bwMode="auto">
          <a:xfrm>
            <a:off x="683568" y="3501008"/>
            <a:ext cx="8353569" cy="1477328"/>
          </a:xfrm>
          <a:prstGeom prst="rect">
            <a:avLst/>
          </a:prstGeom>
          <a:noFill/>
          <a:ln w="9525">
            <a:noFill/>
            <a:miter lim="800000"/>
            <a:headEnd/>
            <a:tailEnd/>
          </a:ln>
        </p:spPr>
        <p:txBody>
          <a:bodyPr wrap="none">
            <a:spAutoFit/>
          </a:bodyPr>
          <a:lstStyle/>
          <a:p>
            <a:r>
              <a:rPr lang="de-DE" dirty="0"/>
              <a:t>Die OS </a:t>
            </a:r>
            <a:r>
              <a:rPr lang="de-DE" dirty="0" err="1"/>
              <a:t>Großrückerswalde</a:t>
            </a:r>
            <a:r>
              <a:rPr lang="de-DE" dirty="0"/>
              <a:t> </a:t>
            </a:r>
            <a:r>
              <a:rPr lang="de-DE" dirty="0" smtClean="0"/>
              <a:t>und die OS </a:t>
            </a:r>
            <a:r>
              <a:rPr lang="de-DE" dirty="0" err="1" smtClean="0"/>
              <a:t>Gelenau</a:t>
            </a:r>
            <a:r>
              <a:rPr lang="de-DE" dirty="0" smtClean="0"/>
              <a:t> beteiligten </a:t>
            </a:r>
            <a:r>
              <a:rPr lang="de-DE" dirty="0"/>
              <a:t>sich mit </a:t>
            </a:r>
            <a:r>
              <a:rPr lang="de-DE" dirty="0" smtClean="0"/>
              <a:t>je drei </a:t>
            </a:r>
          </a:p>
          <a:p>
            <a:r>
              <a:rPr lang="de-DE" dirty="0" smtClean="0"/>
              <a:t>Mannschaften </a:t>
            </a:r>
            <a:r>
              <a:rPr lang="de-DE" dirty="0"/>
              <a:t>am </a:t>
            </a:r>
            <a:r>
              <a:rPr lang="de-DE" dirty="0" smtClean="0"/>
              <a:t>Kreisfinale, bei dem sich in allen WK die </a:t>
            </a:r>
            <a:r>
              <a:rPr lang="de-DE" dirty="0" err="1" smtClean="0"/>
              <a:t>Gelenauer</a:t>
            </a:r>
            <a:r>
              <a:rPr lang="de-DE" dirty="0" smtClean="0"/>
              <a:t> </a:t>
            </a:r>
          </a:p>
          <a:p>
            <a:r>
              <a:rPr lang="de-DE" dirty="0" smtClean="0"/>
              <a:t>qualifizierten. Im Erzgebirgsfinale  belegten sie </a:t>
            </a:r>
            <a:r>
              <a:rPr lang="de-DE" dirty="0"/>
              <a:t>in der WK </a:t>
            </a:r>
            <a:r>
              <a:rPr lang="de-DE" dirty="0" smtClean="0"/>
              <a:t>IV </a:t>
            </a:r>
            <a:r>
              <a:rPr lang="de-DE" dirty="0" smtClean="0"/>
              <a:t>und II jeweils  den</a:t>
            </a:r>
          </a:p>
          <a:p>
            <a:r>
              <a:rPr lang="de-DE" dirty="0" smtClean="0"/>
              <a:t> </a:t>
            </a:r>
            <a:r>
              <a:rPr lang="de-DE" dirty="0" smtClean="0"/>
              <a:t>3. </a:t>
            </a:r>
            <a:r>
              <a:rPr lang="de-DE" dirty="0" smtClean="0"/>
              <a:t>Platz und  in der WK </a:t>
            </a:r>
            <a:r>
              <a:rPr lang="de-DE" dirty="0" smtClean="0"/>
              <a:t>III </a:t>
            </a:r>
            <a:r>
              <a:rPr lang="de-DE" dirty="0" smtClean="0"/>
              <a:t>den </a:t>
            </a:r>
            <a:r>
              <a:rPr lang="de-DE" dirty="0" smtClean="0"/>
              <a:t>2. </a:t>
            </a:r>
            <a:r>
              <a:rPr lang="de-DE" dirty="0" smtClean="0"/>
              <a:t>Platz. Platzierung beim Regionalfinale ?</a:t>
            </a:r>
          </a:p>
          <a:p>
            <a:endParaRPr lang="de-DE" dirty="0"/>
          </a:p>
        </p:txBody>
      </p:sp>
      <p:pic>
        <p:nvPicPr>
          <p:cNvPr id="12296" name="Picture 10" descr="Bildergebnis für floorball"/>
          <p:cNvPicPr>
            <a:picLocks noChangeAspect="1" noChangeArrowheads="1"/>
          </p:cNvPicPr>
          <p:nvPr/>
        </p:nvPicPr>
        <p:blipFill>
          <a:blip r:embed="rId5" cstate="print"/>
          <a:srcRect/>
          <a:stretch>
            <a:fillRect/>
          </a:stretch>
        </p:blipFill>
        <p:spPr bwMode="auto">
          <a:xfrm>
            <a:off x="2699792" y="5157192"/>
            <a:ext cx="3095625" cy="1476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55576" y="908720"/>
            <a:ext cx="4572000" cy="4801314"/>
          </a:xfrm>
          <a:prstGeom prst="rect">
            <a:avLst/>
          </a:prstGeom>
        </p:spPr>
        <p:txBody>
          <a:bodyPr>
            <a:spAutoFit/>
          </a:bodyPr>
          <a:lstStyle/>
          <a:p>
            <a:r>
              <a:rPr lang="de-DE" b="1" dirty="0" smtClean="0"/>
              <a:t>Erzgebirgsfinale im </a:t>
            </a:r>
            <a:r>
              <a:rPr lang="de-DE" b="1" dirty="0" err="1" smtClean="0"/>
              <a:t>Floorball</a:t>
            </a:r>
            <a:r>
              <a:rPr lang="de-DE" b="1" dirty="0" smtClean="0"/>
              <a:t> am </a:t>
            </a:r>
            <a:r>
              <a:rPr lang="de-DE" b="1" dirty="0" smtClean="0"/>
              <a:t>05</a:t>
            </a:r>
            <a:r>
              <a:rPr lang="de-DE" b="1" dirty="0" smtClean="0"/>
              <a:t>.06.2019 </a:t>
            </a:r>
            <a:r>
              <a:rPr lang="de-DE" b="1" dirty="0" smtClean="0"/>
              <a:t>in Neukirchen</a:t>
            </a:r>
            <a:endParaRPr lang="de-DE" dirty="0" smtClean="0"/>
          </a:p>
          <a:p>
            <a:r>
              <a:rPr lang="de-DE" dirty="0" smtClean="0"/>
              <a:t>  </a:t>
            </a:r>
          </a:p>
          <a:p>
            <a:r>
              <a:rPr lang="de-DE" dirty="0" smtClean="0"/>
              <a:t>WK II </a:t>
            </a:r>
          </a:p>
          <a:p>
            <a:r>
              <a:rPr lang="de-DE" dirty="0" smtClean="0"/>
              <a:t>1</a:t>
            </a:r>
            <a:r>
              <a:rPr lang="de-DE" dirty="0" smtClean="0"/>
              <a:t>. </a:t>
            </a:r>
            <a:r>
              <a:rPr lang="de-DE" dirty="0" smtClean="0"/>
              <a:t>OS Neukirchen </a:t>
            </a:r>
          </a:p>
          <a:p>
            <a:r>
              <a:rPr lang="de-DE" dirty="0" smtClean="0"/>
              <a:t>2</a:t>
            </a:r>
            <a:r>
              <a:rPr lang="de-DE" dirty="0" smtClean="0"/>
              <a:t>. </a:t>
            </a:r>
            <a:r>
              <a:rPr lang="de-DE" dirty="0" smtClean="0"/>
              <a:t>OS </a:t>
            </a:r>
            <a:r>
              <a:rPr lang="de-DE" dirty="0" err="1" smtClean="0"/>
              <a:t>Eibenstock</a:t>
            </a:r>
            <a:r>
              <a:rPr lang="de-DE" dirty="0" smtClean="0"/>
              <a:t> </a:t>
            </a:r>
          </a:p>
          <a:p>
            <a:r>
              <a:rPr lang="de-DE" dirty="0" smtClean="0"/>
              <a:t>3</a:t>
            </a:r>
            <a:r>
              <a:rPr lang="de-DE" dirty="0" smtClean="0"/>
              <a:t>. </a:t>
            </a:r>
            <a:r>
              <a:rPr lang="de-DE" dirty="0" smtClean="0"/>
              <a:t>Freie OS </a:t>
            </a:r>
            <a:r>
              <a:rPr lang="de-DE" dirty="0" err="1" smtClean="0"/>
              <a:t>Gelenau</a:t>
            </a:r>
            <a:r>
              <a:rPr lang="de-DE" dirty="0" smtClean="0"/>
              <a:t> </a:t>
            </a:r>
          </a:p>
          <a:p>
            <a:endParaRPr lang="de-DE" dirty="0" smtClean="0"/>
          </a:p>
          <a:p>
            <a:r>
              <a:rPr lang="de-DE" dirty="0" smtClean="0"/>
              <a:t>WK III </a:t>
            </a:r>
          </a:p>
          <a:p>
            <a:r>
              <a:rPr lang="de-DE" dirty="0" smtClean="0"/>
              <a:t>1. OS Neukirchen </a:t>
            </a:r>
          </a:p>
          <a:p>
            <a:r>
              <a:rPr lang="de-DE" dirty="0" smtClean="0"/>
              <a:t>2. Freie OS </a:t>
            </a:r>
            <a:r>
              <a:rPr lang="de-DE" dirty="0" err="1" smtClean="0"/>
              <a:t>Gelenau</a:t>
            </a:r>
            <a:r>
              <a:rPr lang="de-DE" dirty="0" smtClean="0"/>
              <a:t> </a:t>
            </a:r>
          </a:p>
          <a:p>
            <a:r>
              <a:rPr lang="de-DE" dirty="0" smtClean="0"/>
              <a:t>3. OS </a:t>
            </a:r>
            <a:r>
              <a:rPr lang="de-DE" dirty="0" err="1" smtClean="0"/>
              <a:t>Eibenstock</a:t>
            </a:r>
            <a:r>
              <a:rPr lang="de-DE" dirty="0" smtClean="0"/>
              <a:t> </a:t>
            </a:r>
          </a:p>
          <a:p>
            <a:r>
              <a:rPr lang="de-DE" dirty="0" smtClean="0"/>
              <a:t>  </a:t>
            </a:r>
          </a:p>
          <a:p>
            <a:r>
              <a:rPr lang="de-DE" dirty="0" smtClean="0"/>
              <a:t>WK IV </a:t>
            </a:r>
          </a:p>
          <a:p>
            <a:r>
              <a:rPr lang="de-DE" dirty="0" smtClean="0"/>
              <a:t>1. OS Neukirchen  </a:t>
            </a:r>
          </a:p>
          <a:p>
            <a:r>
              <a:rPr lang="de-DE" dirty="0" smtClean="0"/>
              <a:t>2. Freie OS </a:t>
            </a:r>
            <a:r>
              <a:rPr lang="de-DE" dirty="0" err="1" smtClean="0"/>
              <a:t>Gelenau</a:t>
            </a:r>
            <a:r>
              <a:rPr lang="de-DE" dirty="0" smtClean="0"/>
              <a:t> </a:t>
            </a:r>
          </a:p>
          <a:p>
            <a:r>
              <a:rPr lang="de-DE" dirty="0" smtClean="0"/>
              <a:t>3. OS </a:t>
            </a:r>
            <a:r>
              <a:rPr lang="de-DE" dirty="0" err="1" smtClean="0"/>
              <a:t>Eibenstock</a:t>
            </a:r>
            <a:endParaRPr lang="de-DE" dirty="0"/>
          </a:p>
        </p:txBody>
      </p:sp>
      <p:sp>
        <p:nvSpPr>
          <p:cNvPr id="3" name="Rechteck 2"/>
          <p:cNvSpPr/>
          <p:nvPr/>
        </p:nvSpPr>
        <p:spPr>
          <a:xfrm>
            <a:off x="1043608" y="260648"/>
            <a:ext cx="5875647" cy="523220"/>
          </a:xfrm>
          <a:prstGeom prst="rect">
            <a:avLst/>
          </a:prstGeom>
        </p:spPr>
        <p:txBody>
          <a:bodyPr wrap="none">
            <a:spAutoFit/>
          </a:bodyPr>
          <a:lstStyle/>
          <a:p>
            <a:pPr algn="ctr">
              <a:defRPr/>
            </a:pPr>
            <a:r>
              <a:rPr lang="de-DE" sz="28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Kinder- u. Jugendspiele 2018</a:t>
            </a:r>
            <a:endParaRPr lang="de-DE" sz="2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pic>
        <p:nvPicPr>
          <p:cNvPr id="4" name="Grafik 3" descr="Floorball_Allgemein.jpg"/>
          <p:cNvPicPr>
            <a:picLocks noChangeAspect="1"/>
          </p:cNvPicPr>
          <p:nvPr/>
        </p:nvPicPr>
        <p:blipFill>
          <a:blip r:embed="rId2" cstate="print"/>
          <a:stretch>
            <a:fillRect/>
          </a:stretch>
        </p:blipFill>
        <p:spPr>
          <a:xfrm>
            <a:off x="4139952" y="2276872"/>
            <a:ext cx="4762500" cy="317182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j0238220"/>
          <p:cNvPicPr>
            <a:picLocks noChangeAspect="1" noChangeArrowheads="1"/>
          </p:cNvPicPr>
          <p:nvPr/>
        </p:nvPicPr>
        <p:blipFill>
          <a:blip r:embed="rId2" cstate="print"/>
          <a:srcRect/>
          <a:stretch>
            <a:fillRect/>
          </a:stretch>
        </p:blipFill>
        <p:spPr bwMode="auto">
          <a:xfrm>
            <a:off x="6227763" y="188913"/>
            <a:ext cx="2268537" cy="1822450"/>
          </a:xfrm>
          <a:prstGeom prst="rect">
            <a:avLst/>
          </a:prstGeom>
          <a:noFill/>
          <a:ln w="9525">
            <a:noFill/>
            <a:miter lim="800000"/>
            <a:headEnd/>
            <a:tailEnd/>
          </a:ln>
        </p:spPr>
      </p:pic>
      <p:sp>
        <p:nvSpPr>
          <p:cNvPr id="3" name="Rechteck 2"/>
          <p:cNvSpPr/>
          <p:nvPr/>
        </p:nvSpPr>
        <p:spPr>
          <a:xfrm>
            <a:off x="899592" y="908720"/>
            <a:ext cx="4572000" cy="1446550"/>
          </a:xfrm>
          <a:prstGeom prst="rect">
            <a:avLst/>
          </a:prstGeom>
        </p:spPr>
        <p:txBody>
          <a:bodyPr>
            <a:spAutoFit/>
          </a:bodyPr>
          <a:lstStyle/>
          <a:p>
            <a:pPr algn="ctr" fontAlgn="auto">
              <a:spcBef>
                <a:spcPts val="0"/>
              </a:spcBef>
              <a:spcAft>
                <a:spcPts val="0"/>
              </a:spcAft>
              <a:defRPr/>
            </a:pPr>
            <a:r>
              <a:rPr lang="de-DE"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Jugend trainiert</a:t>
            </a:r>
          </a:p>
          <a:p>
            <a:pPr algn="ctr" fontAlgn="auto">
              <a:spcBef>
                <a:spcPts val="0"/>
              </a:spcBef>
              <a:spcAft>
                <a:spcPts val="0"/>
              </a:spcAft>
              <a:defRPr/>
            </a:pPr>
            <a:r>
              <a:rPr lang="de-DE"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für Olympia</a:t>
            </a:r>
          </a:p>
        </p:txBody>
      </p:sp>
      <p:sp>
        <p:nvSpPr>
          <p:cNvPr id="13316" name="Textfeld 3"/>
          <p:cNvSpPr txBox="1">
            <a:spLocks noChangeArrowheads="1"/>
          </p:cNvSpPr>
          <p:nvPr/>
        </p:nvSpPr>
        <p:spPr bwMode="auto">
          <a:xfrm>
            <a:off x="5857875" y="2071688"/>
            <a:ext cx="3168650" cy="708025"/>
          </a:xfrm>
          <a:prstGeom prst="rect">
            <a:avLst/>
          </a:prstGeom>
          <a:noFill/>
          <a:ln w="9525">
            <a:noFill/>
            <a:miter lim="800000"/>
            <a:headEnd/>
            <a:tailEnd/>
          </a:ln>
        </p:spPr>
        <p:txBody>
          <a:bodyPr>
            <a:spAutoFit/>
          </a:bodyPr>
          <a:lstStyle/>
          <a:p>
            <a:r>
              <a:rPr lang="de-DE" sz="4000"/>
              <a:t>Tischtennis</a:t>
            </a:r>
          </a:p>
        </p:txBody>
      </p:sp>
      <p:sp>
        <p:nvSpPr>
          <p:cNvPr id="13317" name="Textfeld 4"/>
          <p:cNvSpPr txBox="1">
            <a:spLocks noChangeArrowheads="1"/>
          </p:cNvSpPr>
          <p:nvPr/>
        </p:nvSpPr>
        <p:spPr bwMode="auto">
          <a:xfrm>
            <a:off x="857250" y="2786063"/>
            <a:ext cx="7272338" cy="1754326"/>
          </a:xfrm>
          <a:prstGeom prst="rect">
            <a:avLst/>
          </a:prstGeom>
          <a:noFill/>
          <a:ln w="9525">
            <a:noFill/>
            <a:miter lim="800000"/>
            <a:headEnd/>
            <a:tailEnd/>
          </a:ln>
        </p:spPr>
        <p:txBody>
          <a:bodyPr>
            <a:spAutoFit/>
          </a:bodyPr>
          <a:lstStyle/>
          <a:p>
            <a:r>
              <a:rPr lang="de-DE" dirty="0" smtClean="0"/>
              <a:t>Keine Teilnahme !</a:t>
            </a:r>
            <a:endParaRPr lang="de-DE" dirty="0"/>
          </a:p>
          <a:p>
            <a:r>
              <a:rPr lang="de-DE" dirty="0"/>
              <a:t>  </a:t>
            </a:r>
          </a:p>
          <a:p>
            <a:r>
              <a:rPr lang="de-DE" dirty="0"/>
              <a:t>	                 </a:t>
            </a:r>
          </a:p>
          <a:p>
            <a:r>
              <a:rPr lang="de-DE" dirty="0"/>
              <a:t>                              </a:t>
            </a:r>
          </a:p>
          <a:p>
            <a:endParaRPr lang="de-DE" dirty="0"/>
          </a:p>
          <a:p>
            <a:r>
              <a:rPr lang="de-DE" dirty="0"/>
              <a:t>                          </a:t>
            </a:r>
          </a:p>
        </p:txBody>
      </p:sp>
      <p:pic>
        <p:nvPicPr>
          <p:cNvPr id="13318" name="Picture 1" descr="C:\Dokumente und Einstellungen\Meyer\Desktop\Sportfotos 2012 2013\Tischtennis JtfO am 06.12.2012\IMG_4802.JPG"/>
          <p:cNvPicPr>
            <a:picLocks noChangeAspect="1" noChangeArrowheads="1"/>
          </p:cNvPicPr>
          <p:nvPr/>
        </p:nvPicPr>
        <p:blipFill>
          <a:blip r:embed="rId3" cstate="print"/>
          <a:srcRect/>
          <a:stretch>
            <a:fillRect/>
          </a:stretch>
        </p:blipFill>
        <p:spPr bwMode="auto">
          <a:xfrm>
            <a:off x="785813" y="4143375"/>
            <a:ext cx="3286125" cy="2465388"/>
          </a:xfrm>
          <a:prstGeom prst="rect">
            <a:avLst/>
          </a:prstGeom>
          <a:noFill/>
          <a:ln w="9525">
            <a:noFill/>
            <a:miter lim="800000"/>
            <a:headEnd/>
            <a:tailEnd/>
          </a:ln>
        </p:spPr>
      </p:pic>
      <p:pic>
        <p:nvPicPr>
          <p:cNvPr id="13319" name="Picture 2" descr="C:\Dokumente und Einstellungen\Meyer\Desktop\Sportfotos 2012 2013\Tischtennis JtfO am 06.12.2012\IMG_4804.JPG"/>
          <p:cNvPicPr>
            <a:picLocks noChangeAspect="1" noChangeArrowheads="1"/>
          </p:cNvPicPr>
          <p:nvPr/>
        </p:nvPicPr>
        <p:blipFill>
          <a:blip r:embed="rId4" cstate="print"/>
          <a:srcRect/>
          <a:stretch>
            <a:fillRect/>
          </a:stretch>
        </p:blipFill>
        <p:spPr bwMode="auto">
          <a:xfrm>
            <a:off x="4857750" y="4143375"/>
            <a:ext cx="3238500" cy="2428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907704" y="188640"/>
            <a:ext cx="5237331" cy="1200329"/>
          </a:xfrm>
          <a:prstGeom prst="rect">
            <a:avLst/>
          </a:prstGeom>
          <a:noFill/>
        </p:spPr>
        <p:txBody>
          <a:bodyPr wrap="none">
            <a:spAutoFit/>
          </a:bodyPr>
          <a:lstStyle/>
          <a:p>
            <a:pPr algn="ctr">
              <a:defRPr/>
            </a:pPr>
            <a:r>
              <a:rPr lang="de-DE"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rPr>
              <a:t>Schwimmwettkampf</a:t>
            </a:r>
          </a:p>
          <a:p>
            <a:pPr algn="ctr">
              <a:defRPr/>
            </a:pPr>
            <a:r>
              <a:rPr lang="de-DE"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rPr>
              <a:t>            Klasse 3</a:t>
            </a:r>
          </a:p>
        </p:txBody>
      </p:sp>
      <p:graphicFrame>
        <p:nvGraphicFramePr>
          <p:cNvPr id="4" name="Tabelle 3"/>
          <p:cNvGraphicFramePr>
            <a:graphicFrameLocks noGrp="1"/>
          </p:cNvGraphicFramePr>
          <p:nvPr/>
        </p:nvGraphicFramePr>
        <p:xfrm>
          <a:off x="-4286250" y="2071688"/>
          <a:ext cx="4010137" cy="5400592"/>
        </p:xfrm>
        <a:graphic>
          <a:graphicData uri="http://schemas.openxmlformats.org/drawingml/2006/table">
            <a:tbl>
              <a:tblPr/>
              <a:tblGrid>
                <a:gridCol w="397646"/>
                <a:gridCol w="903123"/>
                <a:gridCol w="760507"/>
                <a:gridCol w="1467116"/>
                <a:gridCol w="481745"/>
              </a:tblGrid>
              <a:tr h="223467">
                <a:tc>
                  <a:txBody>
                    <a:bodyPr/>
                    <a:lstStyle/>
                    <a:p>
                      <a:pPr algn="l" fontAlgn="b"/>
                      <a:r>
                        <a:rPr lang="de-DE" sz="700" b="0" i="0" u="sng" strike="noStrike" dirty="0">
                          <a:latin typeface="Arial"/>
                        </a:rPr>
                        <a:t> </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sng" strike="noStrike">
                          <a:latin typeface="Arial"/>
                        </a:rPr>
                        <a:t>Wettkampf 1 (50m Brust weiblich)</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sng" strike="noStrike">
                          <a:latin typeface="Arial"/>
                        </a:rPr>
                        <a:t> </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dirty="0">
                          <a:latin typeface="Arial"/>
                        </a:rPr>
                        <a:t> </a:t>
                      </a:r>
                      <a:r>
                        <a:rPr lang="de-DE" sz="700" b="0" i="0" u="none" strike="noStrike" dirty="0" smtClean="0">
                          <a:latin typeface="Arial"/>
                        </a:rPr>
                        <a:t>   </a:t>
                      </a:r>
                      <a:endParaRPr lang="de-DE" sz="700" b="0" i="0" u="none" strike="noStrike" dirty="0">
                        <a:latin typeface="Arial"/>
                      </a:endParaRP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dirty="0">
                          <a:latin typeface="Arial"/>
                        </a:rPr>
                        <a:t> </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dirty="0">
                          <a:latin typeface="Arial"/>
                        </a:rPr>
                        <a:t>Platz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000" b="0" i="0" u="none" strike="noStrike">
                          <a:latin typeface="Arial"/>
                        </a:rPr>
                        <a:t>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000" b="0" i="0" u="none" strike="noStrike">
                          <a:latin typeface="Arial"/>
                        </a:rPr>
                        <a:t>Vorname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000" b="0" i="0" u="none" strike="noStrike">
                          <a:latin typeface="Arial"/>
                        </a:rPr>
                        <a:t>Grundschule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000" b="0" i="0" u="none" strike="noStrike">
                          <a:latin typeface="Arial"/>
                        </a:rPr>
                        <a:t>Zeit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Müller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Helene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Gelenau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00:59,6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Waller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Magdalena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An der Riesenburg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Melzer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Antonia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Mildenau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Fritzsche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Jasmin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Kleinrückerswalde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Peters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Michelle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An der Riesenburg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01:05,8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Kuhner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Sherlyne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Friedrich Fröbel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01:05,9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Laudel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Annabel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An der Riesenburg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01:06,1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Rümmler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Anna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Mildenau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Elsner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Clarissa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Gelenau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01:06,8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Sacher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Nelly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Friedrich Fröbel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Seifert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Larissa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An der Riesenburg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Blei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Lena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Gelenau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Ebert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Patricia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An der Riesenburg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01:08,3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Vankova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Adela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Adam Ries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Sachse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Lisa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An d. Greifensteinen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01:09,1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Talkenberger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Janine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Sehmatal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Mey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Janina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An d. Greifensteinen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01:11,7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Künzl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Karolin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Elterlein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Bergner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Lynn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Königswalde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Stapff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Natalie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Adam Ries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Flohrer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Emely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Adam Ries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01:13,4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Weiß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Nina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Wiesa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01:15,8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Troch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Franziska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Gelenau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01:16,3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Hoffmüller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Tanja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Wiesa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Flierl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Nadeschda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An der Riesenburg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Mauersberger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Anna-Lena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Königswalde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a:latin typeface="Arial"/>
                        </a:rPr>
                        <a:t>01:21,8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325">
                <a:tc>
                  <a:txBody>
                    <a:bodyPr/>
                    <a:lstStyle/>
                    <a:p>
                      <a:pPr algn="ctr" fontAlgn="b"/>
                      <a:r>
                        <a:rPr lang="de-DE" sz="1000" b="0" i="0" u="none" strike="noStrike">
                          <a:latin typeface="Arial"/>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Langer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Anna Sophie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000" b="0" i="0" u="none" strike="noStrike">
                          <a:latin typeface="Arial"/>
                        </a:rPr>
                        <a:t>GS An der Riesenburg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000" b="0" i="0" u="none" strike="noStrike" dirty="0">
                          <a:latin typeface="Arial"/>
                        </a:rPr>
                        <a:t>01:24,0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5205">
                <a:tc>
                  <a:txBody>
                    <a:bodyPr/>
                    <a:lstStyle/>
                    <a:p>
                      <a:pPr algn="ctr" fontAlgn="b"/>
                      <a:r>
                        <a:rPr lang="de-DE" sz="700" b="0" i="0" u="none" strike="noStrike" dirty="0">
                          <a:latin typeface="Arial"/>
                        </a:rPr>
                        <a:t>28.</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dirty="0">
                          <a:latin typeface="Arial"/>
                        </a:rPr>
                        <a:t>Schilling</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dirty="0">
                          <a:latin typeface="Arial"/>
                        </a:rPr>
                        <a:t>Lisa</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a:latin typeface="Arial"/>
                        </a:rPr>
                        <a:t>An d. Greifenst.</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700" b="0" i="0" u="none" strike="noStrike">
                          <a:latin typeface="Arial"/>
                        </a:rPr>
                        <a:t>01:19,0</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5205">
                <a:tc>
                  <a:txBody>
                    <a:bodyPr/>
                    <a:lstStyle/>
                    <a:p>
                      <a:pPr algn="ctr" fontAlgn="b"/>
                      <a:r>
                        <a:rPr lang="de-DE" sz="700" b="0" i="0" u="none" strike="noStrike">
                          <a:latin typeface="Arial"/>
                        </a:rPr>
                        <a:t>29.</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a:latin typeface="Arial"/>
                        </a:rPr>
                        <a:t>Hotze</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dirty="0">
                          <a:latin typeface="Arial"/>
                        </a:rPr>
                        <a:t>Marie</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dirty="0">
                          <a:latin typeface="Arial"/>
                        </a:rPr>
                        <a:t>Königswalde</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700" b="0" i="0" u="none" strike="noStrike">
                          <a:latin typeface="Arial"/>
                        </a:rPr>
                        <a:t>01:20,2</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5205">
                <a:tc>
                  <a:txBody>
                    <a:bodyPr/>
                    <a:lstStyle/>
                    <a:p>
                      <a:pPr algn="ctr" fontAlgn="b"/>
                      <a:r>
                        <a:rPr lang="de-DE" sz="700" b="0" i="0" u="none" strike="noStrike">
                          <a:latin typeface="Arial"/>
                        </a:rPr>
                        <a:t>30.</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a:latin typeface="Arial"/>
                        </a:rPr>
                        <a:t>Siegert</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a:latin typeface="Arial"/>
                        </a:rPr>
                        <a:t>Magdalena</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dirty="0">
                          <a:latin typeface="Arial"/>
                        </a:rPr>
                        <a:t>Königswalde</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700" b="0" i="0" u="none" strike="noStrike">
                          <a:latin typeface="Arial"/>
                        </a:rPr>
                        <a:t>01:21,3</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5205">
                <a:tc>
                  <a:txBody>
                    <a:bodyPr/>
                    <a:lstStyle/>
                    <a:p>
                      <a:pPr algn="ctr" fontAlgn="b"/>
                      <a:r>
                        <a:rPr lang="de-DE" sz="700" b="0" i="0" u="none" strike="noStrike">
                          <a:latin typeface="Arial"/>
                        </a:rPr>
                        <a:t>31.</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a:latin typeface="Arial"/>
                        </a:rPr>
                        <a:t>Mazanec</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a:latin typeface="Arial"/>
                        </a:rPr>
                        <a:t>Jane</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dirty="0" err="1">
                          <a:latin typeface="Arial"/>
                        </a:rPr>
                        <a:t>Gelenau</a:t>
                      </a:r>
                      <a:endParaRPr lang="de-DE" sz="700" b="0" i="0" u="none" strike="noStrike" dirty="0">
                        <a:latin typeface="Arial"/>
                      </a:endParaRP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700" b="0" i="0" u="none" strike="noStrike">
                          <a:latin typeface="Arial"/>
                        </a:rPr>
                        <a:t>01:22,8</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5205">
                <a:tc>
                  <a:txBody>
                    <a:bodyPr/>
                    <a:lstStyle/>
                    <a:p>
                      <a:pPr algn="ctr" fontAlgn="b"/>
                      <a:r>
                        <a:rPr lang="de-DE" sz="700" b="0" i="0" u="none" strike="noStrike">
                          <a:latin typeface="Arial"/>
                        </a:rPr>
                        <a:t>32.</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a:latin typeface="Arial"/>
                        </a:rPr>
                        <a:t>Meiner</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a:latin typeface="Arial"/>
                        </a:rPr>
                        <a:t>Anna</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700" b="0" i="0" u="none" strike="noStrike" dirty="0">
                          <a:latin typeface="Arial"/>
                        </a:rPr>
                        <a:t>Königswalde</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700" b="0" i="0" u="none" strike="noStrike" dirty="0">
                          <a:latin typeface="Arial"/>
                        </a:rPr>
                        <a:t>01:28,8</a:t>
                      </a:r>
                    </a:p>
                  </a:txBody>
                  <a:tcPr marL="6842" marR="6842" marT="68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4551" name="Grafik 4" descr="IMG_9247.JPG"/>
          <p:cNvPicPr>
            <a:picLocks noChangeAspect="1"/>
          </p:cNvPicPr>
          <p:nvPr/>
        </p:nvPicPr>
        <p:blipFill>
          <a:blip r:embed="rId2" cstate="print"/>
          <a:srcRect/>
          <a:stretch>
            <a:fillRect/>
          </a:stretch>
        </p:blipFill>
        <p:spPr bwMode="auto">
          <a:xfrm>
            <a:off x="323850" y="908050"/>
            <a:ext cx="3643313" cy="1244600"/>
          </a:xfrm>
          <a:prstGeom prst="rect">
            <a:avLst/>
          </a:prstGeom>
          <a:noFill/>
          <a:ln w="9525">
            <a:noFill/>
            <a:miter lim="800000"/>
            <a:headEnd/>
            <a:tailEnd/>
          </a:ln>
        </p:spPr>
      </p:pic>
      <p:pic>
        <p:nvPicPr>
          <p:cNvPr id="14552" name="Grafik 5" descr="IMG_9252.JPG"/>
          <p:cNvPicPr>
            <a:picLocks noChangeAspect="1"/>
          </p:cNvPicPr>
          <p:nvPr/>
        </p:nvPicPr>
        <p:blipFill>
          <a:blip r:embed="rId3" cstate="print"/>
          <a:srcRect/>
          <a:stretch>
            <a:fillRect/>
          </a:stretch>
        </p:blipFill>
        <p:spPr bwMode="auto">
          <a:xfrm>
            <a:off x="5786438" y="2286000"/>
            <a:ext cx="2771775" cy="2079625"/>
          </a:xfrm>
          <a:prstGeom prst="rect">
            <a:avLst/>
          </a:prstGeom>
          <a:noFill/>
          <a:ln w="9525">
            <a:noFill/>
            <a:miter lim="800000"/>
            <a:headEnd/>
            <a:tailEnd/>
          </a:ln>
        </p:spPr>
      </p:pic>
      <p:pic>
        <p:nvPicPr>
          <p:cNvPr id="14553" name="Grafik 6" descr="IMG_9254.JPG"/>
          <p:cNvPicPr>
            <a:picLocks noChangeAspect="1"/>
          </p:cNvPicPr>
          <p:nvPr/>
        </p:nvPicPr>
        <p:blipFill>
          <a:blip r:embed="rId4" cstate="print"/>
          <a:srcRect/>
          <a:stretch>
            <a:fillRect/>
          </a:stretch>
        </p:blipFill>
        <p:spPr bwMode="auto">
          <a:xfrm>
            <a:off x="6227763" y="4581525"/>
            <a:ext cx="2357437" cy="1806575"/>
          </a:xfrm>
          <a:prstGeom prst="rect">
            <a:avLst/>
          </a:prstGeom>
          <a:noFill/>
          <a:ln w="9525">
            <a:noFill/>
            <a:miter lim="800000"/>
            <a:headEnd/>
            <a:tailEnd/>
          </a:ln>
        </p:spPr>
      </p:pic>
      <p:pic>
        <p:nvPicPr>
          <p:cNvPr id="14554" name="Grafik 7" descr="IMG_9245.JPG"/>
          <p:cNvPicPr>
            <a:picLocks noChangeAspect="1"/>
          </p:cNvPicPr>
          <p:nvPr/>
        </p:nvPicPr>
        <p:blipFill>
          <a:blip r:embed="rId5" cstate="print"/>
          <a:srcRect/>
          <a:stretch>
            <a:fillRect/>
          </a:stretch>
        </p:blipFill>
        <p:spPr bwMode="auto">
          <a:xfrm>
            <a:off x="7092950" y="549275"/>
            <a:ext cx="1906588" cy="1430338"/>
          </a:xfrm>
          <a:prstGeom prst="rect">
            <a:avLst/>
          </a:prstGeom>
          <a:noFill/>
          <a:ln w="9525">
            <a:noFill/>
            <a:miter lim="800000"/>
            <a:headEnd/>
            <a:tailEnd/>
          </a:ln>
        </p:spPr>
      </p:pic>
      <p:pic>
        <p:nvPicPr>
          <p:cNvPr id="9" name="Grafik 8" descr="images.png"/>
          <p:cNvPicPr>
            <a:picLocks noChangeAspect="1"/>
          </p:cNvPicPr>
          <p:nvPr/>
        </p:nvPicPr>
        <p:blipFill>
          <a:blip r:embed="rId6" cstate="print"/>
          <a:stretch>
            <a:fillRect/>
          </a:stretch>
        </p:blipFill>
        <p:spPr>
          <a:xfrm>
            <a:off x="1763688" y="3140968"/>
            <a:ext cx="1981200" cy="230505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23528" y="1340768"/>
            <a:ext cx="8352928" cy="3693319"/>
          </a:xfrm>
          <a:prstGeom prst="rect">
            <a:avLst/>
          </a:prstGeom>
        </p:spPr>
        <p:txBody>
          <a:bodyPr wrap="square">
            <a:spAutoFit/>
          </a:bodyPr>
          <a:lstStyle/>
          <a:p>
            <a:r>
              <a:rPr lang="de-DE" dirty="0" smtClean="0"/>
              <a:t>Insgesamt beteiligten sich </a:t>
            </a:r>
            <a:r>
              <a:rPr lang="de-DE" dirty="0" smtClean="0"/>
              <a:t>9 </a:t>
            </a:r>
            <a:r>
              <a:rPr lang="de-DE" dirty="0" smtClean="0"/>
              <a:t>Grundschulen am Wettkampf, der  in der Atlantis-Schwimmhalle in </a:t>
            </a:r>
            <a:r>
              <a:rPr lang="de-DE" dirty="0" err="1" smtClean="0"/>
              <a:t>Annaberg</a:t>
            </a:r>
            <a:r>
              <a:rPr lang="de-DE" dirty="0" smtClean="0"/>
              <a:t> stattgefunden hat.  Eine Vielzahl von Eltern unterstützte ihren Nachwuchs  mit lautem Beifall und frenetischen Anfeuerungsrufen. Besonders zu erwähnen sind die überragenden Leistungen von </a:t>
            </a:r>
            <a:r>
              <a:rPr lang="de-DE" dirty="0" smtClean="0"/>
              <a:t>Marla </a:t>
            </a:r>
            <a:r>
              <a:rPr lang="de-DE" dirty="0" err="1" smtClean="0"/>
              <a:t>Koschnicke</a:t>
            </a:r>
            <a:r>
              <a:rPr lang="de-DE" dirty="0" smtClean="0"/>
              <a:t> </a:t>
            </a:r>
            <a:r>
              <a:rPr lang="de-DE" dirty="0" smtClean="0"/>
              <a:t>von der Grundschule </a:t>
            </a:r>
            <a:r>
              <a:rPr lang="de-DE" dirty="0" smtClean="0"/>
              <a:t>Thum</a:t>
            </a:r>
            <a:r>
              <a:rPr lang="de-DE" dirty="0" smtClean="0"/>
              <a:t>, </a:t>
            </a:r>
            <a:r>
              <a:rPr lang="de-DE" dirty="0" smtClean="0"/>
              <a:t>die alle drei Einzelwettbewerbe bei den Mädchen gewann. </a:t>
            </a:r>
            <a:r>
              <a:rPr lang="de-DE" dirty="0" smtClean="0"/>
              <a:t> </a:t>
            </a:r>
            <a:r>
              <a:rPr lang="de-DE" dirty="0" smtClean="0"/>
              <a:t>Bei den Jungen </a:t>
            </a:r>
            <a:r>
              <a:rPr lang="de-DE" dirty="0" smtClean="0"/>
              <a:t>sicherte </a:t>
            </a:r>
            <a:r>
              <a:rPr lang="de-DE" dirty="0" smtClean="0"/>
              <a:t>sich </a:t>
            </a:r>
            <a:r>
              <a:rPr lang="de-DE" dirty="0" smtClean="0"/>
              <a:t>Hans</a:t>
            </a:r>
            <a:r>
              <a:rPr lang="de-DE" dirty="0" smtClean="0"/>
              <a:t> </a:t>
            </a:r>
            <a:r>
              <a:rPr lang="de-DE" dirty="0" smtClean="0"/>
              <a:t>Küchler von der Grundschule </a:t>
            </a:r>
            <a:r>
              <a:rPr lang="de-DE" dirty="0" err="1" smtClean="0"/>
              <a:t>Sehmatal</a:t>
            </a:r>
            <a:r>
              <a:rPr lang="de-DE" dirty="0" smtClean="0"/>
              <a:t> zweimal den ersten Platz. </a:t>
            </a:r>
            <a:r>
              <a:rPr lang="de-DE" dirty="0" smtClean="0"/>
              <a:t> </a:t>
            </a:r>
            <a:r>
              <a:rPr lang="de-DE" dirty="0" smtClean="0"/>
              <a:t>Sehr spannend verlief der Staffelwettkampf der </a:t>
            </a:r>
            <a:r>
              <a:rPr lang="de-DE" dirty="0" smtClean="0"/>
              <a:t>9 </a:t>
            </a:r>
            <a:r>
              <a:rPr lang="de-DE" dirty="0" smtClean="0"/>
              <a:t>Teams. Besonders um die Medaillenränge gab es einen heißen Kampf, bei dem </a:t>
            </a:r>
            <a:r>
              <a:rPr lang="de-DE" dirty="0" smtClean="0"/>
              <a:t>sich </a:t>
            </a:r>
            <a:r>
              <a:rPr lang="de-DE" dirty="0" smtClean="0"/>
              <a:t>die Grundschule </a:t>
            </a:r>
            <a:r>
              <a:rPr lang="de-DE" dirty="0" smtClean="0"/>
              <a:t>aus Thum</a:t>
            </a:r>
            <a:r>
              <a:rPr lang="de-DE" dirty="0" smtClean="0"/>
              <a:t> </a:t>
            </a:r>
            <a:r>
              <a:rPr lang="de-DE" dirty="0" smtClean="0"/>
              <a:t>mit knapp drei Sekunden Vorsprung durchsetzte und </a:t>
            </a:r>
            <a:r>
              <a:rPr lang="de-DE" dirty="0" smtClean="0"/>
              <a:t> </a:t>
            </a:r>
            <a:r>
              <a:rPr lang="de-DE" dirty="0" smtClean="0"/>
              <a:t>den Pott in Empfang nehmen durfte. Im Wettstreit um Silber oder Bronze </a:t>
            </a:r>
            <a:r>
              <a:rPr lang="de-DE" dirty="0" smtClean="0"/>
              <a:t>waren es wiederum 3 Sekunden</a:t>
            </a:r>
            <a:r>
              <a:rPr lang="de-DE" dirty="0" smtClean="0"/>
              <a:t> Vorsprung, die  </a:t>
            </a:r>
            <a:r>
              <a:rPr lang="de-DE" dirty="0" smtClean="0"/>
              <a:t>über den 2. </a:t>
            </a:r>
            <a:r>
              <a:rPr lang="de-DE" dirty="0" smtClean="0"/>
              <a:t>Platz entschieden haben, </a:t>
            </a:r>
            <a:r>
              <a:rPr lang="de-DE" dirty="0" smtClean="0"/>
              <a:t>den sich die </a:t>
            </a:r>
            <a:r>
              <a:rPr lang="de-DE" dirty="0" smtClean="0"/>
              <a:t>Grundschule </a:t>
            </a:r>
            <a:r>
              <a:rPr lang="de-DE" dirty="0" err="1" smtClean="0"/>
              <a:t>Kleinrückerswalde</a:t>
            </a:r>
            <a:r>
              <a:rPr lang="de-DE" dirty="0" smtClean="0"/>
              <a:t> vor der Grundschule </a:t>
            </a:r>
            <a:r>
              <a:rPr lang="de-DE" dirty="0" err="1" smtClean="0"/>
              <a:t>Sehmatal</a:t>
            </a:r>
            <a:r>
              <a:rPr lang="de-DE" dirty="0" smtClean="0"/>
              <a:t> </a:t>
            </a:r>
            <a:r>
              <a:rPr lang="de-DE" dirty="0" smtClean="0"/>
              <a:t> </a:t>
            </a:r>
            <a:r>
              <a:rPr lang="de-DE" dirty="0" smtClean="0"/>
              <a:t>sicherte. </a:t>
            </a:r>
            <a:endParaRPr lang="de-DE"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WordArt 4"/>
          <p:cNvSpPr>
            <a:spLocks noChangeArrowheads="1" noChangeShapeType="1" noTextEdit="1"/>
          </p:cNvSpPr>
          <p:nvPr/>
        </p:nvSpPr>
        <p:spPr bwMode="auto">
          <a:xfrm>
            <a:off x="500063" y="404813"/>
            <a:ext cx="6215062" cy="863600"/>
          </a:xfrm>
          <a:prstGeom prst="rect">
            <a:avLst/>
          </a:prstGeom>
        </p:spPr>
        <p:txBody>
          <a:bodyPr wrap="none" fromWordArt="1">
            <a:prstTxWarp prst="textPlain">
              <a:avLst>
                <a:gd name="adj" fmla="val 50000"/>
              </a:avLst>
            </a:prstTxWarp>
          </a:bodyPr>
          <a:lstStyle/>
          <a:p>
            <a:pPr algn="ctr"/>
            <a:r>
              <a:rPr lang="de-DE"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Kraftsportwettkampf</a:t>
            </a:r>
          </a:p>
        </p:txBody>
      </p:sp>
      <p:graphicFrame>
        <p:nvGraphicFramePr>
          <p:cNvPr id="24" name="Object 2"/>
          <p:cNvGraphicFramePr>
            <a:graphicFrameLocks noChangeAspect="1"/>
          </p:cNvGraphicFramePr>
          <p:nvPr/>
        </p:nvGraphicFramePr>
        <p:xfrm>
          <a:off x="-1463675" y="1281113"/>
          <a:ext cx="1098550" cy="962025"/>
        </p:xfrm>
        <a:graphic>
          <a:graphicData uri="http://schemas.openxmlformats.org/drawingml/2006/chart">
            <c:chart xmlns:c="http://schemas.openxmlformats.org/drawingml/2006/chart" xmlns:r="http://schemas.openxmlformats.org/officeDocument/2006/relationships" r:id="rId3"/>
          </a:graphicData>
        </a:graphic>
      </p:graphicFrame>
      <p:sp>
        <p:nvSpPr>
          <p:cNvPr id="52230" name="Text Box 6"/>
          <p:cNvSpPr txBox="1">
            <a:spLocks noChangeArrowheads="1"/>
          </p:cNvSpPr>
          <p:nvPr/>
        </p:nvSpPr>
        <p:spPr bwMode="auto">
          <a:xfrm>
            <a:off x="323528" y="5013325"/>
            <a:ext cx="8424936" cy="307777"/>
          </a:xfrm>
          <a:prstGeom prst="rect">
            <a:avLst/>
          </a:prstGeom>
          <a:noFill/>
          <a:ln w="9525">
            <a:noFill/>
            <a:miter lim="800000"/>
            <a:headEnd/>
            <a:tailEnd/>
          </a:ln>
        </p:spPr>
        <p:txBody>
          <a:bodyPr wrap="square">
            <a:spAutoFit/>
          </a:bodyPr>
          <a:lstStyle/>
          <a:p>
            <a:pPr>
              <a:spcBef>
                <a:spcPct val="50000"/>
              </a:spcBef>
            </a:pPr>
            <a:r>
              <a:rPr lang="de-DE" sz="1400" dirty="0">
                <a:latin typeface="Perpetua"/>
              </a:rPr>
              <a:t> </a:t>
            </a:r>
            <a:r>
              <a:rPr lang="de-DE" sz="1400" dirty="0" smtClean="0">
                <a:latin typeface="Perpetua"/>
              </a:rPr>
              <a:t> </a:t>
            </a:r>
            <a:r>
              <a:rPr lang="de-DE" sz="1000" dirty="0" smtClean="0">
                <a:latin typeface="Perpetua"/>
              </a:rPr>
              <a:t>Jahr           </a:t>
            </a:r>
            <a:r>
              <a:rPr lang="de-DE" sz="1000" dirty="0" smtClean="0">
                <a:latin typeface="Perpetua"/>
              </a:rPr>
              <a:t>02            </a:t>
            </a:r>
            <a:r>
              <a:rPr lang="de-DE" sz="1000" dirty="0">
                <a:latin typeface="Perpetua"/>
              </a:rPr>
              <a:t>03        </a:t>
            </a:r>
            <a:r>
              <a:rPr lang="de-DE" sz="1000" dirty="0" smtClean="0">
                <a:latin typeface="Perpetua"/>
              </a:rPr>
              <a:t> </a:t>
            </a:r>
            <a:r>
              <a:rPr lang="de-DE" sz="1000" dirty="0">
                <a:latin typeface="Perpetua"/>
              </a:rPr>
              <a:t>04        </a:t>
            </a:r>
            <a:r>
              <a:rPr lang="de-DE" sz="1000" dirty="0" smtClean="0">
                <a:latin typeface="Perpetua"/>
              </a:rPr>
              <a:t> </a:t>
            </a:r>
            <a:r>
              <a:rPr lang="de-DE" sz="1000" dirty="0" smtClean="0">
                <a:latin typeface="Perpetua"/>
              </a:rPr>
              <a:t>05           </a:t>
            </a:r>
            <a:r>
              <a:rPr lang="de-DE" sz="1000" dirty="0" smtClean="0">
                <a:latin typeface="Perpetua"/>
              </a:rPr>
              <a:t>06           07        </a:t>
            </a:r>
            <a:r>
              <a:rPr lang="de-DE" sz="1000" dirty="0" smtClean="0">
                <a:latin typeface="Perpetua"/>
              </a:rPr>
              <a:t>08       </a:t>
            </a:r>
            <a:r>
              <a:rPr lang="de-DE" sz="1000" dirty="0">
                <a:latin typeface="Perpetua"/>
              </a:rPr>
              <a:t>09        10      </a:t>
            </a:r>
            <a:r>
              <a:rPr lang="de-DE" sz="1000" dirty="0" smtClean="0">
                <a:latin typeface="Perpetua"/>
              </a:rPr>
              <a:t> </a:t>
            </a:r>
            <a:r>
              <a:rPr lang="de-DE" sz="1000" dirty="0">
                <a:latin typeface="Perpetua"/>
              </a:rPr>
              <a:t>11      </a:t>
            </a:r>
            <a:r>
              <a:rPr lang="de-DE" sz="1000" dirty="0" smtClean="0">
                <a:latin typeface="Perpetua"/>
              </a:rPr>
              <a:t> </a:t>
            </a:r>
            <a:r>
              <a:rPr lang="de-DE" sz="1000" dirty="0">
                <a:latin typeface="Perpetua"/>
              </a:rPr>
              <a:t>12         </a:t>
            </a:r>
            <a:r>
              <a:rPr lang="de-DE" sz="1000" dirty="0" smtClean="0">
                <a:latin typeface="Perpetua"/>
              </a:rPr>
              <a:t> </a:t>
            </a:r>
            <a:r>
              <a:rPr lang="de-DE" sz="1000" dirty="0">
                <a:latin typeface="Perpetua"/>
              </a:rPr>
              <a:t>13         </a:t>
            </a:r>
            <a:r>
              <a:rPr lang="de-DE" sz="1000" dirty="0" smtClean="0">
                <a:latin typeface="Perpetua"/>
              </a:rPr>
              <a:t> </a:t>
            </a:r>
            <a:r>
              <a:rPr lang="de-DE" sz="1000" dirty="0">
                <a:latin typeface="Perpetua"/>
              </a:rPr>
              <a:t>14         </a:t>
            </a:r>
            <a:r>
              <a:rPr lang="de-DE" sz="1000" dirty="0" smtClean="0">
                <a:latin typeface="Perpetua"/>
              </a:rPr>
              <a:t>15       </a:t>
            </a:r>
            <a:r>
              <a:rPr lang="de-DE" sz="1000" dirty="0" smtClean="0">
                <a:latin typeface="Perpetua"/>
              </a:rPr>
              <a:t>16     </a:t>
            </a:r>
            <a:r>
              <a:rPr lang="de-DE" sz="1000" dirty="0" smtClean="0">
                <a:latin typeface="Perpetua"/>
              </a:rPr>
              <a:t>17       18                </a:t>
            </a:r>
            <a:endParaRPr lang="de-DE" sz="1000" dirty="0">
              <a:latin typeface="Perpetua"/>
            </a:endParaRPr>
          </a:p>
        </p:txBody>
      </p:sp>
      <p:sp>
        <p:nvSpPr>
          <p:cNvPr id="52231" name="Text Box 7"/>
          <p:cNvSpPr txBox="1">
            <a:spLocks noChangeArrowheads="1"/>
          </p:cNvSpPr>
          <p:nvPr/>
        </p:nvSpPr>
        <p:spPr bwMode="auto">
          <a:xfrm>
            <a:off x="179512" y="5357813"/>
            <a:ext cx="8712968" cy="630942"/>
          </a:xfrm>
          <a:prstGeom prst="rect">
            <a:avLst/>
          </a:prstGeom>
          <a:noFill/>
          <a:ln w="9525">
            <a:noFill/>
            <a:miter lim="800000"/>
            <a:headEnd/>
            <a:tailEnd/>
          </a:ln>
        </p:spPr>
        <p:txBody>
          <a:bodyPr wrap="square">
            <a:spAutoFit/>
          </a:bodyPr>
          <a:lstStyle/>
          <a:p>
            <a:pPr>
              <a:spcBef>
                <a:spcPct val="50000"/>
              </a:spcBef>
            </a:pPr>
            <a:r>
              <a:rPr lang="de-DE" sz="1400" b="1" dirty="0">
                <a:latin typeface="Perpetua"/>
              </a:rPr>
              <a:t>OS/</a:t>
            </a:r>
            <a:r>
              <a:rPr lang="de-DE" sz="1400" b="1" dirty="0" err="1">
                <a:latin typeface="Perpetua"/>
              </a:rPr>
              <a:t>Gym</a:t>
            </a:r>
            <a:r>
              <a:rPr lang="de-DE" sz="1400" b="1" dirty="0">
                <a:latin typeface="Perpetua"/>
              </a:rPr>
              <a:t>    </a:t>
            </a:r>
            <a:r>
              <a:rPr lang="de-DE" sz="1400" b="1" dirty="0" smtClean="0">
                <a:latin typeface="Perpetua"/>
              </a:rPr>
              <a:t>21     </a:t>
            </a:r>
            <a:r>
              <a:rPr lang="de-DE" sz="1400" b="1" dirty="0" smtClean="0">
                <a:latin typeface="Perpetua"/>
              </a:rPr>
              <a:t> </a:t>
            </a:r>
            <a:r>
              <a:rPr lang="de-DE" sz="1400" b="1" dirty="0">
                <a:latin typeface="Perpetua"/>
              </a:rPr>
              <a:t>18     </a:t>
            </a:r>
            <a:r>
              <a:rPr lang="de-DE" sz="1400" b="1" dirty="0" smtClean="0">
                <a:latin typeface="Perpetua"/>
              </a:rPr>
              <a:t>17      16      </a:t>
            </a:r>
            <a:r>
              <a:rPr lang="de-DE" sz="1400" b="1" dirty="0">
                <a:latin typeface="Perpetua"/>
              </a:rPr>
              <a:t>15    </a:t>
            </a:r>
            <a:r>
              <a:rPr lang="de-DE" sz="1400" b="1" dirty="0" smtClean="0">
                <a:latin typeface="Perpetua"/>
              </a:rPr>
              <a:t>  </a:t>
            </a:r>
            <a:r>
              <a:rPr lang="de-DE" sz="1400" b="1" dirty="0">
                <a:latin typeface="Perpetua"/>
              </a:rPr>
              <a:t>14   </a:t>
            </a:r>
            <a:r>
              <a:rPr lang="de-DE" sz="1400" b="1" dirty="0" smtClean="0">
                <a:latin typeface="Perpetua"/>
              </a:rPr>
              <a:t>  </a:t>
            </a:r>
            <a:r>
              <a:rPr lang="de-DE" sz="1400" b="1" dirty="0">
                <a:latin typeface="Perpetua"/>
              </a:rPr>
              <a:t>14     14   </a:t>
            </a:r>
            <a:r>
              <a:rPr lang="de-DE" sz="1400" b="1" dirty="0" smtClean="0">
                <a:latin typeface="Perpetua"/>
              </a:rPr>
              <a:t> </a:t>
            </a:r>
            <a:r>
              <a:rPr lang="de-DE" sz="1400" b="1" dirty="0">
                <a:latin typeface="Perpetua"/>
              </a:rPr>
              <a:t>13   </a:t>
            </a:r>
            <a:r>
              <a:rPr lang="de-DE" sz="1400" b="1" dirty="0" smtClean="0">
                <a:latin typeface="Perpetua"/>
              </a:rPr>
              <a:t> </a:t>
            </a:r>
            <a:r>
              <a:rPr lang="de-DE" sz="1400" b="1" dirty="0">
                <a:latin typeface="Perpetua"/>
              </a:rPr>
              <a:t>12   </a:t>
            </a:r>
            <a:r>
              <a:rPr lang="de-DE" sz="1400" b="1" dirty="0" smtClean="0">
                <a:latin typeface="Perpetua"/>
              </a:rPr>
              <a:t> </a:t>
            </a:r>
            <a:r>
              <a:rPr lang="de-DE" sz="1400" b="1" dirty="0">
                <a:latin typeface="Perpetua"/>
              </a:rPr>
              <a:t>11      </a:t>
            </a:r>
            <a:r>
              <a:rPr lang="de-DE" sz="1400" b="1" dirty="0" smtClean="0">
                <a:latin typeface="Perpetua"/>
              </a:rPr>
              <a:t>10     </a:t>
            </a:r>
            <a:r>
              <a:rPr lang="de-DE" sz="1400" b="1" dirty="0" smtClean="0">
                <a:latin typeface="Perpetua"/>
              </a:rPr>
              <a:t>10   </a:t>
            </a:r>
            <a:r>
              <a:rPr lang="de-DE" sz="1400" b="1" dirty="0" smtClean="0">
                <a:latin typeface="Perpetua"/>
              </a:rPr>
              <a:t>  11    </a:t>
            </a:r>
            <a:r>
              <a:rPr lang="de-DE" sz="1400" b="1" dirty="0" smtClean="0">
                <a:latin typeface="Perpetua"/>
              </a:rPr>
              <a:t>11    </a:t>
            </a:r>
            <a:r>
              <a:rPr lang="de-DE" sz="1400" b="1" dirty="0" smtClean="0">
                <a:latin typeface="Perpetua"/>
              </a:rPr>
              <a:t>10    10</a:t>
            </a:r>
            <a:endParaRPr lang="de-DE" sz="1400" b="1" dirty="0">
              <a:latin typeface="Perpetua"/>
            </a:endParaRPr>
          </a:p>
          <a:p>
            <a:pPr>
              <a:spcBef>
                <a:spcPct val="50000"/>
              </a:spcBef>
            </a:pPr>
            <a:r>
              <a:rPr lang="de-DE" sz="1400" b="1" dirty="0" smtClean="0">
                <a:latin typeface="Perpetua"/>
              </a:rPr>
              <a:t>GS             20     </a:t>
            </a:r>
            <a:r>
              <a:rPr lang="de-DE" sz="1400" b="1" dirty="0" smtClean="0">
                <a:latin typeface="Perpetua"/>
              </a:rPr>
              <a:t> </a:t>
            </a:r>
            <a:r>
              <a:rPr lang="de-DE" sz="1400" b="1" dirty="0">
                <a:latin typeface="Perpetua"/>
              </a:rPr>
              <a:t>19    </a:t>
            </a:r>
            <a:r>
              <a:rPr lang="de-DE" sz="1400" b="1" dirty="0" smtClean="0">
                <a:latin typeface="Perpetua"/>
              </a:rPr>
              <a:t> </a:t>
            </a:r>
            <a:r>
              <a:rPr lang="de-DE" sz="1400" b="1" dirty="0">
                <a:latin typeface="Perpetua"/>
              </a:rPr>
              <a:t>19    </a:t>
            </a:r>
            <a:r>
              <a:rPr lang="de-DE" sz="1400" b="1" dirty="0" smtClean="0">
                <a:latin typeface="Perpetua"/>
              </a:rPr>
              <a:t>  </a:t>
            </a:r>
            <a:r>
              <a:rPr lang="de-DE" sz="1400" b="1" dirty="0">
                <a:latin typeface="Perpetua"/>
              </a:rPr>
              <a:t>19     </a:t>
            </a:r>
            <a:r>
              <a:rPr lang="de-DE" sz="1400" b="1" dirty="0" smtClean="0">
                <a:latin typeface="Perpetua"/>
              </a:rPr>
              <a:t> </a:t>
            </a:r>
            <a:r>
              <a:rPr lang="de-DE" sz="1400" b="1" dirty="0">
                <a:latin typeface="Perpetua"/>
              </a:rPr>
              <a:t>19      </a:t>
            </a:r>
            <a:r>
              <a:rPr lang="de-DE" sz="1400" b="1" dirty="0" smtClean="0">
                <a:latin typeface="Perpetua"/>
              </a:rPr>
              <a:t>19     </a:t>
            </a:r>
            <a:r>
              <a:rPr lang="de-DE" sz="1400" b="1" dirty="0">
                <a:latin typeface="Perpetua"/>
              </a:rPr>
              <a:t>19    </a:t>
            </a:r>
            <a:r>
              <a:rPr lang="de-DE" sz="1400" b="1" dirty="0" smtClean="0">
                <a:latin typeface="Perpetua"/>
              </a:rPr>
              <a:t> 19    </a:t>
            </a:r>
            <a:r>
              <a:rPr lang="de-DE" sz="1400" b="1" dirty="0">
                <a:latin typeface="Perpetua"/>
              </a:rPr>
              <a:t>12    </a:t>
            </a:r>
            <a:r>
              <a:rPr lang="de-DE" sz="1400" b="1" dirty="0" smtClean="0">
                <a:latin typeface="Perpetua"/>
              </a:rPr>
              <a:t>19    </a:t>
            </a:r>
            <a:r>
              <a:rPr lang="de-DE" sz="1400" b="1" dirty="0">
                <a:latin typeface="Perpetua"/>
              </a:rPr>
              <a:t>19     </a:t>
            </a:r>
            <a:r>
              <a:rPr lang="de-DE" sz="1400" b="1" dirty="0" smtClean="0">
                <a:latin typeface="Perpetua"/>
              </a:rPr>
              <a:t> </a:t>
            </a:r>
            <a:r>
              <a:rPr lang="de-DE" sz="1400" b="1" dirty="0">
                <a:latin typeface="Perpetua"/>
              </a:rPr>
              <a:t>19     </a:t>
            </a:r>
            <a:r>
              <a:rPr lang="de-DE" sz="1400" b="1" dirty="0" smtClean="0">
                <a:latin typeface="Perpetua"/>
              </a:rPr>
              <a:t>18   </a:t>
            </a:r>
            <a:r>
              <a:rPr lang="de-DE" sz="1400" b="1" dirty="0" smtClean="0">
                <a:latin typeface="Perpetua"/>
              </a:rPr>
              <a:t>  </a:t>
            </a:r>
            <a:r>
              <a:rPr lang="de-DE" sz="1400" b="1" dirty="0" smtClean="0">
                <a:latin typeface="Perpetua"/>
              </a:rPr>
              <a:t>18    15    </a:t>
            </a:r>
            <a:r>
              <a:rPr lang="de-DE" sz="1400" b="1" dirty="0" smtClean="0">
                <a:latin typeface="Perpetua"/>
              </a:rPr>
              <a:t>13   16</a:t>
            </a:r>
            <a:endParaRPr lang="de-DE" sz="1400" b="1" dirty="0">
              <a:latin typeface="Perpetua"/>
            </a:endParaRPr>
          </a:p>
        </p:txBody>
      </p:sp>
      <p:sp>
        <p:nvSpPr>
          <p:cNvPr id="15366" name="Textfeld 19"/>
          <p:cNvSpPr txBox="1">
            <a:spLocks noChangeArrowheads="1"/>
          </p:cNvSpPr>
          <p:nvPr/>
        </p:nvSpPr>
        <p:spPr bwMode="auto">
          <a:xfrm>
            <a:off x="9251950" y="1628775"/>
            <a:ext cx="4340225" cy="369888"/>
          </a:xfrm>
          <a:prstGeom prst="rect">
            <a:avLst/>
          </a:prstGeom>
          <a:noFill/>
          <a:ln w="9525">
            <a:noFill/>
            <a:miter lim="800000"/>
            <a:headEnd/>
            <a:tailEnd/>
          </a:ln>
        </p:spPr>
        <p:txBody>
          <a:bodyPr>
            <a:spAutoFit/>
          </a:bodyPr>
          <a:lstStyle/>
          <a:p>
            <a:pPr algn="ctr"/>
            <a:r>
              <a:rPr lang="de-DE">
                <a:latin typeface="Perpetua"/>
              </a:rPr>
              <a:t>Halle LA</a:t>
            </a:r>
          </a:p>
        </p:txBody>
      </p:sp>
      <p:sp>
        <p:nvSpPr>
          <p:cNvPr id="15367" name="Textfeld 20"/>
          <p:cNvSpPr txBox="1">
            <a:spLocks noChangeArrowheads="1"/>
          </p:cNvSpPr>
          <p:nvPr/>
        </p:nvSpPr>
        <p:spPr bwMode="auto">
          <a:xfrm>
            <a:off x="6948488" y="2205038"/>
            <a:ext cx="2000250" cy="369887"/>
          </a:xfrm>
          <a:prstGeom prst="rect">
            <a:avLst/>
          </a:prstGeom>
          <a:noFill/>
          <a:ln w="9525">
            <a:noFill/>
            <a:miter lim="800000"/>
            <a:headEnd/>
            <a:tailEnd/>
          </a:ln>
        </p:spPr>
        <p:txBody>
          <a:bodyPr>
            <a:spAutoFit/>
          </a:bodyPr>
          <a:lstStyle/>
          <a:p>
            <a:pPr algn="ctr"/>
            <a:r>
              <a:rPr lang="de-DE">
                <a:latin typeface="Perpetua"/>
              </a:rPr>
              <a:t>Athletik 5-12</a:t>
            </a:r>
          </a:p>
        </p:txBody>
      </p:sp>
      <p:sp>
        <p:nvSpPr>
          <p:cNvPr id="15368" name="Textfeld 21"/>
          <p:cNvSpPr txBox="1">
            <a:spLocks noChangeArrowheads="1"/>
          </p:cNvSpPr>
          <p:nvPr/>
        </p:nvSpPr>
        <p:spPr bwMode="auto">
          <a:xfrm>
            <a:off x="6948488" y="3933825"/>
            <a:ext cx="2071687" cy="369888"/>
          </a:xfrm>
          <a:prstGeom prst="rect">
            <a:avLst/>
          </a:prstGeom>
          <a:noFill/>
          <a:ln w="9525">
            <a:noFill/>
            <a:miter lim="800000"/>
            <a:headEnd/>
            <a:tailEnd/>
          </a:ln>
        </p:spPr>
        <p:txBody>
          <a:bodyPr>
            <a:spAutoFit/>
          </a:bodyPr>
          <a:lstStyle/>
          <a:p>
            <a:pPr algn="ctr"/>
            <a:r>
              <a:rPr lang="de-DE" dirty="0">
                <a:latin typeface="Perpetua"/>
              </a:rPr>
              <a:t>Athletik </a:t>
            </a:r>
            <a:r>
              <a:rPr lang="de-DE" dirty="0" smtClean="0">
                <a:latin typeface="Perpetua"/>
              </a:rPr>
              <a:t>3 u.4</a:t>
            </a:r>
            <a:endParaRPr lang="de-DE" dirty="0">
              <a:latin typeface="Perpetua"/>
            </a:endParaRPr>
          </a:p>
        </p:txBody>
      </p:sp>
      <p:sp>
        <p:nvSpPr>
          <p:cNvPr id="8207" name="Datumsplatzhalter 24"/>
          <p:cNvSpPr>
            <a:spLocks noGrp="1"/>
          </p:cNvSpPr>
          <p:nvPr>
            <p:ph type="dt" sz="quarter" idx="10"/>
          </p:nvPr>
        </p:nvSpPr>
        <p:spPr bwMode="auto">
          <a:xfrm>
            <a:off x="7143750" y="6429375"/>
            <a:ext cx="1504950" cy="238125"/>
          </a:xfrm>
          <a:ln>
            <a:miter lim="800000"/>
            <a:headEnd/>
            <a:tailEnd/>
          </a:ln>
        </p:spPr>
        <p:txBody>
          <a:bodyPr wrap="square" numCol="1" compatLnSpc="1">
            <a:prstTxWarp prst="textNoShape">
              <a:avLst/>
            </a:prstTxWarp>
          </a:bodyPr>
          <a:lstStyle/>
          <a:p>
            <a:pPr fontAlgn="base">
              <a:spcBef>
                <a:spcPct val="0"/>
              </a:spcBef>
              <a:spcAft>
                <a:spcPct val="0"/>
              </a:spcAft>
              <a:defRPr/>
            </a:pPr>
            <a:fld id="{B98E4CCE-E031-401E-86B6-E9373598577B}" type="datetime1">
              <a:rPr lang="de-DE"/>
              <a:pPr fontAlgn="base">
                <a:spcBef>
                  <a:spcPct val="0"/>
                </a:spcBef>
                <a:spcAft>
                  <a:spcPct val="0"/>
                </a:spcAft>
                <a:defRPr/>
              </a:pPr>
              <a:t>15.06.2019</a:t>
            </a:fld>
            <a:endParaRPr lang="de-DE"/>
          </a:p>
        </p:txBody>
      </p:sp>
      <p:sp>
        <p:nvSpPr>
          <p:cNvPr id="26" name="Foliennummernplatzhalter 25"/>
          <p:cNvSpPr>
            <a:spLocks noGrp="1"/>
          </p:cNvSpPr>
          <p:nvPr>
            <p:ph type="sldNum" sz="quarter" idx="12"/>
          </p:nvPr>
        </p:nvSpPr>
        <p:spPr/>
        <p:txBody>
          <a:bodyPr/>
          <a:lstStyle/>
          <a:p>
            <a:pPr>
              <a:defRPr/>
            </a:pPr>
            <a:fld id="{3000DDFD-C5FD-442B-AAAF-34EE462F7BFE}" type="slidenum">
              <a:rPr lang="de-DE"/>
              <a:pPr>
                <a:defRPr/>
              </a:pPr>
              <a:t>17</a:t>
            </a:fld>
            <a:endParaRPr lang="de-DE"/>
          </a:p>
        </p:txBody>
      </p:sp>
      <p:pic>
        <p:nvPicPr>
          <p:cNvPr id="15371" name="Grafik 21" descr="IMG_7708_(FILEminimizer)[1].JPG"/>
          <p:cNvPicPr>
            <a:picLocks noChangeAspect="1"/>
          </p:cNvPicPr>
          <p:nvPr/>
        </p:nvPicPr>
        <p:blipFill>
          <a:blip r:embed="rId4" cstate="print"/>
          <a:srcRect/>
          <a:stretch>
            <a:fillRect/>
          </a:stretch>
        </p:blipFill>
        <p:spPr bwMode="auto">
          <a:xfrm>
            <a:off x="10475913" y="3141663"/>
            <a:ext cx="1741487" cy="1308100"/>
          </a:xfrm>
          <a:prstGeom prst="rect">
            <a:avLst/>
          </a:prstGeom>
          <a:noFill/>
          <a:ln w="9525">
            <a:noFill/>
            <a:miter lim="800000"/>
            <a:headEnd/>
            <a:tailEnd/>
          </a:ln>
        </p:spPr>
      </p:pic>
      <p:pic>
        <p:nvPicPr>
          <p:cNvPr id="15372" name="Grafik 22" descr="Seilspringen_(FILEminimizer)[1].JPG"/>
          <p:cNvPicPr>
            <a:picLocks noChangeAspect="1"/>
          </p:cNvPicPr>
          <p:nvPr/>
        </p:nvPicPr>
        <p:blipFill>
          <a:blip r:embed="rId5" cstate="print"/>
          <a:srcRect/>
          <a:stretch>
            <a:fillRect/>
          </a:stretch>
        </p:blipFill>
        <p:spPr bwMode="auto">
          <a:xfrm>
            <a:off x="5076825" y="1773238"/>
            <a:ext cx="1766888" cy="1327150"/>
          </a:xfrm>
          <a:prstGeom prst="rect">
            <a:avLst/>
          </a:prstGeom>
          <a:noFill/>
          <a:ln w="9525">
            <a:noFill/>
            <a:miter lim="800000"/>
            <a:headEnd/>
            <a:tailEnd/>
          </a:ln>
        </p:spPr>
      </p:pic>
      <p:pic>
        <p:nvPicPr>
          <p:cNvPr id="15373" name="Grafik 24" descr="IMG_8159_(FILEminimizer)[1].JPG"/>
          <p:cNvPicPr>
            <a:picLocks noChangeAspect="1"/>
          </p:cNvPicPr>
          <p:nvPr/>
        </p:nvPicPr>
        <p:blipFill>
          <a:blip r:embed="rId6" cstate="print"/>
          <a:srcRect/>
          <a:stretch>
            <a:fillRect/>
          </a:stretch>
        </p:blipFill>
        <p:spPr bwMode="auto">
          <a:xfrm>
            <a:off x="9972675" y="3284538"/>
            <a:ext cx="1838325" cy="1379537"/>
          </a:xfrm>
          <a:prstGeom prst="rect">
            <a:avLst/>
          </a:prstGeom>
          <a:noFill/>
          <a:ln w="9525">
            <a:noFill/>
            <a:miter lim="800000"/>
            <a:headEnd/>
            <a:tailEnd/>
          </a:ln>
        </p:spPr>
      </p:pic>
      <p:pic>
        <p:nvPicPr>
          <p:cNvPr id="15374" name="Grafik 13" descr="IMG_8146_(FILEminimizer)[1].JPG"/>
          <p:cNvPicPr>
            <a:picLocks noChangeAspect="1"/>
          </p:cNvPicPr>
          <p:nvPr/>
        </p:nvPicPr>
        <p:blipFill>
          <a:blip r:embed="rId7" cstate="print"/>
          <a:srcRect/>
          <a:stretch>
            <a:fillRect/>
          </a:stretch>
        </p:blipFill>
        <p:spPr bwMode="auto">
          <a:xfrm>
            <a:off x="10117138" y="1052513"/>
            <a:ext cx="2171700" cy="1628775"/>
          </a:xfrm>
          <a:prstGeom prst="rect">
            <a:avLst/>
          </a:prstGeom>
          <a:noFill/>
          <a:ln w="9525">
            <a:noFill/>
            <a:miter lim="800000"/>
            <a:headEnd/>
            <a:tailEnd/>
          </a:ln>
        </p:spPr>
      </p:pic>
      <p:pic>
        <p:nvPicPr>
          <p:cNvPr id="15375" name="Grafik 14" descr="IMG_8158_(FILEminimizer)[1].JPG"/>
          <p:cNvPicPr>
            <a:picLocks noChangeAspect="1"/>
          </p:cNvPicPr>
          <p:nvPr/>
        </p:nvPicPr>
        <p:blipFill>
          <a:blip r:embed="rId8" cstate="print"/>
          <a:srcRect/>
          <a:stretch>
            <a:fillRect/>
          </a:stretch>
        </p:blipFill>
        <p:spPr bwMode="auto">
          <a:xfrm>
            <a:off x="9540875" y="5281613"/>
            <a:ext cx="2100263" cy="1576387"/>
          </a:xfrm>
          <a:prstGeom prst="rect">
            <a:avLst/>
          </a:prstGeom>
          <a:noFill/>
          <a:ln w="9525">
            <a:noFill/>
            <a:miter lim="800000"/>
            <a:headEnd/>
            <a:tailEnd/>
          </a:ln>
        </p:spPr>
      </p:pic>
      <p:pic>
        <p:nvPicPr>
          <p:cNvPr id="15376" name="Grafik 15" descr="IMG_8553.JPG"/>
          <p:cNvPicPr>
            <a:picLocks noChangeAspect="1"/>
          </p:cNvPicPr>
          <p:nvPr/>
        </p:nvPicPr>
        <p:blipFill>
          <a:blip r:embed="rId9" cstate="print"/>
          <a:srcRect/>
          <a:stretch>
            <a:fillRect/>
          </a:stretch>
        </p:blipFill>
        <p:spPr bwMode="auto">
          <a:xfrm>
            <a:off x="-2268538" y="1628775"/>
            <a:ext cx="1800225" cy="1349375"/>
          </a:xfrm>
          <a:prstGeom prst="rect">
            <a:avLst/>
          </a:prstGeom>
          <a:noFill/>
          <a:ln w="9525">
            <a:noFill/>
            <a:miter lim="800000"/>
            <a:headEnd/>
            <a:tailEnd/>
          </a:ln>
        </p:spPr>
      </p:pic>
      <p:pic>
        <p:nvPicPr>
          <p:cNvPr id="15377" name="Grafik 16" descr="IMG_8548.JPG"/>
          <p:cNvPicPr>
            <a:picLocks noChangeAspect="1"/>
          </p:cNvPicPr>
          <p:nvPr/>
        </p:nvPicPr>
        <p:blipFill>
          <a:blip r:embed="rId10" cstate="print"/>
          <a:srcRect/>
          <a:stretch>
            <a:fillRect/>
          </a:stretch>
        </p:blipFill>
        <p:spPr bwMode="auto">
          <a:xfrm>
            <a:off x="9612313" y="1268413"/>
            <a:ext cx="1811337" cy="1358900"/>
          </a:xfrm>
          <a:prstGeom prst="rect">
            <a:avLst/>
          </a:prstGeom>
          <a:noFill/>
          <a:ln w="9525">
            <a:noFill/>
            <a:miter lim="800000"/>
            <a:headEnd/>
            <a:tailEnd/>
          </a:ln>
        </p:spPr>
      </p:pic>
      <p:pic>
        <p:nvPicPr>
          <p:cNvPr id="15378" name="Grafik 17" descr="IMG_8549.JPG"/>
          <p:cNvPicPr>
            <a:picLocks noChangeAspect="1"/>
          </p:cNvPicPr>
          <p:nvPr/>
        </p:nvPicPr>
        <p:blipFill>
          <a:blip r:embed="rId11" cstate="print"/>
          <a:srcRect/>
          <a:stretch>
            <a:fillRect/>
          </a:stretch>
        </p:blipFill>
        <p:spPr bwMode="auto">
          <a:xfrm>
            <a:off x="-2773363" y="3573463"/>
            <a:ext cx="1800225" cy="1350962"/>
          </a:xfrm>
          <a:prstGeom prst="rect">
            <a:avLst/>
          </a:prstGeom>
          <a:noFill/>
          <a:ln w="9525">
            <a:noFill/>
            <a:miter lim="800000"/>
            <a:headEnd/>
            <a:tailEnd/>
          </a:ln>
        </p:spPr>
      </p:pic>
      <p:pic>
        <p:nvPicPr>
          <p:cNvPr id="15379" name="Grafik 18" descr="IMG_8581.JPG"/>
          <p:cNvPicPr>
            <a:picLocks noChangeAspect="1"/>
          </p:cNvPicPr>
          <p:nvPr/>
        </p:nvPicPr>
        <p:blipFill>
          <a:blip r:embed="rId12" cstate="print"/>
          <a:srcRect/>
          <a:stretch>
            <a:fillRect/>
          </a:stretch>
        </p:blipFill>
        <p:spPr bwMode="auto">
          <a:xfrm>
            <a:off x="2843213" y="3357563"/>
            <a:ext cx="1860550" cy="1393825"/>
          </a:xfrm>
          <a:prstGeom prst="rect">
            <a:avLst/>
          </a:prstGeom>
          <a:noFill/>
          <a:ln w="9525">
            <a:noFill/>
            <a:miter lim="800000"/>
            <a:headEnd/>
            <a:tailEnd/>
          </a:ln>
        </p:spPr>
      </p:pic>
      <p:pic>
        <p:nvPicPr>
          <p:cNvPr id="15380" name="Grafik 19" descr="IMG_4310.JPG"/>
          <p:cNvPicPr>
            <a:picLocks noChangeAspect="1"/>
          </p:cNvPicPr>
          <p:nvPr/>
        </p:nvPicPr>
        <p:blipFill>
          <a:blip r:embed="rId13" cstate="print"/>
          <a:srcRect/>
          <a:stretch>
            <a:fillRect/>
          </a:stretch>
        </p:blipFill>
        <p:spPr bwMode="auto">
          <a:xfrm>
            <a:off x="611188" y="1736725"/>
            <a:ext cx="1800225" cy="1350963"/>
          </a:xfrm>
          <a:prstGeom prst="rect">
            <a:avLst/>
          </a:prstGeom>
          <a:noFill/>
          <a:ln w="9525">
            <a:noFill/>
            <a:miter lim="800000"/>
            <a:headEnd/>
            <a:tailEnd/>
          </a:ln>
        </p:spPr>
      </p:pic>
      <p:pic>
        <p:nvPicPr>
          <p:cNvPr id="15381" name="Grafik 20" descr="IMG_4335.JPG"/>
          <p:cNvPicPr>
            <a:picLocks noChangeAspect="1"/>
          </p:cNvPicPr>
          <p:nvPr/>
        </p:nvPicPr>
        <p:blipFill>
          <a:blip r:embed="rId14" cstate="print"/>
          <a:srcRect/>
          <a:stretch>
            <a:fillRect/>
          </a:stretch>
        </p:blipFill>
        <p:spPr bwMode="auto">
          <a:xfrm>
            <a:off x="2843213" y="1763713"/>
            <a:ext cx="1873250" cy="1403350"/>
          </a:xfrm>
          <a:prstGeom prst="rect">
            <a:avLst/>
          </a:prstGeom>
          <a:noFill/>
          <a:ln w="9525">
            <a:noFill/>
            <a:miter lim="800000"/>
            <a:headEnd/>
            <a:tailEnd/>
          </a:ln>
        </p:spPr>
      </p:pic>
      <p:pic>
        <p:nvPicPr>
          <p:cNvPr id="15382" name="Grafik 21" descr="IMG_4343.JPG"/>
          <p:cNvPicPr>
            <a:picLocks noChangeAspect="1"/>
          </p:cNvPicPr>
          <p:nvPr/>
        </p:nvPicPr>
        <p:blipFill>
          <a:blip r:embed="rId15" cstate="print"/>
          <a:srcRect/>
          <a:stretch>
            <a:fillRect/>
          </a:stretch>
        </p:blipFill>
        <p:spPr bwMode="auto">
          <a:xfrm>
            <a:off x="468313" y="3357563"/>
            <a:ext cx="1895475" cy="1420812"/>
          </a:xfrm>
          <a:prstGeom prst="rect">
            <a:avLst/>
          </a:prstGeom>
          <a:noFill/>
          <a:ln w="9525">
            <a:noFill/>
            <a:miter lim="800000"/>
            <a:headEnd/>
            <a:tailEnd/>
          </a:ln>
        </p:spPr>
      </p:pic>
      <p:pic>
        <p:nvPicPr>
          <p:cNvPr id="15383" name="Grafik 22" descr="IMG_4324.JPG"/>
          <p:cNvPicPr>
            <a:picLocks noChangeAspect="1"/>
          </p:cNvPicPr>
          <p:nvPr/>
        </p:nvPicPr>
        <p:blipFill>
          <a:blip r:embed="rId16" cstate="print"/>
          <a:srcRect/>
          <a:stretch>
            <a:fillRect/>
          </a:stretch>
        </p:blipFill>
        <p:spPr bwMode="auto">
          <a:xfrm>
            <a:off x="5003800" y="3348038"/>
            <a:ext cx="1871663" cy="1403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strips(upRight)">
                                      <p:cBhvr>
                                        <p:cTn id="7" dur="2000"/>
                                        <p:tgtEl>
                                          <p:spTgt spid="52228"/>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3000" fill="hold"/>
                                        <p:tgtEl>
                                          <p:spTgt spid="24"/>
                                        </p:tgtEl>
                                        <p:attrNameLst>
                                          <p:attrName>ppt_x</p:attrName>
                                        </p:attrNameLst>
                                      </p:cBhvr>
                                      <p:tavLst>
                                        <p:tav tm="0">
                                          <p:val>
                                            <p:strVal val="#ppt_x"/>
                                          </p:val>
                                        </p:tav>
                                        <p:tav tm="100000">
                                          <p:val>
                                            <p:strVal val="#ppt_x"/>
                                          </p:val>
                                        </p:tav>
                                      </p:tavLst>
                                    </p:anim>
                                    <p:anim calcmode="lin" valueType="num">
                                      <p:cBhvr additive="base">
                                        <p:cTn id="13" dur="3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iterate type="lt">
                                    <p:tmPct val="5000"/>
                                  </p:iterate>
                                  <p:childTnLst>
                                    <p:set>
                                      <p:cBhvr>
                                        <p:cTn id="17" dur="1" fill="hold">
                                          <p:stCondLst>
                                            <p:cond delay="0"/>
                                          </p:stCondLst>
                                        </p:cTn>
                                        <p:tgtEl>
                                          <p:spTgt spid="52230"/>
                                        </p:tgtEl>
                                        <p:attrNameLst>
                                          <p:attrName>style.visibility</p:attrName>
                                        </p:attrNameLst>
                                      </p:cBhvr>
                                      <p:to>
                                        <p:strVal val="visible"/>
                                      </p:to>
                                    </p:set>
                                    <p:anim calcmode="lin" valueType="num">
                                      <p:cBhvr>
                                        <p:cTn id="18" dur="2000" fill="hold"/>
                                        <p:tgtEl>
                                          <p:spTgt spid="52230"/>
                                        </p:tgtEl>
                                        <p:attrNameLst>
                                          <p:attrName>ppt_w</p:attrName>
                                        </p:attrNameLst>
                                      </p:cBhvr>
                                      <p:tavLst>
                                        <p:tav tm="0">
                                          <p:val>
                                            <p:fltVal val="0"/>
                                          </p:val>
                                        </p:tav>
                                        <p:tav tm="100000">
                                          <p:val>
                                            <p:strVal val="#ppt_w"/>
                                          </p:val>
                                        </p:tav>
                                      </p:tavLst>
                                    </p:anim>
                                    <p:anim calcmode="lin" valueType="num">
                                      <p:cBhvr>
                                        <p:cTn id="19" dur="2000" fill="hold"/>
                                        <p:tgtEl>
                                          <p:spTgt spid="52230"/>
                                        </p:tgtEl>
                                        <p:attrNameLst>
                                          <p:attrName>ppt_h</p:attrName>
                                        </p:attrNameLst>
                                      </p:cBhvr>
                                      <p:tavLst>
                                        <p:tav tm="0">
                                          <p:val>
                                            <p:fltVal val="0"/>
                                          </p:val>
                                        </p:tav>
                                        <p:tav tm="100000">
                                          <p:val>
                                            <p:strVal val="#ppt_h"/>
                                          </p:val>
                                        </p:tav>
                                      </p:tavLst>
                                    </p:anim>
                                    <p:anim calcmode="lin" valueType="num">
                                      <p:cBhvr>
                                        <p:cTn id="20" dur="2000" fill="hold"/>
                                        <p:tgtEl>
                                          <p:spTgt spid="52230"/>
                                        </p:tgtEl>
                                        <p:attrNameLst>
                                          <p:attrName>style.rotation</p:attrName>
                                        </p:attrNameLst>
                                      </p:cBhvr>
                                      <p:tavLst>
                                        <p:tav tm="0">
                                          <p:val>
                                            <p:fltVal val="90"/>
                                          </p:val>
                                        </p:tav>
                                        <p:tav tm="100000">
                                          <p:val>
                                            <p:fltVal val="0"/>
                                          </p:val>
                                        </p:tav>
                                      </p:tavLst>
                                    </p:anim>
                                    <p:animEffect transition="in" filter="fade">
                                      <p:cBhvr>
                                        <p:cTn id="21" dur="2000"/>
                                        <p:tgtEl>
                                          <p:spTgt spid="52230"/>
                                        </p:tgtEl>
                                      </p:cBhvr>
                                    </p:animEffect>
                                  </p:childTnLst>
                                </p:cTn>
                              </p:par>
                            </p:childTnLst>
                          </p:cTn>
                        </p:par>
                      </p:childTnLst>
                    </p:cTn>
                  </p:par>
                  <p:par>
                    <p:cTn id="22" fill="hold">
                      <p:stCondLst>
                        <p:cond delay="indefinite"/>
                      </p:stCondLst>
                      <p:childTnLst>
                        <p:par>
                          <p:cTn id="23" fill="hold">
                            <p:stCondLst>
                              <p:cond delay="0"/>
                            </p:stCondLst>
                            <p:childTnLst>
                              <p:par>
                                <p:cTn id="24" presetID="19" presetClass="entr" presetSubtype="10" fill="hold" grpId="0" nodeType="clickEffect">
                                  <p:stCondLst>
                                    <p:cond delay="0"/>
                                  </p:stCondLst>
                                  <p:childTnLst>
                                    <p:set>
                                      <p:cBhvr>
                                        <p:cTn id="25" dur="1" fill="hold">
                                          <p:stCondLst>
                                            <p:cond delay="0"/>
                                          </p:stCondLst>
                                        </p:cTn>
                                        <p:tgtEl>
                                          <p:spTgt spid="52231"/>
                                        </p:tgtEl>
                                        <p:attrNameLst>
                                          <p:attrName>style.visibility</p:attrName>
                                        </p:attrNameLst>
                                      </p:cBhvr>
                                      <p:to>
                                        <p:strVal val="visible"/>
                                      </p:to>
                                    </p:set>
                                    <p:anim calcmode="lin" valueType="num">
                                      <p:cBhvr>
                                        <p:cTn id="26" dur="2000" fill="hold"/>
                                        <p:tgtEl>
                                          <p:spTgt spid="52231"/>
                                        </p:tgtEl>
                                        <p:attrNameLst>
                                          <p:attrName>ppt_w</p:attrName>
                                        </p:attrNameLst>
                                      </p:cBhvr>
                                      <p:tavLst>
                                        <p:tav tm="0" fmla="#ppt_w*sin(2.5*pi*$)">
                                          <p:val>
                                            <p:fltVal val="0"/>
                                          </p:val>
                                        </p:tav>
                                        <p:tav tm="100000">
                                          <p:val>
                                            <p:fltVal val="1"/>
                                          </p:val>
                                        </p:tav>
                                      </p:tavLst>
                                    </p:anim>
                                    <p:anim calcmode="lin" valueType="num">
                                      <p:cBhvr>
                                        <p:cTn id="27" dur="2000" fill="hold"/>
                                        <p:tgtEl>
                                          <p:spTgt spid="522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animBg="1"/>
      <p:bldGraphic spid="24" grpId="0">
        <p:bldAsOne/>
      </p:bldGraphic>
      <p:bldP spid="52230" grpId="0"/>
      <p:bldP spid="522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hteck 2"/>
          <p:cNvSpPr>
            <a:spLocks noChangeArrowheads="1"/>
          </p:cNvSpPr>
          <p:nvPr/>
        </p:nvSpPr>
        <p:spPr bwMode="auto">
          <a:xfrm>
            <a:off x="179388" y="1412875"/>
            <a:ext cx="8964612" cy="2092881"/>
          </a:xfrm>
          <a:prstGeom prst="rect">
            <a:avLst/>
          </a:prstGeom>
          <a:noFill/>
          <a:ln w="9525">
            <a:noFill/>
            <a:miter lim="800000"/>
            <a:headEnd/>
            <a:tailEnd/>
          </a:ln>
        </p:spPr>
        <p:txBody>
          <a:bodyPr wrap="square">
            <a:spAutoFit/>
          </a:bodyPr>
          <a:lstStyle/>
          <a:p>
            <a:endParaRPr lang="de-DE" sz="1000" dirty="0" smtClean="0"/>
          </a:p>
          <a:p>
            <a:endParaRPr lang="de-DE" sz="1000" dirty="0" smtClean="0"/>
          </a:p>
          <a:p>
            <a:endParaRPr lang="de-DE" sz="2400" dirty="0" smtClean="0"/>
          </a:p>
          <a:p>
            <a:endParaRPr lang="de-DE" sz="2400" dirty="0" smtClean="0"/>
          </a:p>
          <a:p>
            <a:endParaRPr lang="de-DE" sz="2400" dirty="0" smtClean="0"/>
          </a:p>
          <a:p>
            <a:r>
              <a:rPr lang="de-DE" sz="2400" dirty="0" smtClean="0"/>
              <a:t> </a:t>
            </a:r>
            <a:endParaRPr lang="de-DE" sz="2400" dirty="0"/>
          </a:p>
          <a:p>
            <a:endParaRPr lang="de-DE" sz="1400" dirty="0"/>
          </a:p>
        </p:txBody>
      </p:sp>
      <p:pic>
        <p:nvPicPr>
          <p:cNvPr id="16387" name="Grafik 3" descr="http://www.compu-seite.de/software/Gifs/Weihnachten/Clipart204.gif"/>
          <p:cNvPicPr>
            <a:picLocks noChangeAspect="1" noChangeArrowheads="1"/>
          </p:cNvPicPr>
          <p:nvPr/>
        </p:nvPicPr>
        <p:blipFill>
          <a:blip r:embed="rId2" r:link="rId3" cstate="print"/>
          <a:srcRect/>
          <a:stretch>
            <a:fillRect/>
          </a:stretch>
        </p:blipFill>
        <p:spPr bwMode="auto">
          <a:xfrm>
            <a:off x="7164288" y="332656"/>
            <a:ext cx="1824037" cy="1765300"/>
          </a:xfrm>
          <a:prstGeom prst="rect">
            <a:avLst/>
          </a:prstGeom>
          <a:noFill/>
          <a:ln w="9525">
            <a:noFill/>
            <a:miter lim="800000"/>
            <a:headEnd/>
            <a:tailEnd/>
          </a:ln>
        </p:spPr>
      </p:pic>
      <p:sp>
        <p:nvSpPr>
          <p:cNvPr id="4" name="Rechteck 3"/>
          <p:cNvSpPr/>
          <p:nvPr/>
        </p:nvSpPr>
        <p:spPr>
          <a:xfrm>
            <a:off x="0" y="260648"/>
            <a:ext cx="8892480" cy="7171194"/>
          </a:xfrm>
          <a:prstGeom prst="rect">
            <a:avLst/>
          </a:prstGeom>
        </p:spPr>
        <p:txBody>
          <a:bodyPr wrap="square">
            <a:spAutoFit/>
          </a:bodyPr>
          <a:lstStyle/>
          <a:p>
            <a:r>
              <a:rPr lang="de-DE" b="1" dirty="0" smtClean="0"/>
              <a:t>Titelverteidiger  nicht zu schlagen</a:t>
            </a:r>
            <a:r>
              <a:rPr lang="de-DE" dirty="0" smtClean="0"/>
              <a:t> </a:t>
            </a:r>
          </a:p>
          <a:p>
            <a:r>
              <a:rPr lang="de-DE" dirty="0" smtClean="0"/>
              <a:t>  </a:t>
            </a:r>
          </a:p>
          <a:p>
            <a:r>
              <a:rPr lang="de-DE" b="1" dirty="0" smtClean="0"/>
              <a:t>17. Weihnachtsturnier der Lehrer und Angestellten</a:t>
            </a:r>
            <a:r>
              <a:rPr lang="de-DE" dirty="0" smtClean="0"/>
              <a:t> </a:t>
            </a:r>
          </a:p>
          <a:p>
            <a:r>
              <a:rPr lang="de-DE" dirty="0" smtClean="0"/>
              <a:t>  </a:t>
            </a:r>
            <a:endParaRPr lang="de-DE" sz="1600" dirty="0" smtClean="0"/>
          </a:p>
          <a:p>
            <a:r>
              <a:rPr lang="de-DE" sz="1600" dirty="0" smtClean="0"/>
              <a:t>Am </a:t>
            </a:r>
            <a:r>
              <a:rPr lang="de-DE" sz="1600" dirty="0" smtClean="0"/>
              <a:t>15.12.2018 fand das 17. Weihnachtsturnier der Lehrer und Angestellten statt. Von 9.00 Uhr bis 14.30 Uhr flogen auf allen drei Spielfeldern der Silberlandhalle  die Volleybälle. Bei sieben teilnehmenden Mannschaften bot sich als Spielmodus "Jeder gegen jeden" an. Die erforderlichen 21 Spiele wurden auf zwei Sätze begrenzt, so dass die Begegnungen nahezu parallel abliefen und es als Ergebnis auch ein Unentschieden geben konnte. Der Titelverteidiger, die "Phantastischen Sechs" vom Sportgymnasium Chemnitz , gewann die ersten beiden Sätze gegen die „Erzgebirgsengel“ von der Evangelischen Schulgemeinschaft, gaben aber dann einen Satz an die „Thalheimer Wichtel“ ab. Ab diesem Zeitpunkt  blieben  die Spieler von der ESG  den Chemnitzern auf den Fersen, denn sie gewannen nun auch alle ihre Spiele. Am Ende reichte es für den Platz 2, denn auch das Chemnitzer Team ließ nichts mehr anbrennen. Das Team „Der harte Kern“ verwies die Volleyballer vom  „Favoritenschreck“ auf Platz 4 , verbesserte sich im Vergleich zum Vorjahr um einen Platz und konnte die Bronzemedaille in Empfang nehmen. Auch die „Stadler“ von der OS </a:t>
            </a:r>
            <a:r>
              <a:rPr lang="de-DE" sz="1600" dirty="0" err="1" smtClean="0"/>
              <a:t>Jöhstadt</a:t>
            </a:r>
            <a:r>
              <a:rPr lang="de-DE" sz="1600" dirty="0" smtClean="0"/>
              <a:t> konnten eine bessere Platzierung mit Rang 6 verbuchen. Sie lagen somit vor dem „Weihnachtsteam“ vom Institut zur Ausbildung Jugendlicher, das erstmals am Turnier teilgenommen hat und zu einem ansprechenden Niveau des Wettkampfes  beigetragen hat. So waren  bei allen  Spielen  sehenswerte Ballstafetten und raffinierte Spielzüge zu bewundern. Zu ergänzen ist  noch die Platzierung der Wichtel aus Thalheim, die den Platz 5 sicherten. </a:t>
            </a:r>
          </a:p>
          <a:p>
            <a:r>
              <a:rPr lang="de-DE" sz="1600" dirty="0" smtClean="0"/>
              <a:t>  </a:t>
            </a:r>
          </a:p>
          <a:p>
            <a:r>
              <a:rPr lang="de-DE" sz="1600" dirty="0" smtClean="0"/>
              <a:t>Allen Teilnehmern hat  dieses Turnier wieder riesigen Spaß gemacht und sie kündigten ihr Wiederkommen auch für das nächste Jahr an. Das ist für die Organisatoren natürlich der größte Dank. </a:t>
            </a:r>
          </a:p>
          <a:p>
            <a:r>
              <a:rPr lang="de-DE" dirty="0" smtClean="0"/>
              <a:t> </a:t>
            </a:r>
            <a:endParaRPr lang="de-DE" dirty="0" smtClean="0"/>
          </a:p>
          <a:p>
            <a:r>
              <a:rPr lang="de-DE" dirty="0" smtClean="0"/>
              <a:t>  </a:t>
            </a:r>
            <a:endParaRPr lang="de-DE"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kkjsp-hkm-13.03.15\weihnachtsturnier2014\DSCI2667.JPG"/>
          <p:cNvPicPr>
            <a:picLocks noChangeAspect="1" noChangeArrowheads="1"/>
          </p:cNvPicPr>
          <p:nvPr/>
        </p:nvPicPr>
        <p:blipFill>
          <a:blip r:embed="rId2" cstate="print"/>
          <a:srcRect/>
          <a:stretch>
            <a:fillRect/>
          </a:stretch>
        </p:blipFill>
        <p:spPr bwMode="auto">
          <a:xfrm>
            <a:off x="250825" y="188913"/>
            <a:ext cx="3484563" cy="2613025"/>
          </a:xfrm>
          <a:prstGeom prst="rect">
            <a:avLst/>
          </a:prstGeom>
          <a:noFill/>
          <a:ln w="9525">
            <a:noFill/>
            <a:miter lim="800000"/>
            <a:headEnd/>
            <a:tailEnd/>
          </a:ln>
        </p:spPr>
      </p:pic>
      <p:pic>
        <p:nvPicPr>
          <p:cNvPr id="17411" name="Picture 3" descr="F:\kkjsp-hkm-13.03.15\weihnachtsturnier2014\DSCI2673.JPG"/>
          <p:cNvPicPr>
            <a:picLocks noChangeAspect="1" noChangeArrowheads="1"/>
          </p:cNvPicPr>
          <p:nvPr/>
        </p:nvPicPr>
        <p:blipFill>
          <a:blip r:embed="rId3" cstate="print"/>
          <a:srcRect/>
          <a:stretch>
            <a:fillRect/>
          </a:stretch>
        </p:blipFill>
        <p:spPr bwMode="auto">
          <a:xfrm>
            <a:off x="5292725" y="620713"/>
            <a:ext cx="3351213" cy="2514600"/>
          </a:xfrm>
          <a:prstGeom prst="rect">
            <a:avLst/>
          </a:prstGeom>
          <a:noFill/>
          <a:ln w="9525">
            <a:noFill/>
            <a:miter lim="800000"/>
            <a:headEnd/>
            <a:tailEnd/>
          </a:ln>
        </p:spPr>
      </p:pic>
      <p:pic>
        <p:nvPicPr>
          <p:cNvPr id="17412" name="Picture 4" descr="F:\kkjsp-hkm-13.03.15\weihnachtsturnier2014\DSCI2676.JPG"/>
          <p:cNvPicPr>
            <a:picLocks noChangeAspect="1" noChangeArrowheads="1"/>
          </p:cNvPicPr>
          <p:nvPr/>
        </p:nvPicPr>
        <p:blipFill>
          <a:blip r:embed="rId4" cstate="print"/>
          <a:srcRect/>
          <a:stretch>
            <a:fillRect/>
          </a:stretch>
        </p:blipFill>
        <p:spPr bwMode="auto">
          <a:xfrm rot="-847215">
            <a:off x="250825" y="3213100"/>
            <a:ext cx="3629025" cy="2720975"/>
          </a:xfrm>
          <a:prstGeom prst="rect">
            <a:avLst/>
          </a:prstGeom>
          <a:noFill/>
          <a:ln w="9525">
            <a:noFill/>
            <a:miter lim="800000"/>
            <a:headEnd/>
            <a:tailEnd/>
          </a:ln>
        </p:spPr>
      </p:pic>
      <p:pic>
        <p:nvPicPr>
          <p:cNvPr id="17413" name="Picture 6" descr="F:\kkjsp-hkm-13.03.15\weihnachtsturnier2014\DSCI2706.JPG"/>
          <p:cNvPicPr>
            <a:picLocks noChangeAspect="1" noChangeArrowheads="1"/>
          </p:cNvPicPr>
          <p:nvPr/>
        </p:nvPicPr>
        <p:blipFill>
          <a:blip r:embed="rId5" cstate="print"/>
          <a:srcRect/>
          <a:stretch>
            <a:fillRect/>
          </a:stretch>
        </p:blipFill>
        <p:spPr bwMode="auto">
          <a:xfrm>
            <a:off x="3132138" y="1484313"/>
            <a:ext cx="2882900" cy="2163762"/>
          </a:xfrm>
          <a:prstGeom prst="rect">
            <a:avLst/>
          </a:prstGeom>
          <a:noFill/>
          <a:ln w="9525">
            <a:noFill/>
            <a:miter lim="800000"/>
            <a:headEnd/>
            <a:tailEnd/>
          </a:ln>
        </p:spPr>
      </p:pic>
      <p:pic>
        <p:nvPicPr>
          <p:cNvPr id="17414" name="Picture 7" descr="F:\kkjsp-hkm-13.03.15\weihnachtsturnier2014\DSCI2696.JPG"/>
          <p:cNvPicPr>
            <a:picLocks noChangeAspect="1" noChangeArrowheads="1"/>
          </p:cNvPicPr>
          <p:nvPr/>
        </p:nvPicPr>
        <p:blipFill>
          <a:blip r:embed="rId6" cstate="print"/>
          <a:srcRect/>
          <a:stretch>
            <a:fillRect/>
          </a:stretch>
        </p:blipFill>
        <p:spPr bwMode="auto">
          <a:xfrm rot="1464269">
            <a:off x="5294313" y="3829050"/>
            <a:ext cx="3279775" cy="2460625"/>
          </a:xfrm>
          <a:prstGeom prst="rect">
            <a:avLst/>
          </a:prstGeom>
          <a:noFill/>
          <a:ln w="9525">
            <a:noFill/>
            <a:miter lim="800000"/>
            <a:headEnd/>
            <a:tailEnd/>
          </a:ln>
        </p:spPr>
      </p:pic>
      <p:pic>
        <p:nvPicPr>
          <p:cNvPr id="17415" name="Picture 5" descr="F:\kkjsp-hkm-13.03.15\weihnachtsturnier2014\DSCI2678.JPG"/>
          <p:cNvPicPr>
            <a:picLocks noChangeAspect="1" noChangeArrowheads="1"/>
          </p:cNvPicPr>
          <p:nvPr/>
        </p:nvPicPr>
        <p:blipFill>
          <a:blip r:embed="rId7" cstate="print"/>
          <a:srcRect/>
          <a:stretch>
            <a:fillRect/>
          </a:stretch>
        </p:blipFill>
        <p:spPr bwMode="auto">
          <a:xfrm>
            <a:off x="2916238" y="4221163"/>
            <a:ext cx="3051175" cy="228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WordArt 6"/>
          <p:cNvSpPr>
            <a:spLocks noChangeArrowheads="1" noChangeShapeType="1" noTextEdit="1"/>
          </p:cNvSpPr>
          <p:nvPr/>
        </p:nvSpPr>
        <p:spPr bwMode="auto">
          <a:xfrm>
            <a:off x="4572000" y="333375"/>
            <a:ext cx="4103688" cy="863600"/>
          </a:xfrm>
          <a:prstGeom prst="rect">
            <a:avLst/>
          </a:prstGeom>
        </p:spPr>
        <p:txBody>
          <a:bodyPr wrap="none" fromWordArt="1">
            <a:prstTxWarp prst="textDoubleWave1">
              <a:avLst>
                <a:gd name="adj1" fmla="val 6500"/>
                <a:gd name="adj2" fmla="val 0"/>
              </a:avLst>
            </a:prstTxWarp>
          </a:bodyPr>
          <a:lstStyle/>
          <a:p>
            <a:pPr algn="ctr"/>
            <a:r>
              <a:rPr lang="de-DE" kern="10" spc="-180">
                <a:ln w="12700">
                  <a:solidFill>
                    <a:srgbClr val="000099"/>
                  </a:solidFill>
                  <a:round/>
                  <a:headEnd/>
                  <a:tailEnd/>
                </a:ln>
                <a:solidFill>
                  <a:srgbClr val="33CCFF"/>
                </a:solidFill>
                <a:effectLst>
                  <a:outerShdw dist="125724" dir="18900000" algn="ctr" rotWithShape="0">
                    <a:srgbClr val="000099"/>
                  </a:outerShdw>
                </a:effectLst>
                <a:latin typeface="Impact"/>
              </a:rPr>
              <a:t>Jugend trainiert für Olympia</a:t>
            </a:r>
          </a:p>
        </p:txBody>
      </p:sp>
      <p:pic>
        <p:nvPicPr>
          <p:cNvPr id="19463" name="Picture 7" descr="j0238218"/>
          <p:cNvPicPr>
            <a:picLocks noChangeAspect="1" noChangeArrowheads="1"/>
          </p:cNvPicPr>
          <p:nvPr/>
        </p:nvPicPr>
        <p:blipFill>
          <a:blip r:embed="rId2" cstate="print"/>
          <a:srcRect/>
          <a:stretch>
            <a:fillRect/>
          </a:stretch>
        </p:blipFill>
        <p:spPr bwMode="auto">
          <a:xfrm>
            <a:off x="2571750" y="0"/>
            <a:ext cx="1778000" cy="1484313"/>
          </a:xfrm>
          <a:prstGeom prst="rect">
            <a:avLst/>
          </a:prstGeom>
          <a:noFill/>
          <a:ln w="9525">
            <a:noFill/>
            <a:miter lim="800000"/>
            <a:headEnd/>
            <a:tailEnd/>
          </a:ln>
        </p:spPr>
      </p:pic>
      <p:sp>
        <p:nvSpPr>
          <p:cNvPr id="19464" name="Text Box 8"/>
          <p:cNvSpPr txBox="1">
            <a:spLocks noChangeArrowheads="1"/>
          </p:cNvSpPr>
          <p:nvPr/>
        </p:nvSpPr>
        <p:spPr bwMode="auto">
          <a:xfrm>
            <a:off x="684212" y="1844675"/>
            <a:ext cx="7992243" cy="846386"/>
          </a:xfrm>
          <a:prstGeom prst="rect">
            <a:avLst/>
          </a:prstGeom>
          <a:noFill/>
          <a:ln w="9525">
            <a:noFill/>
            <a:miter lim="800000"/>
            <a:headEnd/>
            <a:tailEnd/>
          </a:ln>
        </p:spPr>
        <p:txBody>
          <a:bodyPr wrap="square">
            <a:spAutoFit/>
          </a:bodyPr>
          <a:lstStyle/>
          <a:p>
            <a:pPr>
              <a:spcBef>
                <a:spcPct val="50000"/>
              </a:spcBef>
            </a:pPr>
            <a:r>
              <a:rPr lang="de-DE" sz="1600" u="sng" dirty="0">
                <a:latin typeface="Perpetua"/>
              </a:rPr>
              <a:t>Teilnahme der Schulen</a:t>
            </a:r>
            <a:r>
              <a:rPr lang="de-DE" sz="1600" dirty="0">
                <a:latin typeface="Perpetua"/>
              </a:rPr>
              <a:t>: </a:t>
            </a:r>
            <a:r>
              <a:rPr lang="de-DE" sz="1600" dirty="0" smtClean="0">
                <a:latin typeface="Perpetua"/>
              </a:rPr>
              <a:t> </a:t>
            </a:r>
            <a:r>
              <a:rPr lang="de-DE" sz="1600" dirty="0">
                <a:latin typeface="Perpetua"/>
              </a:rPr>
              <a:t>LKG </a:t>
            </a:r>
            <a:r>
              <a:rPr lang="de-DE" sz="1600" dirty="0" err="1">
                <a:latin typeface="Perpetua"/>
              </a:rPr>
              <a:t>Annaberg</a:t>
            </a:r>
            <a:r>
              <a:rPr lang="de-DE" sz="1600" dirty="0">
                <a:latin typeface="Perpetua"/>
              </a:rPr>
              <a:t> ( </a:t>
            </a:r>
            <a:r>
              <a:rPr lang="de-DE" sz="1600" dirty="0" smtClean="0">
                <a:latin typeface="Perpetua"/>
              </a:rPr>
              <a:t>1</a:t>
            </a:r>
            <a:r>
              <a:rPr lang="de-DE" sz="1600" dirty="0" smtClean="0">
                <a:latin typeface="Perpetua"/>
              </a:rPr>
              <a:t> ), </a:t>
            </a:r>
            <a:r>
              <a:rPr lang="de-DE" sz="1600" dirty="0">
                <a:latin typeface="Perpetua"/>
              </a:rPr>
              <a:t>ESG Erzgebirge </a:t>
            </a:r>
            <a:r>
              <a:rPr lang="de-DE" sz="1600" dirty="0" smtClean="0">
                <a:latin typeface="Perpetua"/>
              </a:rPr>
              <a:t>(3) </a:t>
            </a:r>
            <a:r>
              <a:rPr lang="de-DE" sz="1600" dirty="0" smtClean="0">
                <a:latin typeface="Perpetua"/>
              </a:rPr>
              <a:t>, </a:t>
            </a:r>
            <a:r>
              <a:rPr lang="de-DE" sz="1600" dirty="0">
                <a:latin typeface="Perpetua"/>
              </a:rPr>
              <a:t>HGG Thum </a:t>
            </a:r>
            <a:r>
              <a:rPr lang="de-DE" sz="1600" dirty="0" smtClean="0">
                <a:latin typeface="Perpetua"/>
              </a:rPr>
              <a:t>(3) </a:t>
            </a:r>
            <a:r>
              <a:rPr lang="de-DE" sz="1600" dirty="0">
                <a:latin typeface="Perpetua"/>
              </a:rPr>
              <a:t>OS </a:t>
            </a:r>
            <a:r>
              <a:rPr lang="de-DE" sz="1600" dirty="0" err="1" smtClean="0">
                <a:latin typeface="Perpetua"/>
              </a:rPr>
              <a:t>Großrückerswalde</a:t>
            </a:r>
            <a:r>
              <a:rPr lang="de-DE" sz="1600" dirty="0" smtClean="0">
                <a:latin typeface="Perpetua"/>
              </a:rPr>
              <a:t> </a:t>
            </a:r>
            <a:r>
              <a:rPr lang="de-DE" sz="1600" dirty="0" smtClean="0">
                <a:latin typeface="Perpetua"/>
              </a:rPr>
              <a:t>(2)  </a:t>
            </a:r>
            <a:r>
              <a:rPr lang="de-DE" sz="1600" dirty="0" smtClean="0">
                <a:latin typeface="Perpetua"/>
              </a:rPr>
              <a:t>FSE </a:t>
            </a:r>
            <a:r>
              <a:rPr lang="de-DE" sz="1600" dirty="0" err="1" smtClean="0">
                <a:latin typeface="Perpetua"/>
              </a:rPr>
              <a:t>Gelenau</a:t>
            </a:r>
            <a:r>
              <a:rPr lang="de-DE" sz="1600" dirty="0" smtClean="0">
                <a:latin typeface="Perpetua"/>
              </a:rPr>
              <a:t> (1)   </a:t>
            </a:r>
            <a:r>
              <a:rPr lang="de-DE" dirty="0" smtClean="0">
                <a:latin typeface="Perpetua"/>
              </a:rPr>
              <a:t> </a:t>
            </a:r>
            <a:r>
              <a:rPr lang="de-DE" sz="1000" dirty="0">
                <a:latin typeface="Perpetua"/>
              </a:rPr>
              <a:t>(Klammern </a:t>
            </a:r>
            <a:r>
              <a:rPr lang="de-DE" sz="1000" dirty="0" smtClean="0">
                <a:latin typeface="Perpetua"/>
              </a:rPr>
              <a:t>Anzahl) </a:t>
            </a:r>
            <a:r>
              <a:rPr lang="de-DE" sz="1000" dirty="0">
                <a:latin typeface="Perpetua"/>
              </a:rPr>
              <a:t>der gem. Mannschaften )</a:t>
            </a:r>
          </a:p>
          <a:p>
            <a:pPr>
              <a:spcBef>
                <a:spcPct val="50000"/>
              </a:spcBef>
            </a:pPr>
            <a:endParaRPr lang="de-DE" sz="1000" dirty="0">
              <a:latin typeface="Perpetua"/>
            </a:endParaRPr>
          </a:p>
        </p:txBody>
      </p:sp>
      <p:sp>
        <p:nvSpPr>
          <p:cNvPr id="19465" name="Text Box 9"/>
          <p:cNvSpPr txBox="1">
            <a:spLocks noChangeArrowheads="1"/>
          </p:cNvSpPr>
          <p:nvPr/>
        </p:nvSpPr>
        <p:spPr bwMode="auto">
          <a:xfrm>
            <a:off x="714375" y="2928938"/>
            <a:ext cx="7632700" cy="2185214"/>
          </a:xfrm>
          <a:prstGeom prst="rect">
            <a:avLst/>
          </a:prstGeom>
          <a:noFill/>
          <a:ln w="9525">
            <a:noFill/>
            <a:miter lim="800000"/>
            <a:headEnd/>
            <a:tailEnd/>
          </a:ln>
        </p:spPr>
        <p:txBody>
          <a:bodyPr>
            <a:spAutoFit/>
          </a:bodyPr>
          <a:lstStyle/>
          <a:p>
            <a:pPr>
              <a:spcBef>
                <a:spcPct val="50000"/>
              </a:spcBef>
            </a:pPr>
            <a:r>
              <a:rPr lang="de-DE" sz="1600" u="sng" dirty="0">
                <a:latin typeface="Perpetua"/>
              </a:rPr>
              <a:t>Teilnahme  ERZ-Finale :  </a:t>
            </a:r>
            <a:r>
              <a:rPr lang="de-DE" sz="1600" dirty="0">
                <a:latin typeface="Perpetua"/>
              </a:rPr>
              <a:t>  </a:t>
            </a:r>
          </a:p>
          <a:p>
            <a:pPr>
              <a:spcBef>
                <a:spcPct val="50000"/>
              </a:spcBef>
            </a:pPr>
            <a:r>
              <a:rPr lang="de-DE" sz="1600" dirty="0" smtClean="0">
                <a:latin typeface="Perpetua"/>
              </a:rPr>
              <a:t>ESG </a:t>
            </a:r>
            <a:r>
              <a:rPr lang="de-DE" sz="1600" dirty="0" smtClean="0">
                <a:latin typeface="Perpetua"/>
              </a:rPr>
              <a:t>Erzgebirge (2. WK III</a:t>
            </a:r>
            <a:r>
              <a:rPr lang="de-DE" sz="1600" dirty="0" smtClean="0">
                <a:latin typeface="Perpetua"/>
              </a:rPr>
              <a:t>)</a:t>
            </a:r>
          </a:p>
          <a:p>
            <a:pPr>
              <a:spcBef>
                <a:spcPct val="50000"/>
              </a:spcBef>
            </a:pPr>
            <a:r>
              <a:rPr lang="de-DE" sz="1600" dirty="0" smtClean="0">
                <a:latin typeface="Perpetua"/>
              </a:rPr>
              <a:t>HGG Thum (3. WK IV)</a:t>
            </a:r>
            <a:endParaRPr lang="de-DE" sz="1600" dirty="0" smtClean="0">
              <a:latin typeface="Perpetua"/>
            </a:endParaRPr>
          </a:p>
          <a:p>
            <a:pPr>
              <a:spcBef>
                <a:spcPct val="50000"/>
              </a:spcBef>
            </a:pPr>
            <a:endParaRPr lang="de-DE" sz="1600" dirty="0" smtClean="0">
              <a:latin typeface="Perpetua"/>
            </a:endParaRPr>
          </a:p>
          <a:p>
            <a:pPr>
              <a:spcBef>
                <a:spcPct val="50000"/>
              </a:spcBef>
            </a:pPr>
            <a:endParaRPr lang="de-DE" sz="1600" dirty="0">
              <a:latin typeface="Perpetua"/>
            </a:endParaRPr>
          </a:p>
          <a:p>
            <a:pPr>
              <a:spcBef>
                <a:spcPct val="50000"/>
              </a:spcBef>
            </a:pPr>
            <a:endParaRPr lang="de-DE" sz="1600" dirty="0">
              <a:latin typeface="Perpetua"/>
            </a:endParaRPr>
          </a:p>
        </p:txBody>
      </p:sp>
      <p:sp>
        <p:nvSpPr>
          <p:cNvPr id="3078" name="Textfeld 23"/>
          <p:cNvSpPr txBox="1">
            <a:spLocks noChangeArrowheads="1"/>
          </p:cNvSpPr>
          <p:nvPr/>
        </p:nvSpPr>
        <p:spPr bwMode="auto">
          <a:xfrm>
            <a:off x="0" y="1357313"/>
            <a:ext cx="2143125" cy="369887"/>
          </a:xfrm>
          <a:prstGeom prst="rect">
            <a:avLst/>
          </a:prstGeom>
          <a:noFill/>
          <a:ln w="9525">
            <a:noFill/>
            <a:miter lim="800000"/>
            <a:headEnd/>
            <a:tailEnd/>
          </a:ln>
        </p:spPr>
        <p:txBody>
          <a:bodyPr>
            <a:spAutoFit/>
          </a:bodyPr>
          <a:lstStyle/>
          <a:p>
            <a:pPr algn="ctr"/>
            <a:r>
              <a:rPr lang="de-DE">
                <a:solidFill>
                  <a:schemeClr val="bg1"/>
                </a:solidFill>
                <a:latin typeface="Perpetua"/>
              </a:rPr>
              <a:t>Fußball</a:t>
            </a:r>
          </a:p>
        </p:txBody>
      </p:sp>
      <p:sp>
        <p:nvSpPr>
          <p:cNvPr id="35854" name="Datumsplatzhalter 13"/>
          <p:cNvSpPr>
            <a:spLocks noGrp="1"/>
          </p:cNvSpPr>
          <p:nvPr>
            <p:ph type="dt" sz="quarter" idx="10"/>
          </p:nvPr>
        </p:nvSpPr>
        <p:spPr bwMode="auto">
          <a:xfrm>
            <a:off x="7358063" y="6429375"/>
            <a:ext cx="1571625" cy="238125"/>
          </a:xfrm>
          <a:ln>
            <a:miter lim="800000"/>
            <a:headEnd/>
            <a:tailEnd/>
          </a:ln>
        </p:spPr>
        <p:txBody>
          <a:bodyPr wrap="square" numCol="1" compatLnSpc="1">
            <a:prstTxWarp prst="textNoShape">
              <a:avLst/>
            </a:prstTxWarp>
          </a:bodyPr>
          <a:lstStyle/>
          <a:p>
            <a:pPr fontAlgn="base">
              <a:spcBef>
                <a:spcPct val="0"/>
              </a:spcBef>
              <a:spcAft>
                <a:spcPct val="0"/>
              </a:spcAft>
              <a:defRPr/>
            </a:pPr>
            <a:fld id="{7B82C643-15FE-4224-8D2F-19B6C745D44D}" type="datetime1">
              <a:rPr lang="de-DE"/>
              <a:pPr fontAlgn="base">
                <a:spcBef>
                  <a:spcPct val="0"/>
                </a:spcBef>
                <a:spcAft>
                  <a:spcPct val="0"/>
                </a:spcAft>
                <a:defRPr/>
              </a:pPr>
              <a:t>15.06.2019</a:t>
            </a:fld>
            <a:endParaRPr lang="de-DE" dirty="0"/>
          </a:p>
        </p:txBody>
      </p:sp>
      <p:sp>
        <p:nvSpPr>
          <p:cNvPr id="21" name="Foliennummernplatzhalter 20"/>
          <p:cNvSpPr>
            <a:spLocks noGrp="1"/>
          </p:cNvSpPr>
          <p:nvPr>
            <p:ph type="sldNum" sz="quarter" idx="12"/>
          </p:nvPr>
        </p:nvSpPr>
        <p:spPr/>
        <p:txBody>
          <a:bodyPr/>
          <a:lstStyle/>
          <a:p>
            <a:pPr>
              <a:defRPr/>
            </a:pPr>
            <a:fld id="{AEBE5B00-51EE-4C80-838C-B5EE38B236EF}" type="slidenum">
              <a:rPr lang="de-DE"/>
              <a:pPr>
                <a:defRPr/>
              </a:pPr>
              <a:t>2</a:t>
            </a:fld>
            <a:endParaRPr lang="de-DE"/>
          </a:p>
        </p:txBody>
      </p:sp>
      <p:pic>
        <p:nvPicPr>
          <p:cNvPr id="3081" name="Grafik 15" descr="Bild 059.jpg"/>
          <p:cNvPicPr>
            <a:picLocks noChangeAspect="1"/>
          </p:cNvPicPr>
          <p:nvPr/>
        </p:nvPicPr>
        <p:blipFill>
          <a:blip r:embed="rId3" cstate="print"/>
          <a:srcRect/>
          <a:stretch>
            <a:fillRect/>
          </a:stretch>
        </p:blipFill>
        <p:spPr bwMode="auto">
          <a:xfrm>
            <a:off x="214313" y="142875"/>
            <a:ext cx="2071687" cy="1554163"/>
          </a:xfrm>
          <a:prstGeom prst="rect">
            <a:avLst/>
          </a:prstGeom>
          <a:noFill/>
          <a:ln w="9525">
            <a:noFill/>
            <a:miter lim="800000"/>
            <a:headEnd/>
            <a:tailEnd/>
          </a:ln>
        </p:spPr>
      </p:pic>
      <p:pic>
        <p:nvPicPr>
          <p:cNvPr id="3082" name="Grafik 17" descr="Bild 061.jpg"/>
          <p:cNvPicPr>
            <a:picLocks noChangeAspect="1"/>
          </p:cNvPicPr>
          <p:nvPr/>
        </p:nvPicPr>
        <p:blipFill>
          <a:blip r:embed="rId4" cstate="print"/>
          <a:srcRect/>
          <a:stretch>
            <a:fillRect/>
          </a:stretch>
        </p:blipFill>
        <p:spPr bwMode="auto">
          <a:xfrm>
            <a:off x="-2413000" y="2997200"/>
            <a:ext cx="1857375" cy="1393825"/>
          </a:xfrm>
          <a:prstGeom prst="rect">
            <a:avLst/>
          </a:prstGeom>
          <a:noFill/>
          <a:ln w="9525">
            <a:noFill/>
            <a:miter lim="800000"/>
            <a:headEnd/>
            <a:tailEnd/>
          </a:ln>
        </p:spPr>
      </p:pic>
      <p:pic>
        <p:nvPicPr>
          <p:cNvPr id="3083" name="Grafik 18" descr="Bild 058.jpg"/>
          <p:cNvPicPr>
            <a:picLocks noChangeAspect="1"/>
          </p:cNvPicPr>
          <p:nvPr/>
        </p:nvPicPr>
        <p:blipFill>
          <a:blip r:embed="rId5" cstate="print"/>
          <a:srcRect/>
          <a:stretch>
            <a:fillRect/>
          </a:stretch>
        </p:blipFill>
        <p:spPr bwMode="auto">
          <a:xfrm>
            <a:off x="9756775" y="549275"/>
            <a:ext cx="1905000" cy="1428750"/>
          </a:xfrm>
          <a:prstGeom prst="rect">
            <a:avLst/>
          </a:prstGeom>
          <a:noFill/>
          <a:ln w="9525">
            <a:noFill/>
            <a:miter lim="800000"/>
            <a:headEnd/>
            <a:tailEnd/>
          </a:ln>
        </p:spPr>
      </p:pic>
      <p:pic>
        <p:nvPicPr>
          <p:cNvPr id="3084" name="Grafik 19" descr="Bild 062.jpg"/>
          <p:cNvPicPr>
            <a:picLocks noChangeAspect="1"/>
          </p:cNvPicPr>
          <p:nvPr/>
        </p:nvPicPr>
        <p:blipFill>
          <a:blip r:embed="rId6" cstate="print"/>
          <a:srcRect/>
          <a:stretch>
            <a:fillRect/>
          </a:stretch>
        </p:blipFill>
        <p:spPr bwMode="auto">
          <a:xfrm>
            <a:off x="10333038" y="5411788"/>
            <a:ext cx="1928812" cy="1446212"/>
          </a:xfrm>
          <a:prstGeom prst="rect">
            <a:avLst/>
          </a:prstGeom>
          <a:noFill/>
          <a:ln w="9525">
            <a:noFill/>
            <a:miter lim="800000"/>
            <a:headEnd/>
            <a:tailEnd/>
          </a:ln>
        </p:spPr>
      </p:pic>
      <p:pic>
        <p:nvPicPr>
          <p:cNvPr id="3085" name="Grafik 21" descr="Bild 063.jpg"/>
          <p:cNvPicPr>
            <a:picLocks noChangeAspect="1"/>
          </p:cNvPicPr>
          <p:nvPr/>
        </p:nvPicPr>
        <p:blipFill>
          <a:blip r:embed="rId7" cstate="print"/>
          <a:srcRect/>
          <a:stretch>
            <a:fillRect/>
          </a:stretch>
        </p:blipFill>
        <p:spPr bwMode="auto">
          <a:xfrm>
            <a:off x="9828213" y="2924175"/>
            <a:ext cx="1857375" cy="1392238"/>
          </a:xfrm>
          <a:prstGeom prst="rect">
            <a:avLst/>
          </a:prstGeom>
          <a:noFill/>
          <a:ln w="9525">
            <a:noFill/>
            <a:miter lim="800000"/>
            <a:headEnd/>
            <a:tailEnd/>
          </a:ln>
        </p:spPr>
      </p:pic>
      <p:pic>
        <p:nvPicPr>
          <p:cNvPr id="3086" name="Grafik 22" descr="Bild 133.jpg"/>
          <p:cNvPicPr>
            <a:picLocks noChangeAspect="1"/>
          </p:cNvPicPr>
          <p:nvPr/>
        </p:nvPicPr>
        <p:blipFill>
          <a:blip r:embed="rId8" cstate="print"/>
          <a:srcRect/>
          <a:stretch>
            <a:fillRect/>
          </a:stretch>
        </p:blipFill>
        <p:spPr bwMode="auto">
          <a:xfrm>
            <a:off x="-2197100" y="4941888"/>
            <a:ext cx="1928812" cy="1446212"/>
          </a:xfrm>
          <a:prstGeom prst="rect">
            <a:avLst/>
          </a:prstGeom>
          <a:noFill/>
          <a:ln w="9525">
            <a:noFill/>
            <a:miter lim="800000"/>
            <a:headEnd/>
            <a:tailEnd/>
          </a:ln>
        </p:spPr>
      </p:pic>
      <p:pic>
        <p:nvPicPr>
          <p:cNvPr id="3087" name="Grafik 23" descr="Bild 132.jpg"/>
          <p:cNvPicPr>
            <a:picLocks noChangeAspect="1"/>
          </p:cNvPicPr>
          <p:nvPr/>
        </p:nvPicPr>
        <p:blipFill>
          <a:blip r:embed="rId9" cstate="print"/>
          <a:srcRect/>
          <a:stretch>
            <a:fillRect/>
          </a:stretch>
        </p:blipFill>
        <p:spPr bwMode="auto">
          <a:xfrm>
            <a:off x="-2124075" y="549275"/>
            <a:ext cx="1809750" cy="1357313"/>
          </a:xfrm>
          <a:prstGeom prst="rect">
            <a:avLst/>
          </a:prstGeom>
          <a:noFill/>
          <a:ln w="9525">
            <a:noFill/>
            <a:miter lim="800000"/>
            <a:headEnd/>
            <a:tailEnd/>
          </a:ln>
        </p:spPr>
      </p:pic>
      <p:pic>
        <p:nvPicPr>
          <p:cNvPr id="3088" name="Grafik 24" descr="Bild 134.jpg"/>
          <p:cNvPicPr>
            <a:picLocks noChangeAspect="1"/>
          </p:cNvPicPr>
          <p:nvPr/>
        </p:nvPicPr>
        <p:blipFill>
          <a:blip r:embed="rId10" cstate="print"/>
          <a:srcRect/>
          <a:stretch>
            <a:fillRect/>
          </a:stretch>
        </p:blipFill>
        <p:spPr bwMode="auto">
          <a:xfrm>
            <a:off x="10117138" y="4508500"/>
            <a:ext cx="1905000" cy="1428750"/>
          </a:xfrm>
          <a:prstGeom prst="rect">
            <a:avLst/>
          </a:prstGeom>
          <a:noFill/>
          <a:ln w="9525">
            <a:noFill/>
            <a:miter lim="800000"/>
            <a:headEnd/>
            <a:tailEnd/>
          </a:ln>
        </p:spPr>
      </p:pic>
      <p:pic>
        <p:nvPicPr>
          <p:cNvPr id="3089" name="Grafik 27" descr="IMG_7644.jpg"/>
          <p:cNvPicPr>
            <a:picLocks noChangeAspect="1"/>
          </p:cNvPicPr>
          <p:nvPr/>
        </p:nvPicPr>
        <p:blipFill>
          <a:blip r:embed="rId11" cstate="print"/>
          <a:srcRect/>
          <a:stretch>
            <a:fillRect/>
          </a:stretch>
        </p:blipFill>
        <p:spPr bwMode="auto">
          <a:xfrm>
            <a:off x="9467850" y="4508500"/>
            <a:ext cx="1857375" cy="1393825"/>
          </a:xfrm>
          <a:prstGeom prst="rect">
            <a:avLst/>
          </a:prstGeom>
          <a:noFill/>
          <a:ln w="9525">
            <a:noFill/>
            <a:miter lim="800000"/>
            <a:headEnd/>
            <a:tailEnd/>
          </a:ln>
        </p:spPr>
      </p:pic>
      <p:pic>
        <p:nvPicPr>
          <p:cNvPr id="3090" name="Grafik 18" descr="IMG_3363.JPG"/>
          <p:cNvPicPr>
            <a:picLocks noChangeAspect="1"/>
          </p:cNvPicPr>
          <p:nvPr/>
        </p:nvPicPr>
        <p:blipFill>
          <a:blip r:embed="rId12" cstate="print"/>
          <a:srcRect/>
          <a:stretch>
            <a:fillRect/>
          </a:stretch>
        </p:blipFill>
        <p:spPr bwMode="auto">
          <a:xfrm>
            <a:off x="-2124075" y="3141663"/>
            <a:ext cx="1944687" cy="1457325"/>
          </a:xfrm>
          <a:prstGeom prst="rect">
            <a:avLst/>
          </a:prstGeom>
          <a:noFill/>
          <a:ln w="9525">
            <a:noFill/>
            <a:miter lim="800000"/>
            <a:headEnd/>
            <a:tailEnd/>
          </a:ln>
        </p:spPr>
      </p:pic>
      <p:pic>
        <p:nvPicPr>
          <p:cNvPr id="3091" name="Grafik 19" descr="IMG_3364.JPG"/>
          <p:cNvPicPr>
            <a:picLocks noChangeAspect="1"/>
          </p:cNvPicPr>
          <p:nvPr/>
        </p:nvPicPr>
        <p:blipFill>
          <a:blip r:embed="rId13" cstate="print"/>
          <a:srcRect/>
          <a:stretch>
            <a:fillRect/>
          </a:stretch>
        </p:blipFill>
        <p:spPr bwMode="auto">
          <a:xfrm>
            <a:off x="10044113" y="3500438"/>
            <a:ext cx="1841500" cy="1381125"/>
          </a:xfrm>
          <a:prstGeom prst="rect">
            <a:avLst/>
          </a:prstGeom>
          <a:noFill/>
          <a:ln w="9525">
            <a:noFill/>
            <a:miter lim="800000"/>
            <a:headEnd/>
            <a:tailEnd/>
          </a:ln>
        </p:spPr>
      </p:pic>
      <p:pic>
        <p:nvPicPr>
          <p:cNvPr id="3092" name="Grafik 21" descr="IMG_8457.JPG"/>
          <p:cNvPicPr>
            <a:picLocks noChangeAspect="1"/>
          </p:cNvPicPr>
          <p:nvPr/>
        </p:nvPicPr>
        <p:blipFill>
          <a:blip r:embed="rId14" cstate="print"/>
          <a:srcRect/>
          <a:stretch>
            <a:fillRect/>
          </a:stretch>
        </p:blipFill>
        <p:spPr bwMode="auto">
          <a:xfrm>
            <a:off x="-2052638" y="3789363"/>
            <a:ext cx="1906588" cy="1430337"/>
          </a:xfrm>
          <a:prstGeom prst="rect">
            <a:avLst/>
          </a:prstGeom>
          <a:noFill/>
          <a:ln w="9525">
            <a:noFill/>
            <a:miter lim="800000"/>
            <a:headEnd/>
            <a:tailEnd/>
          </a:ln>
        </p:spPr>
      </p:pic>
      <p:pic>
        <p:nvPicPr>
          <p:cNvPr id="3093" name="Grafik 22" descr="IMG_8452.JPG"/>
          <p:cNvPicPr>
            <a:picLocks noChangeAspect="1"/>
          </p:cNvPicPr>
          <p:nvPr/>
        </p:nvPicPr>
        <p:blipFill>
          <a:blip r:embed="rId15" cstate="print"/>
          <a:srcRect/>
          <a:stretch>
            <a:fillRect/>
          </a:stretch>
        </p:blipFill>
        <p:spPr bwMode="auto">
          <a:xfrm>
            <a:off x="-2124075" y="4581525"/>
            <a:ext cx="2124075" cy="1593850"/>
          </a:xfrm>
          <a:prstGeom prst="rect">
            <a:avLst/>
          </a:prstGeom>
          <a:noFill/>
          <a:ln w="9525">
            <a:noFill/>
            <a:miter lim="800000"/>
            <a:headEnd/>
            <a:tailEnd/>
          </a:ln>
        </p:spPr>
      </p:pic>
      <p:pic>
        <p:nvPicPr>
          <p:cNvPr id="3094" name="Grafik 23" descr="IMG_8453.JPG"/>
          <p:cNvPicPr>
            <a:picLocks noChangeAspect="1"/>
          </p:cNvPicPr>
          <p:nvPr/>
        </p:nvPicPr>
        <p:blipFill>
          <a:blip r:embed="rId16" cstate="print"/>
          <a:srcRect/>
          <a:stretch>
            <a:fillRect/>
          </a:stretch>
        </p:blipFill>
        <p:spPr bwMode="auto">
          <a:xfrm>
            <a:off x="-2268538" y="4652963"/>
            <a:ext cx="2052638" cy="1539875"/>
          </a:xfrm>
          <a:prstGeom prst="rect">
            <a:avLst/>
          </a:prstGeom>
          <a:noFill/>
          <a:ln w="9525">
            <a:noFill/>
            <a:miter lim="800000"/>
            <a:headEnd/>
            <a:tailEnd/>
          </a:ln>
        </p:spPr>
      </p:pic>
      <p:pic>
        <p:nvPicPr>
          <p:cNvPr id="3095" name="Grafik 23" descr="IMG_0076.JPG"/>
          <p:cNvPicPr>
            <a:picLocks noChangeAspect="1"/>
          </p:cNvPicPr>
          <p:nvPr/>
        </p:nvPicPr>
        <p:blipFill>
          <a:blip r:embed="rId17" cstate="print"/>
          <a:srcRect/>
          <a:stretch>
            <a:fillRect/>
          </a:stretch>
        </p:blipFill>
        <p:spPr bwMode="auto">
          <a:xfrm>
            <a:off x="395536" y="4509120"/>
            <a:ext cx="2555875" cy="1916113"/>
          </a:xfrm>
          <a:prstGeom prst="rect">
            <a:avLst/>
          </a:prstGeom>
          <a:noFill/>
          <a:ln w="9525">
            <a:noFill/>
            <a:miter lim="800000"/>
            <a:headEnd/>
            <a:tailEnd/>
          </a:ln>
        </p:spPr>
      </p:pic>
      <p:pic>
        <p:nvPicPr>
          <p:cNvPr id="3096" name="Grafik 24" descr="IMG_0064.JPG"/>
          <p:cNvPicPr>
            <a:picLocks noChangeAspect="1"/>
          </p:cNvPicPr>
          <p:nvPr/>
        </p:nvPicPr>
        <p:blipFill>
          <a:blip r:embed="rId18" cstate="print"/>
          <a:srcRect/>
          <a:stretch>
            <a:fillRect/>
          </a:stretch>
        </p:blipFill>
        <p:spPr bwMode="auto">
          <a:xfrm>
            <a:off x="3214688" y="4786313"/>
            <a:ext cx="2411412" cy="1808162"/>
          </a:xfrm>
          <a:prstGeom prst="rect">
            <a:avLst/>
          </a:prstGeom>
          <a:noFill/>
          <a:ln w="9525">
            <a:noFill/>
            <a:miter lim="800000"/>
            <a:headEnd/>
            <a:tailEnd/>
          </a:ln>
        </p:spPr>
      </p:pic>
      <p:pic>
        <p:nvPicPr>
          <p:cNvPr id="3097" name="Grafik 26" descr="IMG_9878.JPG"/>
          <p:cNvPicPr>
            <a:picLocks noChangeAspect="1"/>
          </p:cNvPicPr>
          <p:nvPr/>
        </p:nvPicPr>
        <p:blipFill>
          <a:blip r:embed="rId19" cstate="print"/>
          <a:srcRect/>
          <a:stretch>
            <a:fillRect/>
          </a:stretch>
        </p:blipFill>
        <p:spPr bwMode="auto">
          <a:xfrm>
            <a:off x="5724525" y="2708275"/>
            <a:ext cx="1906588" cy="1431925"/>
          </a:xfrm>
          <a:prstGeom prst="rect">
            <a:avLst/>
          </a:prstGeom>
          <a:noFill/>
          <a:ln w="9525">
            <a:noFill/>
            <a:miter lim="800000"/>
            <a:headEnd/>
            <a:tailEnd/>
          </a:ln>
        </p:spPr>
      </p:pic>
      <p:pic>
        <p:nvPicPr>
          <p:cNvPr id="3098" name="Grafik 27" descr="IMG_9888.JPG"/>
          <p:cNvPicPr>
            <a:picLocks noChangeAspect="1"/>
          </p:cNvPicPr>
          <p:nvPr/>
        </p:nvPicPr>
        <p:blipFill>
          <a:blip r:embed="rId20" cstate="print"/>
          <a:srcRect/>
          <a:stretch>
            <a:fillRect/>
          </a:stretch>
        </p:blipFill>
        <p:spPr bwMode="auto">
          <a:xfrm>
            <a:off x="-1908175" y="5516563"/>
            <a:ext cx="1290637" cy="968375"/>
          </a:xfrm>
          <a:prstGeom prst="rect">
            <a:avLst/>
          </a:prstGeom>
          <a:noFill/>
          <a:ln w="9525">
            <a:noFill/>
            <a:miter lim="800000"/>
            <a:headEnd/>
            <a:tailEnd/>
          </a:ln>
        </p:spPr>
      </p:pic>
      <p:pic>
        <p:nvPicPr>
          <p:cNvPr id="3099" name="Grafik 28" descr="IMG_9882.JPG"/>
          <p:cNvPicPr>
            <a:picLocks noChangeAspect="1"/>
          </p:cNvPicPr>
          <p:nvPr/>
        </p:nvPicPr>
        <p:blipFill>
          <a:blip r:embed="rId21" cstate="print"/>
          <a:srcRect/>
          <a:stretch>
            <a:fillRect/>
          </a:stretch>
        </p:blipFill>
        <p:spPr bwMode="auto">
          <a:xfrm>
            <a:off x="6443663" y="4365625"/>
            <a:ext cx="2363787" cy="1771650"/>
          </a:xfrm>
          <a:prstGeom prst="rect">
            <a:avLst/>
          </a:prstGeom>
          <a:noFill/>
          <a:ln w="9525">
            <a:noFill/>
            <a:miter lim="800000"/>
            <a:headEnd/>
            <a:tailEnd/>
          </a:ln>
        </p:spPr>
      </p:pic>
      <p:sp>
        <p:nvSpPr>
          <p:cNvPr id="3100" name="Textfeld 29"/>
          <p:cNvSpPr txBox="1">
            <a:spLocks noChangeArrowheads="1"/>
          </p:cNvSpPr>
          <p:nvPr/>
        </p:nvSpPr>
        <p:spPr bwMode="auto">
          <a:xfrm>
            <a:off x="5148263" y="1341438"/>
            <a:ext cx="3095625" cy="368300"/>
          </a:xfrm>
          <a:prstGeom prst="rect">
            <a:avLst/>
          </a:prstGeom>
          <a:noFill/>
          <a:ln w="9525">
            <a:noFill/>
            <a:miter lim="800000"/>
            <a:headEnd/>
            <a:tailEnd/>
          </a:ln>
        </p:spPr>
        <p:txBody>
          <a:bodyPr>
            <a:spAutoFit/>
          </a:bodyPr>
          <a:lstStyle/>
          <a:p>
            <a:r>
              <a:rPr lang="de-DE" b="1"/>
              <a:t>Fußball Jungen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p:cTn id="7" dur="2000" fill="hold"/>
                                        <p:tgtEl>
                                          <p:spTgt spid="19462"/>
                                        </p:tgtEl>
                                        <p:attrNameLst>
                                          <p:attrName>ppt_w</p:attrName>
                                        </p:attrNameLst>
                                      </p:cBhvr>
                                      <p:tavLst>
                                        <p:tav tm="0">
                                          <p:val>
                                            <p:fltVal val="0"/>
                                          </p:val>
                                        </p:tav>
                                        <p:tav tm="100000">
                                          <p:val>
                                            <p:strVal val="#ppt_w"/>
                                          </p:val>
                                        </p:tav>
                                      </p:tavLst>
                                    </p:anim>
                                    <p:anim calcmode="lin" valueType="num">
                                      <p:cBhvr>
                                        <p:cTn id="8" dur="2000" fill="hold"/>
                                        <p:tgtEl>
                                          <p:spTgt spid="194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9463"/>
                                        </p:tgtEl>
                                        <p:attrNameLst>
                                          <p:attrName>style.visibility</p:attrName>
                                        </p:attrNameLst>
                                      </p:cBhvr>
                                      <p:to>
                                        <p:strVal val="visible"/>
                                      </p:to>
                                    </p:set>
                                    <p:anim calcmode="lin" valueType="num">
                                      <p:cBhvr>
                                        <p:cTn id="13" dur="2000" fill="hold"/>
                                        <p:tgtEl>
                                          <p:spTgt spid="19463"/>
                                        </p:tgtEl>
                                        <p:attrNameLst>
                                          <p:attrName>ppt_w</p:attrName>
                                        </p:attrNameLst>
                                      </p:cBhvr>
                                      <p:tavLst>
                                        <p:tav tm="0">
                                          <p:val>
                                            <p:fltVal val="0"/>
                                          </p:val>
                                        </p:tav>
                                        <p:tav tm="100000">
                                          <p:val>
                                            <p:strVal val="#ppt_w"/>
                                          </p:val>
                                        </p:tav>
                                      </p:tavLst>
                                    </p:anim>
                                    <p:anim calcmode="lin" valueType="num">
                                      <p:cBhvr>
                                        <p:cTn id="14" dur="2000" fill="hold"/>
                                        <p:tgtEl>
                                          <p:spTgt spid="1946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9464">
                                            <p:txEl>
                                              <p:pRg st="0" end="0"/>
                                            </p:txEl>
                                          </p:spTgt>
                                        </p:tgtEl>
                                        <p:attrNameLst>
                                          <p:attrName>style.visibility</p:attrName>
                                        </p:attrNameLst>
                                      </p:cBhvr>
                                      <p:to>
                                        <p:strVal val="visible"/>
                                      </p:to>
                                    </p:set>
                                    <p:animEffect transition="in" filter="randombar(horizontal)">
                                      <p:cBhvr>
                                        <p:cTn id="19" dur="2000"/>
                                        <p:tgtEl>
                                          <p:spTgt spid="1946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19465"/>
                                        </p:tgtEl>
                                        <p:attrNameLst>
                                          <p:attrName>style.visibility</p:attrName>
                                        </p:attrNameLst>
                                      </p:cBhvr>
                                      <p:to>
                                        <p:strVal val="visible"/>
                                      </p:to>
                                    </p:set>
                                    <p:animEffect transition="in" filter="fade">
                                      <p:cBhvr>
                                        <p:cTn id="24" dur="2000"/>
                                        <p:tgtEl>
                                          <p:spTgt spid="19465"/>
                                        </p:tgtEl>
                                      </p:cBhvr>
                                    </p:animEffect>
                                    <p:anim calcmode="lin" valueType="num">
                                      <p:cBhvr>
                                        <p:cTn id="25" dur="2000" fill="hold"/>
                                        <p:tgtEl>
                                          <p:spTgt spid="19465"/>
                                        </p:tgtEl>
                                        <p:attrNameLst>
                                          <p:attrName>ppt_x</p:attrName>
                                        </p:attrNameLst>
                                      </p:cBhvr>
                                      <p:tavLst>
                                        <p:tav tm="0">
                                          <p:val>
                                            <p:strVal val="#ppt_x"/>
                                          </p:val>
                                        </p:tav>
                                        <p:tav tm="100000">
                                          <p:val>
                                            <p:strVal val="#ppt_x"/>
                                          </p:val>
                                        </p:tav>
                                      </p:tavLst>
                                    </p:anim>
                                    <p:anim calcmode="lin" valueType="num">
                                      <p:cBhvr>
                                        <p:cTn id="26" dur="1800" decel="100000" fill="hold"/>
                                        <p:tgtEl>
                                          <p:spTgt spid="19465"/>
                                        </p:tgtEl>
                                        <p:attrNameLst>
                                          <p:attrName>ppt_y</p:attrName>
                                        </p:attrNameLst>
                                      </p:cBhvr>
                                      <p:tavLst>
                                        <p:tav tm="0">
                                          <p:val>
                                            <p:strVal val="#ppt_y+1"/>
                                          </p:val>
                                        </p:tav>
                                        <p:tav tm="100000">
                                          <p:val>
                                            <p:strVal val="#ppt_y-.03"/>
                                          </p:val>
                                        </p:tav>
                                      </p:tavLst>
                                    </p:anim>
                                    <p:anim calcmode="lin" valueType="num">
                                      <p:cBhvr>
                                        <p:cTn id="27" dur="200" accel="100000" fill="hold">
                                          <p:stCondLst>
                                            <p:cond delay="1800"/>
                                          </p:stCondLst>
                                        </p:cTn>
                                        <p:tgtEl>
                                          <p:spTgt spid="1946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p:bldP spid="1946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Grafik 3" descr="IMG_8745.JPG"/>
          <p:cNvPicPr>
            <a:picLocks noChangeAspect="1"/>
          </p:cNvPicPr>
          <p:nvPr/>
        </p:nvPicPr>
        <p:blipFill>
          <a:blip r:embed="rId2" cstate="print">
            <a:duotone>
              <a:schemeClr val="bg2">
                <a:shade val="45000"/>
                <a:satMod val="135000"/>
              </a:schemeClr>
              <a:prstClr val="white"/>
            </a:duotone>
            <a:lum bright="16000"/>
          </a:blip>
          <a:srcRect/>
          <a:stretch>
            <a:fillRect/>
          </a:stretch>
        </p:blipFill>
        <p:spPr bwMode="auto">
          <a:xfrm>
            <a:off x="0" y="0"/>
            <a:ext cx="9144000" cy="6858000"/>
          </a:xfrm>
          <a:prstGeom prst="rect">
            <a:avLst/>
          </a:prstGeom>
          <a:noFill/>
          <a:ln w="9525">
            <a:noFill/>
            <a:miter lim="800000"/>
            <a:headEnd/>
            <a:tailEnd/>
          </a:ln>
        </p:spPr>
      </p:pic>
      <p:sp>
        <p:nvSpPr>
          <p:cNvPr id="2" name="Rechteck 1"/>
          <p:cNvSpPr/>
          <p:nvPr/>
        </p:nvSpPr>
        <p:spPr>
          <a:xfrm>
            <a:off x="1043608" y="116632"/>
            <a:ext cx="4572000" cy="830997"/>
          </a:xfrm>
          <a:prstGeom prst="rect">
            <a:avLst/>
          </a:prstGeom>
        </p:spPr>
        <p:txBody>
          <a:bodyPr>
            <a:spAutoFit/>
          </a:bodyPr>
          <a:lstStyle/>
          <a:p>
            <a:pPr algn="ctr">
              <a:defRPr/>
            </a:pPr>
            <a:r>
              <a:rPr lang="de-DE" sz="2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Kinder- u. Jugendspiele</a:t>
            </a:r>
          </a:p>
          <a:p>
            <a:pPr algn="ctr">
              <a:defRPr/>
            </a:pPr>
            <a:r>
              <a:rPr lang="de-DE" sz="2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Erzgebirgsspiele  </a:t>
            </a:r>
            <a:r>
              <a:rPr lang="de-DE" sz="24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2019</a:t>
            </a:r>
            <a:endParaRPr lang="de-DE" sz="2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sp>
        <p:nvSpPr>
          <p:cNvPr id="18436" name="Textfeld 2"/>
          <p:cNvSpPr txBox="1">
            <a:spLocks noChangeArrowheads="1"/>
          </p:cNvSpPr>
          <p:nvPr/>
        </p:nvSpPr>
        <p:spPr bwMode="auto">
          <a:xfrm>
            <a:off x="467544" y="908720"/>
            <a:ext cx="8352928" cy="6463308"/>
          </a:xfrm>
          <a:prstGeom prst="rect">
            <a:avLst/>
          </a:prstGeom>
          <a:noFill/>
          <a:ln w="9525">
            <a:noFill/>
            <a:miter lim="800000"/>
            <a:headEnd/>
            <a:tailEnd/>
          </a:ln>
        </p:spPr>
        <p:txBody>
          <a:bodyPr wrap="square">
            <a:spAutoFit/>
          </a:bodyPr>
          <a:lstStyle/>
          <a:p>
            <a:r>
              <a:rPr lang="de-DE" sz="2800" b="1" u="sng" dirty="0"/>
              <a:t>Ski-Nordisch  </a:t>
            </a:r>
          </a:p>
          <a:p>
            <a:endParaRPr lang="de-DE" b="1" u="sng" dirty="0" smtClean="0"/>
          </a:p>
          <a:p>
            <a:r>
              <a:rPr lang="de-DE" sz="2000" dirty="0" smtClean="0"/>
              <a:t>144 </a:t>
            </a:r>
            <a:r>
              <a:rPr lang="de-DE" sz="2000" dirty="0" smtClean="0"/>
              <a:t>Starter der AK 7 bis 18 kamen in die Wertung. </a:t>
            </a:r>
            <a:r>
              <a:rPr lang="de-DE" sz="2000" dirty="0" smtClean="0"/>
              <a:t>14 </a:t>
            </a:r>
            <a:r>
              <a:rPr lang="de-DE" sz="2000" dirty="0" smtClean="0"/>
              <a:t>Vereine und Schulen hatten ihre Teilnehmer geschickt, die unter idealen Wetter- und </a:t>
            </a:r>
            <a:r>
              <a:rPr lang="de-DE" sz="2000" dirty="0" err="1" smtClean="0"/>
              <a:t>Loipenbedingungen</a:t>
            </a:r>
            <a:r>
              <a:rPr lang="de-DE" sz="2000" dirty="0" smtClean="0"/>
              <a:t> den Wettkampf bestreiten konnten. </a:t>
            </a:r>
            <a:r>
              <a:rPr lang="de-DE" sz="2000" dirty="0" smtClean="0"/>
              <a:t>Von uns </a:t>
            </a:r>
            <a:r>
              <a:rPr lang="de-DE" sz="2000" dirty="0" err="1" smtClean="0"/>
              <a:t>beteilgten</a:t>
            </a:r>
            <a:r>
              <a:rPr lang="de-DE" sz="2000" dirty="0" smtClean="0"/>
              <a:t> sich die Grundschulen </a:t>
            </a:r>
            <a:r>
              <a:rPr lang="de-DE" sz="2000" dirty="0" err="1" smtClean="0"/>
              <a:t>Sehmatal</a:t>
            </a:r>
            <a:r>
              <a:rPr lang="de-DE" sz="2000" dirty="0" smtClean="0"/>
              <a:t>, Bärenstein, Königswalde, Geyer und </a:t>
            </a:r>
            <a:r>
              <a:rPr lang="de-DE" sz="2000" dirty="0" err="1" smtClean="0"/>
              <a:t>Grumbach</a:t>
            </a:r>
            <a:r>
              <a:rPr lang="de-DE" sz="2000" dirty="0" smtClean="0"/>
              <a:t>. Die </a:t>
            </a:r>
            <a:r>
              <a:rPr lang="de-DE" sz="2000" dirty="0" smtClean="0"/>
              <a:t>Starter der AK 7 - 11 liefen über die 1,3-km-Runde, bei der noch einige Hindernisse wie das Umrunden einer Acht, den Slalomlauf und das rückwärtige Durchfahren eines Tores bewältigt werden mussten. Die Altersklassen 12 bis 18 liefen </a:t>
            </a:r>
            <a:r>
              <a:rPr lang="de-DE" sz="2000" dirty="0" smtClean="0"/>
              <a:t>auch</a:t>
            </a:r>
            <a:r>
              <a:rPr lang="de-DE" sz="2000" dirty="0" smtClean="0"/>
              <a:t> </a:t>
            </a:r>
            <a:r>
              <a:rPr lang="de-DE" sz="2000" dirty="0" smtClean="0"/>
              <a:t>die </a:t>
            </a:r>
            <a:r>
              <a:rPr lang="de-DE" sz="2000" dirty="0" smtClean="0"/>
              <a:t>1,3 </a:t>
            </a:r>
            <a:r>
              <a:rPr lang="de-DE" sz="2000" dirty="0" smtClean="0"/>
              <a:t>Kilometer-Strecke  ohne Hindernisse. Die Kampfrichter hatten beim Doppelstartverfahren im 30-Sekunden-Abstand sowie der freien Technikwahl sowohl am Start als auch am Ziel und im Rechenbüro ordentlich zu tun hatten. Sehr gut angenommen wurde das Rahmenprogramm </a:t>
            </a:r>
            <a:r>
              <a:rPr lang="de-DE" sz="2000" dirty="0" smtClean="0"/>
              <a:t>der </a:t>
            </a:r>
            <a:r>
              <a:rPr lang="de-DE" sz="2000" dirty="0" smtClean="0"/>
              <a:t>Fa. </a:t>
            </a:r>
            <a:r>
              <a:rPr lang="de-DE" sz="2000" dirty="0" err="1" smtClean="0"/>
              <a:t>Decathlon</a:t>
            </a:r>
            <a:r>
              <a:rPr lang="de-DE" sz="2000" dirty="0" smtClean="0"/>
              <a:t>. Riesig gefreut haben sich die Gewinner der wertvollen Preise einer Tombola, bei der die Gewinner anhand der Startnummern per Zufallsgenerator ermittelt wurden. Alles in allem war es eine sehr gelungene Veranstaltung, wie den Worten der Teilnehmer und der Betreuer zu entnehmen war.</a:t>
            </a:r>
          </a:p>
          <a:p>
            <a:endParaRPr lang="de-DE" sz="2800" b="1" u="sng"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WordArt 4"/>
          <p:cNvSpPr>
            <a:spLocks noChangeArrowheads="1" noChangeShapeType="1" noTextEdit="1"/>
          </p:cNvSpPr>
          <p:nvPr/>
        </p:nvSpPr>
        <p:spPr bwMode="auto">
          <a:xfrm>
            <a:off x="2214563" y="260350"/>
            <a:ext cx="4786312" cy="720725"/>
          </a:xfrm>
          <a:prstGeom prst="rect">
            <a:avLst/>
          </a:prstGeom>
        </p:spPr>
        <p:txBody>
          <a:bodyPr wrap="none" fromWordArt="1">
            <a:prstTxWarp prst="textPlain">
              <a:avLst>
                <a:gd name="adj" fmla="val 50000"/>
              </a:avLst>
            </a:prstTxWarp>
          </a:bodyPr>
          <a:lstStyle/>
          <a:p>
            <a:pPr algn="ctr"/>
            <a:r>
              <a:rPr lang="de-DE" kern="10" dirty="0" err="1">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JtfO</a:t>
            </a:r>
            <a:r>
              <a:rPr lang="de-DE"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 Ski nordisch</a:t>
            </a:r>
          </a:p>
        </p:txBody>
      </p:sp>
      <p:sp>
        <p:nvSpPr>
          <p:cNvPr id="64518" name="Text Box 6"/>
          <p:cNvSpPr txBox="1">
            <a:spLocks noChangeArrowheads="1"/>
          </p:cNvSpPr>
          <p:nvPr/>
        </p:nvSpPr>
        <p:spPr bwMode="auto">
          <a:xfrm>
            <a:off x="142875" y="1341438"/>
            <a:ext cx="8605589" cy="1477328"/>
          </a:xfrm>
          <a:prstGeom prst="rect">
            <a:avLst/>
          </a:prstGeom>
          <a:noFill/>
          <a:ln w="9525">
            <a:noFill/>
            <a:miter lim="800000"/>
            <a:headEnd/>
            <a:tailEnd/>
          </a:ln>
        </p:spPr>
        <p:txBody>
          <a:bodyPr wrap="square">
            <a:spAutoFit/>
          </a:bodyPr>
          <a:lstStyle/>
          <a:p>
            <a:pPr>
              <a:spcBef>
                <a:spcPct val="50000"/>
              </a:spcBef>
            </a:pPr>
            <a:r>
              <a:rPr lang="de-DE" dirty="0" smtClean="0">
                <a:latin typeface="Perpetua"/>
              </a:rPr>
              <a:t>Landesfinale </a:t>
            </a:r>
            <a:r>
              <a:rPr lang="de-DE" dirty="0">
                <a:latin typeface="Perpetua"/>
              </a:rPr>
              <a:t>Ski WK III: Eliteschule des Wintersports O-</a:t>
            </a:r>
            <a:r>
              <a:rPr lang="de-DE" dirty="0" err="1">
                <a:latin typeface="Perpetua"/>
              </a:rPr>
              <a:t>thal</a:t>
            </a:r>
            <a:r>
              <a:rPr lang="de-DE" dirty="0">
                <a:latin typeface="Perpetua"/>
              </a:rPr>
              <a:t> </a:t>
            </a:r>
            <a:r>
              <a:rPr lang="de-DE" dirty="0" smtClean="0">
                <a:latin typeface="Perpetua"/>
              </a:rPr>
              <a:t> ist aufgrund der Witterungsbedingungen ausgefallen.</a:t>
            </a:r>
            <a:endParaRPr lang="de-DE" dirty="0">
              <a:latin typeface="Perpetua"/>
            </a:endParaRPr>
          </a:p>
          <a:p>
            <a:pPr>
              <a:spcBef>
                <a:spcPct val="50000"/>
              </a:spcBef>
            </a:pPr>
            <a:endParaRPr lang="de-DE" b="1" u="sng" dirty="0" smtClean="0">
              <a:latin typeface="Perpetua"/>
            </a:endParaRPr>
          </a:p>
          <a:p>
            <a:pPr>
              <a:spcBef>
                <a:spcPct val="50000"/>
              </a:spcBef>
            </a:pPr>
            <a:endParaRPr lang="de-DE" dirty="0">
              <a:latin typeface="Perpetua"/>
            </a:endParaRPr>
          </a:p>
        </p:txBody>
      </p:sp>
      <p:pic>
        <p:nvPicPr>
          <p:cNvPr id="19460" name="Picture 2" descr="C:\Programme\Microsoft Office\MEDIA\CAGCAT10\j0299587.wmf"/>
          <p:cNvPicPr>
            <a:picLocks noChangeAspect="1" noChangeArrowheads="1"/>
          </p:cNvPicPr>
          <p:nvPr/>
        </p:nvPicPr>
        <p:blipFill>
          <a:blip r:embed="rId2" cstate="print"/>
          <a:srcRect/>
          <a:stretch>
            <a:fillRect/>
          </a:stretch>
        </p:blipFill>
        <p:spPr bwMode="auto">
          <a:xfrm>
            <a:off x="7572375" y="142875"/>
            <a:ext cx="1428750" cy="1425575"/>
          </a:xfrm>
          <a:prstGeom prst="rect">
            <a:avLst/>
          </a:prstGeom>
          <a:noFill/>
          <a:ln w="9525">
            <a:noFill/>
            <a:miter lim="800000"/>
            <a:headEnd/>
            <a:tailEnd/>
          </a:ln>
        </p:spPr>
      </p:pic>
      <p:pic>
        <p:nvPicPr>
          <p:cNvPr id="19461" name="Picture 2" descr="D:\FILES\PFILES\MSOFFICE\MEDIA\CNTCD1\ClipArt4\j0242199.wmf"/>
          <p:cNvPicPr>
            <a:picLocks noChangeAspect="1" noChangeArrowheads="1"/>
          </p:cNvPicPr>
          <p:nvPr/>
        </p:nvPicPr>
        <p:blipFill>
          <a:blip r:embed="rId3" cstate="print"/>
          <a:srcRect/>
          <a:stretch>
            <a:fillRect/>
          </a:stretch>
        </p:blipFill>
        <p:spPr bwMode="auto">
          <a:xfrm>
            <a:off x="214313" y="214313"/>
            <a:ext cx="1711325" cy="1171575"/>
          </a:xfrm>
          <a:prstGeom prst="rect">
            <a:avLst/>
          </a:prstGeom>
          <a:noFill/>
          <a:ln w="9525">
            <a:noFill/>
            <a:miter lim="800000"/>
            <a:headEnd/>
            <a:tailEnd/>
          </a:ln>
        </p:spPr>
      </p:pic>
      <p:pic>
        <p:nvPicPr>
          <p:cNvPr id="19462" name="Picture 3" descr="D:\FILES\PFILES\MSOFFICE\MEDIA\CNTCD1\ClipArt7\j0305667.wmf"/>
          <p:cNvPicPr>
            <a:picLocks noChangeAspect="1" noChangeArrowheads="1"/>
          </p:cNvPicPr>
          <p:nvPr/>
        </p:nvPicPr>
        <p:blipFill>
          <a:blip r:embed="rId4" cstate="print"/>
          <a:srcRect/>
          <a:stretch>
            <a:fillRect/>
          </a:stretch>
        </p:blipFill>
        <p:spPr bwMode="auto">
          <a:xfrm>
            <a:off x="-2557463" y="3284538"/>
            <a:ext cx="2286000" cy="2593975"/>
          </a:xfrm>
          <a:prstGeom prst="rect">
            <a:avLst/>
          </a:prstGeom>
          <a:noFill/>
          <a:ln w="9525">
            <a:noFill/>
            <a:miter lim="800000"/>
            <a:headEnd/>
            <a:tailEnd/>
          </a:ln>
        </p:spPr>
      </p:pic>
      <p:sp>
        <p:nvSpPr>
          <p:cNvPr id="38920" name="Datumsplatzhalter 8"/>
          <p:cNvSpPr>
            <a:spLocks noGrp="1"/>
          </p:cNvSpPr>
          <p:nvPr>
            <p:ph type="dt" sz="quarter" idx="10"/>
          </p:nvPr>
        </p:nvSpPr>
        <p:spPr bwMode="auto">
          <a:ln>
            <a:miter lim="800000"/>
            <a:headEnd/>
            <a:tailEnd/>
          </a:ln>
        </p:spPr>
        <p:txBody>
          <a:bodyPr wrap="square" numCol="1" compatLnSpc="1">
            <a:prstTxWarp prst="textNoShape">
              <a:avLst/>
            </a:prstTxWarp>
          </a:bodyPr>
          <a:lstStyle/>
          <a:p>
            <a:pPr fontAlgn="base">
              <a:spcBef>
                <a:spcPct val="0"/>
              </a:spcBef>
              <a:spcAft>
                <a:spcPct val="0"/>
              </a:spcAft>
              <a:defRPr/>
            </a:pPr>
            <a:fld id="{2AEB4B87-7F04-4D10-95F3-69CD4A2C8B21}" type="datetime1">
              <a:rPr lang="de-DE"/>
              <a:pPr fontAlgn="base">
                <a:spcBef>
                  <a:spcPct val="0"/>
                </a:spcBef>
                <a:spcAft>
                  <a:spcPct val="0"/>
                </a:spcAft>
                <a:defRPr/>
              </a:pPr>
              <a:t>15.06.2019</a:t>
            </a:fld>
            <a:endParaRPr lang="de-DE"/>
          </a:p>
        </p:txBody>
      </p:sp>
      <p:sp>
        <p:nvSpPr>
          <p:cNvPr id="10" name="Foliennummernplatzhalter 9"/>
          <p:cNvSpPr>
            <a:spLocks noGrp="1"/>
          </p:cNvSpPr>
          <p:nvPr>
            <p:ph type="sldNum" sz="quarter" idx="12"/>
          </p:nvPr>
        </p:nvSpPr>
        <p:spPr/>
        <p:txBody>
          <a:bodyPr/>
          <a:lstStyle/>
          <a:p>
            <a:pPr>
              <a:defRPr/>
            </a:pPr>
            <a:fld id="{1C937A40-FA78-467F-A325-5DD3F8958C54}" type="slidenum">
              <a:rPr lang="de-DE"/>
              <a:pPr>
                <a:defRPr/>
              </a:pPr>
              <a:t>21</a:t>
            </a:fld>
            <a:endParaRPr lang="de-DE"/>
          </a:p>
        </p:txBody>
      </p:sp>
      <p:pic>
        <p:nvPicPr>
          <p:cNvPr id="19465" name="Picture 2" descr="D:\FILES\PFILES\MSOFFICE\MEDIA\CNTCD1\ClipArt7\j0318724.wmf"/>
          <p:cNvPicPr>
            <a:picLocks noChangeAspect="1" noChangeArrowheads="1"/>
          </p:cNvPicPr>
          <p:nvPr/>
        </p:nvPicPr>
        <p:blipFill>
          <a:blip r:embed="rId5" cstate="print"/>
          <a:srcRect/>
          <a:stretch>
            <a:fillRect/>
          </a:stretch>
        </p:blipFill>
        <p:spPr bwMode="auto">
          <a:xfrm>
            <a:off x="9685338" y="0"/>
            <a:ext cx="1816100" cy="1435100"/>
          </a:xfrm>
          <a:prstGeom prst="rect">
            <a:avLst/>
          </a:prstGeom>
          <a:noFill/>
          <a:ln w="9525">
            <a:noFill/>
            <a:miter lim="800000"/>
            <a:headEnd/>
            <a:tailEnd/>
          </a:ln>
        </p:spPr>
      </p:pic>
      <p:pic>
        <p:nvPicPr>
          <p:cNvPr id="19466" name="Picture 3" descr="D:\FILES\PFILES\MSOFFICE\MEDIA\CNTCD1\ClipArt2\j0231631.wmf"/>
          <p:cNvPicPr>
            <a:picLocks noChangeAspect="1" noChangeArrowheads="1"/>
          </p:cNvPicPr>
          <p:nvPr/>
        </p:nvPicPr>
        <p:blipFill>
          <a:blip r:embed="rId6" cstate="print"/>
          <a:srcRect/>
          <a:stretch>
            <a:fillRect/>
          </a:stretch>
        </p:blipFill>
        <p:spPr bwMode="auto">
          <a:xfrm>
            <a:off x="10475913" y="1341438"/>
            <a:ext cx="2012950" cy="1960562"/>
          </a:xfrm>
          <a:prstGeom prst="rect">
            <a:avLst/>
          </a:prstGeom>
          <a:noFill/>
          <a:ln w="9525">
            <a:noFill/>
            <a:miter lim="800000"/>
            <a:headEnd/>
            <a:tailEnd/>
          </a:ln>
        </p:spPr>
      </p:pic>
      <p:pic>
        <p:nvPicPr>
          <p:cNvPr id="19467" name="Picture 4" descr="D:\FILES\PFILES\MSOFFICE\MEDIA\CNTCD1\ClipArt6\j0297769.wmf"/>
          <p:cNvPicPr>
            <a:picLocks noChangeAspect="1" noChangeArrowheads="1"/>
          </p:cNvPicPr>
          <p:nvPr/>
        </p:nvPicPr>
        <p:blipFill>
          <a:blip r:embed="rId7" cstate="print"/>
          <a:srcRect/>
          <a:stretch>
            <a:fillRect/>
          </a:stretch>
        </p:blipFill>
        <p:spPr bwMode="auto">
          <a:xfrm>
            <a:off x="10188575" y="4221163"/>
            <a:ext cx="1855788" cy="1820862"/>
          </a:xfrm>
          <a:prstGeom prst="rect">
            <a:avLst/>
          </a:prstGeom>
          <a:noFill/>
          <a:ln w="9525">
            <a:noFill/>
            <a:miter lim="800000"/>
            <a:headEnd/>
            <a:tailEnd/>
          </a:ln>
        </p:spPr>
      </p:pic>
      <p:pic>
        <p:nvPicPr>
          <p:cNvPr id="19468" name="Grafik 16" descr="DSC00089.JPG"/>
          <p:cNvPicPr>
            <a:picLocks noChangeAspect="1"/>
          </p:cNvPicPr>
          <p:nvPr/>
        </p:nvPicPr>
        <p:blipFill>
          <a:blip r:embed="rId8" cstate="print"/>
          <a:srcRect/>
          <a:stretch>
            <a:fillRect/>
          </a:stretch>
        </p:blipFill>
        <p:spPr bwMode="auto">
          <a:xfrm>
            <a:off x="6300788" y="4797425"/>
            <a:ext cx="2268537" cy="1701800"/>
          </a:xfrm>
          <a:prstGeom prst="rect">
            <a:avLst/>
          </a:prstGeom>
          <a:noFill/>
          <a:ln w="9525">
            <a:noFill/>
            <a:miter lim="800000"/>
            <a:headEnd/>
            <a:tailEnd/>
          </a:ln>
        </p:spPr>
      </p:pic>
      <p:pic>
        <p:nvPicPr>
          <p:cNvPr id="19469" name="Picture 18" descr="C:\Users\Sportkoordinator\Desktop\Sport 2015\Fotos BF 2015\P1130485.JPG"/>
          <p:cNvPicPr>
            <a:picLocks noChangeAspect="1" noChangeArrowheads="1"/>
          </p:cNvPicPr>
          <p:nvPr/>
        </p:nvPicPr>
        <p:blipFill>
          <a:blip r:embed="rId9" cstate="print"/>
          <a:srcRect/>
          <a:stretch>
            <a:fillRect/>
          </a:stretch>
        </p:blipFill>
        <p:spPr bwMode="auto">
          <a:xfrm>
            <a:off x="684213" y="4868863"/>
            <a:ext cx="2216150" cy="1663700"/>
          </a:xfrm>
          <a:prstGeom prst="rect">
            <a:avLst/>
          </a:prstGeom>
          <a:noFill/>
          <a:ln w="9525">
            <a:noFill/>
            <a:miter lim="800000"/>
            <a:headEnd/>
            <a:tailEnd/>
          </a:ln>
        </p:spPr>
      </p:pic>
      <p:pic>
        <p:nvPicPr>
          <p:cNvPr id="19470" name="Picture 19" descr="C:\Users\Sportkoordinator\Desktop\Sport 2015\Fotos BF 2015\P1130476.JPG"/>
          <p:cNvPicPr>
            <a:picLocks noChangeAspect="1" noChangeArrowheads="1"/>
          </p:cNvPicPr>
          <p:nvPr/>
        </p:nvPicPr>
        <p:blipFill>
          <a:blip r:embed="rId10" cstate="print"/>
          <a:srcRect/>
          <a:stretch>
            <a:fillRect/>
          </a:stretch>
        </p:blipFill>
        <p:spPr bwMode="auto">
          <a:xfrm>
            <a:off x="684213" y="2924175"/>
            <a:ext cx="2216150" cy="1663700"/>
          </a:xfrm>
          <a:prstGeom prst="rect">
            <a:avLst/>
          </a:prstGeom>
          <a:noFill/>
          <a:ln w="9525">
            <a:noFill/>
            <a:miter lim="800000"/>
            <a:headEnd/>
            <a:tailEnd/>
          </a:ln>
        </p:spPr>
      </p:pic>
      <p:pic>
        <p:nvPicPr>
          <p:cNvPr id="19471" name="Picture 20" descr="C:\Users\Sportkoordinator\Desktop\Sport 2015\Fotos BF 2015\P1130479.JPG"/>
          <p:cNvPicPr>
            <a:picLocks noChangeAspect="1" noChangeArrowheads="1"/>
          </p:cNvPicPr>
          <p:nvPr/>
        </p:nvPicPr>
        <p:blipFill>
          <a:blip r:embed="rId11" cstate="print"/>
          <a:srcRect/>
          <a:stretch>
            <a:fillRect/>
          </a:stretch>
        </p:blipFill>
        <p:spPr bwMode="auto">
          <a:xfrm>
            <a:off x="3467100" y="4797425"/>
            <a:ext cx="2400300" cy="1800225"/>
          </a:xfrm>
          <a:prstGeom prst="rect">
            <a:avLst/>
          </a:prstGeom>
          <a:noFill/>
          <a:ln w="9525">
            <a:noFill/>
            <a:miter lim="800000"/>
            <a:headEnd/>
            <a:tailEnd/>
          </a:ln>
        </p:spPr>
      </p:pic>
      <p:pic>
        <p:nvPicPr>
          <p:cNvPr id="19472" name="Picture 22" descr="C:\Users\Sportkoordinator\Desktop\Sport 2015\Fotos BF 2015\P1130471.JPG"/>
          <p:cNvPicPr>
            <a:picLocks noChangeAspect="1" noChangeArrowheads="1"/>
          </p:cNvPicPr>
          <p:nvPr/>
        </p:nvPicPr>
        <p:blipFill>
          <a:blip r:embed="rId12" cstate="print"/>
          <a:srcRect/>
          <a:stretch>
            <a:fillRect/>
          </a:stretch>
        </p:blipFill>
        <p:spPr bwMode="auto">
          <a:xfrm>
            <a:off x="6227763" y="2852738"/>
            <a:ext cx="2252662" cy="1689100"/>
          </a:xfrm>
          <a:prstGeom prst="rect">
            <a:avLst/>
          </a:prstGeom>
          <a:noFill/>
          <a:ln w="9525">
            <a:noFill/>
            <a:miter lim="800000"/>
            <a:headEnd/>
            <a:tailEnd/>
          </a:ln>
        </p:spPr>
      </p:pic>
      <p:pic>
        <p:nvPicPr>
          <p:cNvPr id="19473" name="Picture 24" descr="C:\Users\Sportkoordinator\Desktop\Sport 2015\Fotos BF 2015\P1130444.JPG"/>
          <p:cNvPicPr>
            <a:picLocks noChangeAspect="1" noChangeArrowheads="1"/>
          </p:cNvPicPr>
          <p:nvPr/>
        </p:nvPicPr>
        <p:blipFill>
          <a:blip r:embed="rId13" cstate="print"/>
          <a:srcRect/>
          <a:stretch>
            <a:fillRect/>
          </a:stretch>
        </p:blipFill>
        <p:spPr bwMode="auto">
          <a:xfrm>
            <a:off x="3492500" y="2906713"/>
            <a:ext cx="2300288" cy="1725612"/>
          </a:xfrm>
          <a:prstGeom prst="rect">
            <a:avLst/>
          </a:prstGeom>
          <a:noFill/>
          <a:ln w="9525">
            <a:noFill/>
            <a:miter lim="800000"/>
            <a:headEnd/>
            <a:tailEnd/>
          </a:ln>
        </p:spPr>
      </p:pic>
      <p:pic>
        <p:nvPicPr>
          <p:cNvPr id="24577" name="Picture 1" descr="C:\Users\Sportkoordinator\Desktop\Sport Bilder\JtfO Skilanglauf Bundesfinale 2017\IMGP7914.JPG"/>
          <p:cNvPicPr>
            <a:picLocks noChangeAspect="1" noChangeArrowheads="1"/>
          </p:cNvPicPr>
          <p:nvPr/>
        </p:nvPicPr>
        <p:blipFill>
          <a:blip r:embed="rId14" cstate="print"/>
          <a:srcRect/>
          <a:stretch>
            <a:fillRect/>
          </a:stretch>
        </p:blipFill>
        <p:spPr bwMode="auto">
          <a:xfrm>
            <a:off x="539552" y="4797152"/>
            <a:ext cx="2635698" cy="17571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fade">
                                      <p:cBhvr>
                                        <p:cTn id="7" dur="2000"/>
                                        <p:tgtEl>
                                          <p:spTgt spid="64516"/>
                                        </p:tgtEl>
                                      </p:cBhvr>
                                    </p:animEffect>
                                    <p:anim calcmode="lin" valueType="num">
                                      <p:cBhvr>
                                        <p:cTn id="8" dur="2000" fill="hold"/>
                                        <p:tgtEl>
                                          <p:spTgt spid="64516"/>
                                        </p:tgtEl>
                                        <p:attrNameLst>
                                          <p:attrName>ppt_x</p:attrName>
                                        </p:attrNameLst>
                                      </p:cBhvr>
                                      <p:tavLst>
                                        <p:tav tm="0">
                                          <p:val>
                                            <p:strVal val="#ppt_x"/>
                                          </p:val>
                                        </p:tav>
                                        <p:tav tm="100000">
                                          <p:val>
                                            <p:strVal val="#ppt_x"/>
                                          </p:val>
                                        </p:tav>
                                      </p:tavLst>
                                    </p:anim>
                                    <p:anim calcmode="lin" valueType="num">
                                      <p:cBhvr>
                                        <p:cTn id="9" dur="2000" fill="hold"/>
                                        <p:tgtEl>
                                          <p:spTgt spid="645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64518"/>
                                        </p:tgtEl>
                                        <p:attrNameLst>
                                          <p:attrName>style.visibility</p:attrName>
                                        </p:attrNameLst>
                                      </p:cBhvr>
                                      <p:to>
                                        <p:strVal val="visible"/>
                                      </p:to>
                                    </p:set>
                                    <p:animEffect transition="in" filter="fade">
                                      <p:cBhvr>
                                        <p:cTn id="14" dur="200"/>
                                        <p:tgtEl>
                                          <p:spTgt spid="64518"/>
                                        </p:tgtEl>
                                      </p:cBhvr>
                                    </p:animEffect>
                                    <p:anim calcmode="lin" valueType="num">
                                      <p:cBhvr>
                                        <p:cTn id="15" dur="800" fill="hold"/>
                                        <p:tgtEl>
                                          <p:spTgt spid="64518"/>
                                        </p:tgtEl>
                                        <p:attrNameLst>
                                          <p:attrName>ppt_x</p:attrName>
                                        </p:attrNameLst>
                                      </p:cBhvr>
                                      <p:tavLst>
                                        <p:tav tm="0">
                                          <p:val>
                                            <p:strVal val="#ppt_x"/>
                                          </p:val>
                                        </p:tav>
                                        <p:tav tm="100000">
                                          <p:val>
                                            <p:strVal val="#ppt_x"/>
                                          </p:val>
                                        </p:tav>
                                      </p:tavLst>
                                    </p:anim>
                                    <p:anim calcmode="lin" valueType="num">
                                      <p:cBhvr>
                                        <p:cTn id="16" dur="800" fill="hold"/>
                                        <p:tgtEl>
                                          <p:spTgt spid="64518"/>
                                        </p:tgtEl>
                                        <p:attrNameLst>
                                          <p:attrName>ppt_y</p:attrName>
                                        </p:attrNameLst>
                                      </p:cBhvr>
                                      <p:tavLst>
                                        <p:tav tm="0">
                                          <p:val>
                                            <p:strVal val="#ppt_y+0.31"/>
                                          </p:val>
                                        </p:tav>
                                        <p:tav tm="100000">
                                          <p:val>
                                            <p:strVal val="#ppt_y+0.31"/>
                                          </p:val>
                                        </p:tav>
                                      </p:tavLst>
                                    </p:anim>
                                    <p:anim calcmode="lin" valueType="num">
                                      <p:cBhvr>
                                        <p:cTn id="17" dur="1200" decel="50000" fill="hold">
                                          <p:stCondLst>
                                            <p:cond delay="800"/>
                                          </p:stCondLst>
                                        </p:cTn>
                                        <p:tgtEl>
                                          <p:spTgt spid="645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1200" decel="50000" fill="hold">
                                          <p:stCondLst>
                                            <p:cond delay="800"/>
                                          </p:stCondLst>
                                        </p:cTn>
                                        <p:tgtEl>
                                          <p:spTgt spid="645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p:bldP spid="645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051720" y="404664"/>
            <a:ext cx="4824536" cy="369332"/>
          </a:xfrm>
          <a:prstGeom prst="rect">
            <a:avLst/>
          </a:prstGeom>
        </p:spPr>
        <p:txBody>
          <a:bodyPr wrap="square">
            <a:spAutoFit/>
          </a:bodyPr>
          <a:lstStyle/>
          <a:p>
            <a:pPr algn="ctr"/>
            <a:r>
              <a:rPr lang="de-DE" kern="10" dirty="0" err="1" smtClean="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JtfO</a:t>
            </a:r>
            <a:r>
              <a:rPr lang="de-DE" kern="10" dirty="0" smtClean="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 Ski nordisch</a:t>
            </a:r>
            <a:endParaRPr lang="de-DE"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pic>
        <p:nvPicPr>
          <p:cNvPr id="3" name="Picture 2" descr="C:\Programme\Microsoft Office\MEDIA\CAGCAT10\j0299587.wmf"/>
          <p:cNvPicPr>
            <a:picLocks noChangeAspect="1" noChangeArrowheads="1"/>
          </p:cNvPicPr>
          <p:nvPr/>
        </p:nvPicPr>
        <p:blipFill>
          <a:blip r:embed="rId2" cstate="print"/>
          <a:srcRect/>
          <a:stretch>
            <a:fillRect/>
          </a:stretch>
        </p:blipFill>
        <p:spPr bwMode="auto">
          <a:xfrm>
            <a:off x="6732240" y="260648"/>
            <a:ext cx="1428750" cy="1425575"/>
          </a:xfrm>
          <a:prstGeom prst="rect">
            <a:avLst/>
          </a:prstGeom>
          <a:noFill/>
          <a:ln w="9525">
            <a:noFill/>
            <a:miter lim="800000"/>
            <a:headEnd/>
            <a:tailEnd/>
          </a:ln>
        </p:spPr>
      </p:pic>
      <p:pic>
        <p:nvPicPr>
          <p:cNvPr id="4" name="Picture 2" descr="D:\FILES\PFILES\MSOFFICE\MEDIA\CNTCD1\ClipArt4\j0242199.wmf"/>
          <p:cNvPicPr>
            <a:picLocks noChangeAspect="1" noChangeArrowheads="1"/>
          </p:cNvPicPr>
          <p:nvPr/>
        </p:nvPicPr>
        <p:blipFill>
          <a:blip r:embed="rId3" cstate="print"/>
          <a:srcRect/>
          <a:stretch>
            <a:fillRect/>
          </a:stretch>
        </p:blipFill>
        <p:spPr bwMode="auto">
          <a:xfrm>
            <a:off x="214313" y="214313"/>
            <a:ext cx="1711325" cy="1171575"/>
          </a:xfrm>
          <a:prstGeom prst="rect">
            <a:avLst/>
          </a:prstGeom>
          <a:noFill/>
          <a:ln w="9525">
            <a:noFill/>
            <a:miter lim="800000"/>
            <a:headEnd/>
            <a:tailEnd/>
          </a:ln>
        </p:spPr>
      </p:pic>
      <p:sp>
        <p:nvSpPr>
          <p:cNvPr id="6" name="Rechteck 5"/>
          <p:cNvSpPr/>
          <p:nvPr/>
        </p:nvSpPr>
        <p:spPr>
          <a:xfrm>
            <a:off x="467544" y="1988840"/>
            <a:ext cx="7560840" cy="4801314"/>
          </a:xfrm>
          <a:prstGeom prst="rect">
            <a:avLst/>
          </a:prstGeom>
        </p:spPr>
        <p:txBody>
          <a:bodyPr wrap="square">
            <a:spAutoFit/>
          </a:bodyPr>
          <a:lstStyle/>
          <a:p>
            <a:r>
              <a:rPr lang="de-DE" sz="2800" b="1" dirty="0" smtClean="0"/>
              <a:t>Die Jungen und Mädchen der Eliteschule des Wintersports Oberwiesenthal gewinnen das Bundesfinale im Skilanglauf in allen Kategorien. Das gab es noch nie. Selbst die Titel der schnellsten Läufer und Läuferinnen wurden bei den Mädchen als auch bei den Jungen in der WK III und auch in der WK IV durch die Oberwiesenthaler erobert</a:t>
            </a:r>
            <a:r>
              <a:rPr lang="de-DE" sz="2800" b="1" dirty="0" smtClean="0"/>
              <a:t>.</a:t>
            </a:r>
            <a:endParaRPr lang="de-DE" sz="2800" dirty="0" smtClean="0">
              <a:latin typeface="Perpetua"/>
            </a:endParaRPr>
          </a:p>
          <a:p>
            <a:endParaRPr lang="de-DE" dirty="0" smtClean="0">
              <a:latin typeface="Perpetua"/>
            </a:endParaRPr>
          </a:p>
          <a:p>
            <a:endParaRPr lang="de-DE" dirty="0" smtClean="0">
              <a:latin typeface="Perpetua"/>
            </a:endParaRPr>
          </a:p>
          <a:p>
            <a:endParaRPr lang="de-DE"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umsplatzhalter 1"/>
          <p:cNvSpPr>
            <a:spLocks noGrp="1"/>
          </p:cNvSpPr>
          <p:nvPr>
            <p:ph type="dt" sz="quarter" idx="10"/>
          </p:nvPr>
        </p:nvSpPr>
        <p:spPr bwMode="auto">
          <a:ln>
            <a:miter lim="800000"/>
            <a:headEnd/>
            <a:tailEnd/>
          </a:ln>
        </p:spPr>
        <p:txBody>
          <a:bodyPr wrap="square" numCol="1" compatLnSpc="1">
            <a:prstTxWarp prst="textNoShape">
              <a:avLst/>
            </a:prstTxWarp>
          </a:bodyPr>
          <a:lstStyle/>
          <a:p>
            <a:pPr fontAlgn="base">
              <a:spcBef>
                <a:spcPct val="0"/>
              </a:spcBef>
              <a:spcAft>
                <a:spcPct val="0"/>
              </a:spcAft>
              <a:defRPr/>
            </a:pPr>
            <a:fld id="{FC140FBB-2B3C-4D26-AB92-249C5916FD6F}" type="datetime1">
              <a:rPr lang="de-DE"/>
              <a:pPr fontAlgn="base">
                <a:spcBef>
                  <a:spcPct val="0"/>
                </a:spcBef>
                <a:spcAft>
                  <a:spcPct val="0"/>
                </a:spcAft>
                <a:defRPr/>
              </a:pPr>
              <a:t>15.06.2019</a:t>
            </a:fld>
            <a:endParaRPr lang="de-DE"/>
          </a:p>
        </p:txBody>
      </p:sp>
      <p:sp>
        <p:nvSpPr>
          <p:cNvPr id="3" name="Foliennummernplatzhalter 2"/>
          <p:cNvSpPr>
            <a:spLocks noGrp="1"/>
          </p:cNvSpPr>
          <p:nvPr>
            <p:ph type="sldNum" sz="quarter" idx="12"/>
          </p:nvPr>
        </p:nvSpPr>
        <p:spPr/>
        <p:txBody>
          <a:bodyPr/>
          <a:lstStyle/>
          <a:p>
            <a:pPr>
              <a:defRPr/>
            </a:pPr>
            <a:fld id="{816D1F5C-223F-4A25-9F78-D2949F27DC25}" type="slidenum">
              <a:rPr lang="de-DE"/>
              <a:pPr>
                <a:defRPr/>
              </a:pPr>
              <a:t>23</a:t>
            </a:fld>
            <a:endParaRPr lang="de-DE"/>
          </a:p>
        </p:txBody>
      </p:sp>
      <p:sp>
        <p:nvSpPr>
          <p:cNvPr id="4" name="Rechteck 3"/>
          <p:cNvSpPr/>
          <p:nvPr/>
        </p:nvSpPr>
        <p:spPr>
          <a:xfrm>
            <a:off x="3059832" y="260648"/>
            <a:ext cx="5149873" cy="175432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de-DE"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Jugend trainiert</a:t>
            </a:r>
          </a:p>
          <a:p>
            <a:pPr algn="ctr" fontAlgn="auto">
              <a:spcBef>
                <a:spcPts val="0"/>
              </a:spcBef>
              <a:spcAft>
                <a:spcPts val="0"/>
              </a:spcAft>
              <a:defRPr/>
            </a:pPr>
            <a:r>
              <a:rPr lang="de-DE"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für Olympia</a:t>
            </a:r>
          </a:p>
        </p:txBody>
      </p:sp>
      <p:sp>
        <p:nvSpPr>
          <p:cNvPr id="20485" name="Textfeld 5"/>
          <p:cNvSpPr txBox="1">
            <a:spLocks noChangeArrowheads="1"/>
          </p:cNvSpPr>
          <p:nvPr/>
        </p:nvSpPr>
        <p:spPr bwMode="auto">
          <a:xfrm>
            <a:off x="357188" y="333375"/>
            <a:ext cx="2111375" cy="460375"/>
          </a:xfrm>
          <a:prstGeom prst="rect">
            <a:avLst/>
          </a:prstGeom>
          <a:noFill/>
          <a:ln w="9525">
            <a:noFill/>
            <a:miter lim="800000"/>
            <a:headEnd/>
            <a:tailEnd/>
          </a:ln>
        </p:spPr>
        <p:txBody>
          <a:bodyPr>
            <a:spAutoFit/>
          </a:bodyPr>
          <a:lstStyle/>
          <a:p>
            <a:pPr algn="ctr"/>
            <a:r>
              <a:rPr lang="de-DE" sz="2400" b="1">
                <a:latin typeface="Perpetua"/>
              </a:rPr>
              <a:t>Gerätturnen</a:t>
            </a:r>
          </a:p>
        </p:txBody>
      </p:sp>
      <p:sp>
        <p:nvSpPr>
          <p:cNvPr id="20486" name="Textfeld 9"/>
          <p:cNvSpPr txBox="1">
            <a:spLocks noChangeArrowheads="1"/>
          </p:cNvSpPr>
          <p:nvPr/>
        </p:nvSpPr>
        <p:spPr bwMode="auto">
          <a:xfrm>
            <a:off x="250825" y="2349500"/>
            <a:ext cx="8001000" cy="923330"/>
          </a:xfrm>
          <a:prstGeom prst="rect">
            <a:avLst/>
          </a:prstGeom>
          <a:noFill/>
          <a:ln w="9525">
            <a:noFill/>
            <a:miter lim="800000"/>
            <a:headEnd/>
            <a:tailEnd/>
          </a:ln>
        </p:spPr>
        <p:txBody>
          <a:bodyPr>
            <a:spAutoFit/>
          </a:bodyPr>
          <a:lstStyle/>
          <a:p>
            <a:pPr algn="ctr"/>
            <a:endParaRPr lang="de-DE" dirty="0">
              <a:latin typeface="Perpetua"/>
            </a:endParaRPr>
          </a:p>
          <a:p>
            <a:pPr algn="ctr"/>
            <a:r>
              <a:rPr lang="de-DE" dirty="0">
                <a:latin typeface="Perpetua"/>
              </a:rPr>
              <a:t>  </a:t>
            </a:r>
            <a:r>
              <a:rPr lang="de-DE" dirty="0" smtClean="0">
                <a:latin typeface="Perpetua"/>
              </a:rPr>
              <a:t>Beim Regionalfinale am </a:t>
            </a:r>
            <a:r>
              <a:rPr lang="de-DE" dirty="0" smtClean="0">
                <a:latin typeface="Perpetua"/>
              </a:rPr>
              <a:t>30</a:t>
            </a:r>
            <a:r>
              <a:rPr lang="de-DE" dirty="0" smtClean="0">
                <a:latin typeface="Perpetua"/>
              </a:rPr>
              <a:t>.01.2019 </a:t>
            </a:r>
            <a:r>
              <a:rPr lang="de-DE" dirty="0" smtClean="0">
                <a:latin typeface="Perpetua"/>
              </a:rPr>
              <a:t>in Limbach-Oberfrohna </a:t>
            </a:r>
            <a:r>
              <a:rPr lang="de-DE" dirty="0" smtClean="0">
                <a:latin typeface="Perpetua"/>
              </a:rPr>
              <a:t>gewinnen</a:t>
            </a:r>
            <a:r>
              <a:rPr lang="de-DE" dirty="0" smtClean="0">
                <a:latin typeface="Perpetua"/>
              </a:rPr>
              <a:t> </a:t>
            </a:r>
            <a:r>
              <a:rPr lang="de-DE" dirty="0" smtClean="0">
                <a:latin typeface="Perpetua"/>
              </a:rPr>
              <a:t>die Mädchen der Grundschule Thum </a:t>
            </a:r>
            <a:r>
              <a:rPr lang="de-DE" dirty="0" smtClean="0">
                <a:latin typeface="Perpetua"/>
              </a:rPr>
              <a:t> </a:t>
            </a:r>
            <a:r>
              <a:rPr lang="de-DE" dirty="0" smtClean="0">
                <a:latin typeface="Perpetua"/>
              </a:rPr>
              <a:t>in der </a:t>
            </a:r>
            <a:r>
              <a:rPr lang="de-DE" dirty="0" smtClean="0">
                <a:latin typeface="Perpetua"/>
              </a:rPr>
              <a:t>Wettkampfklasse </a:t>
            </a:r>
            <a:r>
              <a:rPr lang="de-DE" dirty="0" smtClean="0">
                <a:latin typeface="Perpetua"/>
              </a:rPr>
              <a:t>V.</a:t>
            </a:r>
            <a:endParaRPr lang="de-DE" dirty="0">
              <a:latin typeface="Perpetua"/>
            </a:endParaRPr>
          </a:p>
        </p:txBody>
      </p:sp>
      <p:pic>
        <p:nvPicPr>
          <p:cNvPr id="20487" name="Picture 2" descr="C:\Dokumente und Einstellungen\Walther Armstroff\Lokale Einstellungen\Temporary Internet Files\Content.IE5\VLG881QW\MCj02954480000[1].wmf"/>
          <p:cNvPicPr>
            <a:picLocks noChangeAspect="1" noChangeArrowheads="1"/>
          </p:cNvPicPr>
          <p:nvPr/>
        </p:nvPicPr>
        <p:blipFill>
          <a:blip r:embed="rId2" cstate="print"/>
          <a:srcRect/>
          <a:stretch>
            <a:fillRect/>
          </a:stretch>
        </p:blipFill>
        <p:spPr bwMode="auto">
          <a:xfrm>
            <a:off x="142875" y="1214438"/>
            <a:ext cx="1449388" cy="944562"/>
          </a:xfrm>
          <a:prstGeom prst="rect">
            <a:avLst/>
          </a:prstGeom>
          <a:noFill/>
          <a:ln w="9525">
            <a:noFill/>
            <a:miter lim="800000"/>
            <a:headEnd/>
            <a:tailEnd/>
          </a:ln>
        </p:spPr>
      </p:pic>
      <p:pic>
        <p:nvPicPr>
          <p:cNvPr id="20488" name="Picture 3" descr="C:\Dokumente und Einstellungen\Walther Armstroff\Lokale Einstellungen\Temporary Internet Files\Content.IE5\R6R9QJXK\MCj02802020000[1].wmf"/>
          <p:cNvPicPr>
            <a:picLocks noChangeAspect="1" noChangeArrowheads="1"/>
          </p:cNvPicPr>
          <p:nvPr/>
        </p:nvPicPr>
        <p:blipFill>
          <a:blip r:embed="rId3" cstate="print"/>
          <a:srcRect/>
          <a:stretch>
            <a:fillRect/>
          </a:stretch>
        </p:blipFill>
        <p:spPr bwMode="auto">
          <a:xfrm>
            <a:off x="10044113" y="476250"/>
            <a:ext cx="1047750" cy="1047750"/>
          </a:xfrm>
          <a:prstGeom prst="rect">
            <a:avLst/>
          </a:prstGeom>
          <a:noFill/>
          <a:ln w="9525">
            <a:noFill/>
            <a:miter lim="800000"/>
            <a:headEnd/>
            <a:tailEnd/>
          </a:ln>
        </p:spPr>
      </p:pic>
      <p:pic>
        <p:nvPicPr>
          <p:cNvPr id="20489" name="Picture 4" descr="C:\Dokumente und Einstellungen\Walther Armstroff\Lokale Einstellungen\Temporary Internet Files\Content.IE5\AK25BW2C\MCj02858500000[1].wmf"/>
          <p:cNvPicPr>
            <a:picLocks noChangeAspect="1" noChangeArrowheads="1"/>
          </p:cNvPicPr>
          <p:nvPr/>
        </p:nvPicPr>
        <p:blipFill>
          <a:blip r:embed="rId4" cstate="print"/>
          <a:srcRect/>
          <a:stretch>
            <a:fillRect/>
          </a:stretch>
        </p:blipFill>
        <p:spPr bwMode="auto">
          <a:xfrm>
            <a:off x="10693400" y="1844675"/>
            <a:ext cx="811213" cy="1087438"/>
          </a:xfrm>
          <a:prstGeom prst="rect">
            <a:avLst/>
          </a:prstGeom>
          <a:noFill/>
          <a:ln w="9525">
            <a:noFill/>
            <a:miter lim="800000"/>
            <a:headEnd/>
            <a:tailEnd/>
          </a:ln>
        </p:spPr>
      </p:pic>
      <p:pic>
        <p:nvPicPr>
          <p:cNvPr id="20490" name="Picture 5" descr="C:\Dokumente und Einstellungen\Walther Armstroff\Lokale Einstellungen\Temporary Internet Files\Content.IE5\VLG881QW\MCj02797100000[1].wmf"/>
          <p:cNvPicPr>
            <a:picLocks noChangeAspect="1" noChangeArrowheads="1"/>
          </p:cNvPicPr>
          <p:nvPr/>
        </p:nvPicPr>
        <p:blipFill>
          <a:blip r:embed="rId5" cstate="print"/>
          <a:srcRect/>
          <a:stretch>
            <a:fillRect/>
          </a:stretch>
        </p:blipFill>
        <p:spPr bwMode="auto">
          <a:xfrm>
            <a:off x="1857375" y="1000125"/>
            <a:ext cx="1120775" cy="1262063"/>
          </a:xfrm>
          <a:prstGeom prst="rect">
            <a:avLst/>
          </a:prstGeom>
          <a:noFill/>
          <a:ln w="9525">
            <a:noFill/>
            <a:miter lim="800000"/>
            <a:headEnd/>
            <a:tailEnd/>
          </a:ln>
        </p:spPr>
      </p:pic>
      <p:pic>
        <p:nvPicPr>
          <p:cNvPr id="20491" name="Picture 7" descr="C:\Dokumente und Einstellungen\Walther Armstroff\Lokale Einstellungen\Temporary Internet Files\Content.IE5\H8C30G4S\MCj02524550000[1].wmf"/>
          <p:cNvPicPr>
            <a:picLocks noChangeAspect="1" noChangeArrowheads="1"/>
          </p:cNvPicPr>
          <p:nvPr/>
        </p:nvPicPr>
        <p:blipFill>
          <a:blip r:embed="rId6" cstate="print"/>
          <a:srcRect/>
          <a:stretch>
            <a:fillRect/>
          </a:stretch>
        </p:blipFill>
        <p:spPr bwMode="auto">
          <a:xfrm>
            <a:off x="10836275" y="3284538"/>
            <a:ext cx="912813" cy="1081087"/>
          </a:xfrm>
          <a:prstGeom prst="rect">
            <a:avLst/>
          </a:prstGeom>
          <a:noFill/>
          <a:ln w="9525">
            <a:noFill/>
            <a:miter lim="800000"/>
            <a:headEnd/>
            <a:tailEnd/>
          </a:ln>
        </p:spPr>
      </p:pic>
      <p:sp>
        <p:nvSpPr>
          <p:cNvPr id="20492" name="Rechteck 18"/>
          <p:cNvSpPr>
            <a:spLocks noChangeArrowheads="1"/>
          </p:cNvSpPr>
          <p:nvPr/>
        </p:nvSpPr>
        <p:spPr bwMode="auto">
          <a:xfrm>
            <a:off x="971600" y="3861048"/>
            <a:ext cx="7056438" cy="1384995"/>
          </a:xfrm>
          <a:prstGeom prst="rect">
            <a:avLst/>
          </a:prstGeom>
          <a:noFill/>
          <a:ln w="9525">
            <a:noFill/>
            <a:miter lim="800000"/>
            <a:headEnd/>
            <a:tailEnd/>
          </a:ln>
        </p:spPr>
        <p:txBody>
          <a:bodyPr>
            <a:spAutoFit/>
          </a:bodyPr>
          <a:lstStyle/>
          <a:p>
            <a:pPr eaLnBrk="0" hangingPunct="0"/>
            <a:endParaRPr lang="de-DE" sz="600" dirty="0">
              <a:solidFill>
                <a:srgbClr val="000000"/>
              </a:solidFill>
              <a:ea typeface="Calibri" pitchFamily="34" charset="0"/>
              <a:cs typeface="Times New Roman" pitchFamily="18" charset="0"/>
            </a:endParaRPr>
          </a:p>
          <a:p>
            <a:pPr eaLnBrk="0" hangingPunct="0"/>
            <a:endParaRPr lang="de-DE" sz="2000" dirty="0">
              <a:solidFill>
                <a:srgbClr val="000000"/>
              </a:solidFill>
              <a:latin typeface="Calibri" pitchFamily="34" charset="0"/>
              <a:ea typeface="Calibri" pitchFamily="34" charset="0"/>
              <a:cs typeface="Times New Roman" pitchFamily="18" charset="0"/>
            </a:endParaRPr>
          </a:p>
          <a:p>
            <a:pPr eaLnBrk="0" hangingPunct="0"/>
            <a:r>
              <a:rPr lang="de-DE" sz="2000" dirty="0" smtClean="0">
                <a:solidFill>
                  <a:srgbClr val="000000"/>
                </a:solidFill>
                <a:latin typeface="Calibri" pitchFamily="34" charset="0"/>
                <a:ea typeface="Calibri" pitchFamily="34" charset="0"/>
                <a:cs typeface="Times New Roman" pitchFamily="18" charset="0"/>
              </a:rPr>
              <a:t> </a:t>
            </a:r>
            <a:endParaRPr lang="de-DE" sz="2000" dirty="0">
              <a:solidFill>
                <a:srgbClr val="000000"/>
              </a:solidFill>
              <a:latin typeface="Calibri" pitchFamily="34" charset="0"/>
              <a:ea typeface="Calibri" pitchFamily="34" charset="0"/>
              <a:cs typeface="Times New Roman" pitchFamily="18" charset="0"/>
            </a:endParaRPr>
          </a:p>
          <a:p>
            <a:pPr eaLnBrk="0" hangingPunct="0"/>
            <a:endParaRPr lang="de-DE" sz="600" dirty="0">
              <a:solidFill>
                <a:srgbClr val="000000"/>
              </a:solidFill>
              <a:ea typeface="Calibri" pitchFamily="34" charset="0"/>
              <a:cs typeface="Times New Roman" pitchFamily="18" charset="0"/>
            </a:endParaRPr>
          </a:p>
          <a:p>
            <a:pPr eaLnBrk="0" hangingPunct="0"/>
            <a:endParaRPr lang="de-DE" sz="600" dirty="0">
              <a:solidFill>
                <a:srgbClr val="000000"/>
              </a:solidFill>
              <a:ea typeface="Calibri" pitchFamily="34" charset="0"/>
              <a:cs typeface="Times New Roman" pitchFamily="18" charset="0"/>
            </a:endParaRPr>
          </a:p>
          <a:p>
            <a:pPr eaLnBrk="0" hangingPunct="0"/>
            <a:endParaRPr lang="de-DE" sz="2000" dirty="0">
              <a:solidFill>
                <a:srgbClr val="000000"/>
              </a:solidFill>
              <a:latin typeface="Calibri" pitchFamily="34" charset="0"/>
              <a:ea typeface="Calibri" pitchFamily="34" charset="0"/>
              <a:cs typeface="Times New Roman" pitchFamily="18" charset="0"/>
            </a:endParaRPr>
          </a:p>
          <a:p>
            <a:pPr eaLnBrk="0" hangingPunct="0"/>
            <a:endParaRPr lang="de-DE" sz="600" dirty="0">
              <a:solidFill>
                <a:srgbClr val="000000"/>
              </a:solidFill>
              <a:ea typeface="Calibri" pitchFamily="34" charset="0"/>
              <a:cs typeface="Times New Roman" pitchFamily="18" charset="0"/>
            </a:endParaRPr>
          </a:p>
        </p:txBody>
      </p:sp>
      <p:sp>
        <p:nvSpPr>
          <p:cNvPr id="13" name="Rechteck 12"/>
          <p:cNvSpPr/>
          <p:nvPr/>
        </p:nvSpPr>
        <p:spPr>
          <a:xfrm>
            <a:off x="539552" y="3861048"/>
            <a:ext cx="7776864" cy="2246769"/>
          </a:xfrm>
          <a:prstGeom prst="rect">
            <a:avLst/>
          </a:prstGeom>
        </p:spPr>
        <p:txBody>
          <a:bodyPr wrap="square">
            <a:spAutoFit/>
          </a:bodyPr>
          <a:lstStyle/>
          <a:p>
            <a:r>
              <a:rPr lang="de-DE" sz="2800" b="1" dirty="0" smtClean="0">
                <a:solidFill>
                  <a:srgbClr val="FF0000"/>
                </a:solidFill>
              </a:rPr>
              <a:t>Die Mädchen der Grundschule Thum gewinnen sensationell das Landesfinale im Gerätturnen der WK V . Unseren herzlichsten Glückwunsch zu dieser überragenden Leistung.</a:t>
            </a:r>
            <a:r>
              <a:rPr lang="de-DE" sz="2800" dirty="0" smtClean="0">
                <a:solidFill>
                  <a:srgbClr val="FF0000"/>
                </a:solidFill>
              </a:rPr>
              <a:t> </a:t>
            </a:r>
            <a:r>
              <a:rPr lang="de-DE" dirty="0" smtClean="0"/>
              <a:t>                                 </a:t>
            </a:r>
            <a:endParaRPr lang="de-DE"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rafik 1" descr="3. Platz GT.jpg"/>
          <p:cNvPicPr>
            <a:picLocks noChangeAspect="1"/>
          </p:cNvPicPr>
          <p:nvPr/>
        </p:nvPicPr>
        <p:blipFill>
          <a:blip r:embed="rId2" cstate="print"/>
          <a:srcRect/>
          <a:stretch>
            <a:fillRect/>
          </a:stretch>
        </p:blipFill>
        <p:spPr bwMode="auto">
          <a:xfrm>
            <a:off x="-1928813" y="142875"/>
            <a:ext cx="1709738" cy="2413000"/>
          </a:xfrm>
          <a:prstGeom prst="rect">
            <a:avLst/>
          </a:prstGeom>
          <a:noFill/>
          <a:ln w="9525">
            <a:noFill/>
            <a:miter lim="800000"/>
            <a:headEnd/>
            <a:tailEnd/>
          </a:ln>
        </p:spPr>
      </p:pic>
      <p:pic>
        <p:nvPicPr>
          <p:cNvPr id="21507" name="Grafik 2" descr="IMG_3919.JPG"/>
          <p:cNvPicPr>
            <a:picLocks noChangeAspect="1"/>
          </p:cNvPicPr>
          <p:nvPr/>
        </p:nvPicPr>
        <p:blipFill>
          <a:blip r:embed="rId3" cstate="print"/>
          <a:srcRect/>
          <a:stretch>
            <a:fillRect/>
          </a:stretch>
        </p:blipFill>
        <p:spPr bwMode="auto">
          <a:xfrm>
            <a:off x="2484438" y="476250"/>
            <a:ext cx="2266950" cy="1701800"/>
          </a:xfrm>
          <a:prstGeom prst="rect">
            <a:avLst/>
          </a:prstGeom>
          <a:noFill/>
          <a:ln w="9525">
            <a:noFill/>
            <a:miter lim="800000"/>
            <a:headEnd/>
            <a:tailEnd/>
          </a:ln>
        </p:spPr>
      </p:pic>
      <p:pic>
        <p:nvPicPr>
          <p:cNvPr id="21508" name="Grafik 3" descr="Bild67.jpg"/>
          <p:cNvPicPr>
            <a:picLocks noChangeAspect="1"/>
          </p:cNvPicPr>
          <p:nvPr/>
        </p:nvPicPr>
        <p:blipFill>
          <a:blip r:embed="rId4" cstate="print"/>
          <a:srcRect/>
          <a:stretch>
            <a:fillRect/>
          </a:stretch>
        </p:blipFill>
        <p:spPr bwMode="auto">
          <a:xfrm>
            <a:off x="357188" y="2071688"/>
            <a:ext cx="1900237" cy="2852737"/>
          </a:xfrm>
          <a:prstGeom prst="rect">
            <a:avLst/>
          </a:prstGeom>
          <a:noFill/>
          <a:ln w="9525">
            <a:noFill/>
            <a:miter lim="800000"/>
            <a:headEnd/>
            <a:tailEnd/>
          </a:ln>
        </p:spPr>
      </p:pic>
      <p:pic>
        <p:nvPicPr>
          <p:cNvPr id="21509" name="Grafik 4" descr="Bild34.jpg"/>
          <p:cNvPicPr>
            <a:picLocks noChangeAspect="1"/>
          </p:cNvPicPr>
          <p:nvPr/>
        </p:nvPicPr>
        <p:blipFill>
          <a:blip r:embed="rId5" cstate="print"/>
          <a:srcRect/>
          <a:stretch>
            <a:fillRect/>
          </a:stretch>
        </p:blipFill>
        <p:spPr bwMode="auto">
          <a:xfrm>
            <a:off x="2627313" y="2565400"/>
            <a:ext cx="1987550" cy="1417638"/>
          </a:xfrm>
          <a:prstGeom prst="rect">
            <a:avLst/>
          </a:prstGeom>
          <a:noFill/>
          <a:ln w="9525">
            <a:noFill/>
            <a:miter lim="800000"/>
            <a:headEnd/>
            <a:tailEnd/>
          </a:ln>
        </p:spPr>
      </p:pic>
      <p:pic>
        <p:nvPicPr>
          <p:cNvPr id="21510" name="Grafik 5" descr="Bild53.jpg"/>
          <p:cNvPicPr>
            <a:picLocks noChangeAspect="1"/>
          </p:cNvPicPr>
          <p:nvPr/>
        </p:nvPicPr>
        <p:blipFill>
          <a:blip r:embed="rId6" cstate="print"/>
          <a:srcRect/>
          <a:stretch>
            <a:fillRect/>
          </a:stretch>
        </p:blipFill>
        <p:spPr bwMode="auto">
          <a:xfrm>
            <a:off x="7164388" y="333375"/>
            <a:ext cx="1781175" cy="2671763"/>
          </a:xfrm>
          <a:prstGeom prst="rect">
            <a:avLst/>
          </a:prstGeom>
          <a:noFill/>
          <a:ln w="9525">
            <a:noFill/>
            <a:miter lim="800000"/>
            <a:headEnd/>
            <a:tailEnd/>
          </a:ln>
        </p:spPr>
      </p:pic>
      <p:pic>
        <p:nvPicPr>
          <p:cNvPr id="21511" name="Grafik 6" descr="Bild15.jpg"/>
          <p:cNvPicPr>
            <a:picLocks noChangeAspect="1"/>
          </p:cNvPicPr>
          <p:nvPr/>
        </p:nvPicPr>
        <p:blipFill>
          <a:blip r:embed="rId7" cstate="print"/>
          <a:srcRect/>
          <a:stretch>
            <a:fillRect/>
          </a:stretch>
        </p:blipFill>
        <p:spPr bwMode="auto">
          <a:xfrm>
            <a:off x="6443663" y="4941888"/>
            <a:ext cx="2449512" cy="1630362"/>
          </a:xfrm>
          <a:prstGeom prst="rect">
            <a:avLst/>
          </a:prstGeom>
          <a:noFill/>
          <a:ln w="9525">
            <a:noFill/>
            <a:miter lim="800000"/>
            <a:headEnd/>
            <a:tailEnd/>
          </a:ln>
        </p:spPr>
      </p:pic>
      <p:pic>
        <p:nvPicPr>
          <p:cNvPr id="21512" name="Grafik 7" descr="Bild57.jpg"/>
          <p:cNvPicPr>
            <a:picLocks noChangeAspect="1"/>
          </p:cNvPicPr>
          <p:nvPr/>
        </p:nvPicPr>
        <p:blipFill>
          <a:blip r:embed="rId8" cstate="print"/>
          <a:srcRect/>
          <a:stretch>
            <a:fillRect/>
          </a:stretch>
        </p:blipFill>
        <p:spPr bwMode="auto">
          <a:xfrm>
            <a:off x="2606675" y="4581525"/>
            <a:ext cx="2017713" cy="1439863"/>
          </a:xfrm>
          <a:prstGeom prst="rect">
            <a:avLst/>
          </a:prstGeom>
          <a:noFill/>
          <a:ln w="9525">
            <a:noFill/>
            <a:miter lim="800000"/>
            <a:headEnd/>
            <a:tailEnd/>
          </a:ln>
        </p:spPr>
      </p:pic>
      <p:pic>
        <p:nvPicPr>
          <p:cNvPr id="21513" name="Grafik 8" descr="Bild44.jpg"/>
          <p:cNvPicPr>
            <a:picLocks noChangeAspect="1"/>
          </p:cNvPicPr>
          <p:nvPr/>
        </p:nvPicPr>
        <p:blipFill>
          <a:blip r:embed="rId9" cstate="print"/>
          <a:srcRect/>
          <a:stretch>
            <a:fillRect/>
          </a:stretch>
        </p:blipFill>
        <p:spPr bwMode="auto">
          <a:xfrm>
            <a:off x="4932363" y="3284538"/>
            <a:ext cx="1655762" cy="2486025"/>
          </a:xfrm>
          <a:prstGeom prst="rect">
            <a:avLst/>
          </a:prstGeom>
          <a:noFill/>
          <a:ln w="9525">
            <a:noFill/>
            <a:miter lim="800000"/>
            <a:headEnd/>
            <a:tailEnd/>
          </a:ln>
        </p:spPr>
      </p:pic>
      <p:pic>
        <p:nvPicPr>
          <p:cNvPr id="21514" name="Grafik 9" descr="Bild26.jpg"/>
          <p:cNvPicPr>
            <a:picLocks noChangeAspect="1"/>
          </p:cNvPicPr>
          <p:nvPr/>
        </p:nvPicPr>
        <p:blipFill>
          <a:blip r:embed="rId10" cstate="print"/>
          <a:srcRect/>
          <a:stretch>
            <a:fillRect/>
          </a:stretch>
        </p:blipFill>
        <p:spPr bwMode="auto">
          <a:xfrm>
            <a:off x="4859338" y="260350"/>
            <a:ext cx="1781175" cy="2673350"/>
          </a:xfrm>
          <a:prstGeom prst="rect">
            <a:avLst/>
          </a:prstGeom>
          <a:noFill/>
          <a:ln w="9525">
            <a:noFill/>
            <a:miter lim="800000"/>
            <a:headEnd/>
            <a:tailEnd/>
          </a:ln>
        </p:spPr>
      </p:pic>
      <p:pic>
        <p:nvPicPr>
          <p:cNvPr id="21515" name="Grafik 10" descr="Bild18.jpg"/>
          <p:cNvPicPr>
            <a:picLocks noChangeAspect="1"/>
          </p:cNvPicPr>
          <p:nvPr/>
        </p:nvPicPr>
        <p:blipFill>
          <a:blip r:embed="rId11" cstate="print"/>
          <a:srcRect/>
          <a:stretch>
            <a:fillRect/>
          </a:stretch>
        </p:blipFill>
        <p:spPr bwMode="auto">
          <a:xfrm>
            <a:off x="6875463" y="3213100"/>
            <a:ext cx="1944687"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57158" y="357166"/>
            <a:ext cx="8539517" cy="523220"/>
          </a:xfrm>
          <a:prstGeom prst="rect">
            <a:avLst/>
          </a:prstGeom>
          <a:noFill/>
        </p:spPr>
        <p:txBody>
          <a:bodyPr wrap="none">
            <a:spAutoFit/>
          </a:bodyPr>
          <a:lstStyle/>
          <a:p>
            <a:pPr>
              <a:defRPr/>
            </a:pPr>
            <a:r>
              <a:rPr lang="de-DE"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Risiko-raus-Kampagne der Unfallkasse Sachsen </a:t>
            </a:r>
            <a:endParaRPr lang="de-DE" sz="2800" dirty="0">
              <a:latin typeface="Arial" charset="0"/>
            </a:endParaRPr>
          </a:p>
        </p:txBody>
      </p:sp>
      <p:pic>
        <p:nvPicPr>
          <p:cNvPr id="22531" name="Picture 1" descr="C:\Dokumente und Einstellungen\Meyer\Desktop\Sportfotos 2012 2013\Risiko raus ERZ-Finale 28.01.2013\IMG_0275.JPG"/>
          <p:cNvPicPr>
            <a:picLocks noChangeAspect="1" noChangeArrowheads="1"/>
          </p:cNvPicPr>
          <p:nvPr/>
        </p:nvPicPr>
        <p:blipFill>
          <a:blip r:embed="rId2" cstate="print"/>
          <a:srcRect/>
          <a:stretch>
            <a:fillRect/>
          </a:stretch>
        </p:blipFill>
        <p:spPr bwMode="auto">
          <a:xfrm>
            <a:off x="642938" y="1285875"/>
            <a:ext cx="2373312" cy="1779588"/>
          </a:xfrm>
          <a:prstGeom prst="rect">
            <a:avLst/>
          </a:prstGeom>
          <a:noFill/>
          <a:ln w="9525">
            <a:noFill/>
            <a:miter lim="800000"/>
            <a:headEnd/>
            <a:tailEnd/>
          </a:ln>
        </p:spPr>
      </p:pic>
      <p:pic>
        <p:nvPicPr>
          <p:cNvPr id="22532" name="Picture 2" descr="C:\Dokumente und Einstellungen\Meyer\Desktop\Sportfotos 2012 2013\Risiko raus ERZ-Finale 28.01.2013\IMG_0271.JPG"/>
          <p:cNvPicPr>
            <a:picLocks noChangeAspect="1" noChangeArrowheads="1"/>
          </p:cNvPicPr>
          <p:nvPr/>
        </p:nvPicPr>
        <p:blipFill>
          <a:blip r:embed="rId3" cstate="print"/>
          <a:srcRect/>
          <a:stretch>
            <a:fillRect/>
          </a:stretch>
        </p:blipFill>
        <p:spPr bwMode="auto">
          <a:xfrm>
            <a:off x="3357563" y="1285875"/>
            <a:ext cx="2357437" cy="1768475"/>
          </a:xfrm>
          <a:prstGeom prst="rect">
            <a:avLst/>
          </a:prstGeom>
          <a:noFill/>
          <a:ln w="9525">
            <a:noFill/>
            <a:miter lim="800000"/>
            <a:headEnd/>
            <a:tailEnd/>
          </a:ln>
        </p:spPr>
      </p:pic>
      <p:pic>
        <p:nvPicPr>
          <p:cNvPr id="22533" name="Picture 3" descr="C:\Dokumente und Einstellungen\Meyer\Desktop\Sportfotos 2012 2013\Risiko raus ERZ-Finale 28.01.2013\IMG_0262.JPG"/>
          <p:cNvPicPr>
            <a:picLocks noChangeAspect="1" noChangeArrowheads="1"/>
          </p:cNvPicPr>
          <p:nvPr/>
        </p:nvPicPr>
        <p:blipFill>
          <a:blip r:embed="rId4" cstate="print"/>
          <a:srcRect/>
          <a:stretch>
            <a:fillRect/>
          </a:stretch>
        </p:blipFill>
        <p:spPr bwMode="auto">
          <a:xfrm>
            <a:off x="6048375" y="1285875"/>
            <a:ext cx="2381250" cy="1785938"/>
          </a:xfrm>
          <a:prstGeom prst="rect">
            <a:avLst/>
          </a:prstGeom>
          <a:noFill/>
          <a:ln w="9525">
            <a:noFill/>
            <a:miter lim="800000"/>
            <a:headEnd/>
            <a:tailEnd/>
          </a:ln>
        </p:spPr>
      </p:pic>
      <p:pic>
        <p:nvPicPr>
          <p:cNvPr id="22534" name="Picture 4" descr="C:\Dokumente und Einstellungen\Meyer\Desktop\Sportfotos 2012 2013\Risiko raus ERZ-Finale 28.01.2013\IMG_0260.JPG"/>
          <p:cNvPicPr>
            <a:picLocks noChangeAspect="1" noChangeArrowheads="1"/>
          </p:cNvPicPr>
          <p:nvPr/>
        </p:nvPicPr>
        <p:blipFill>
          <a:blip r:embed="rId5" cstate="print"/>
          <a:srcRect/>
          <a:stretch>
            <a:fillRect/>
          </a:stretch>
        </p:blipFill>
        <p:spPr bwMode="auto">
          <a:xfrm>
            <a:off x="642938" y="4125913"/>
            <a:ext cx="2428875" cy="1820862"/>
          </a:xfrm>
          <a:prstGeom prst="rect">
            <a:avLst/>
          </a:prstGeom>
          <a:noFill/>
          <a:ln w="9525">
            <a:noFill/>
            <a:miter lim="800000"/>
            <a:headEnd/>
            <a:tailEnd/>
          </a:ln>
        </p:spPr>
      </p:pic>
      <p:pic>
        <p:nvPicPr>
          <p:cNvPr id="22535" name="Picture 5" descr="C:\Dokumente und Einstellungen\Meyer\Desktop\Sportfotos 2012 2013\Risiko raus ERZ-Finale 28.01.2013\IMG_0277.JPG"/>
          <p:cNvPicPr>
            <a:picLocks noChangeAspect="1" noChangeArrowheads="1"/>
          </p:cNvPicPr>
          <p:nvPr/>
        </p:nvPicPr>
        <p:blipFill>
          <a:blip r:embed="rId6" cstate="print"/>
          <a:srcRect/>
          <a:stretch>
            <a:fillRect/>
          </a:stretch>
        </p:blipFill>
        <p:spPr bwMode="auto">
          <a:xfrm>
            <a:off x="3429000" y="4143375"/>
            <a:ext cx="2397125" cy="1798638"/>
          </a:xfrm>
          <a:prstGeom prst="rect">
            <a:avLst/>
          </a:prstGeom>
          <a:noFill/>
          <a:ln w="9525">
            <a:noFill/>
            <a:miter lim="800000"/>
            <a:headEnd/>
            <a:tailEnd/>
          </a:ln>
        </p:spPr>
      </p:pic>
      <p:pic>
        <p:nvPicPr>
          <p:cNvPr id="22536" name="Picture 6" descr="C:\Dokumente und Einstellungen\Meyer\Desktop\Sportfotos 2012 2013\Risiko raus ERZ-Finale 28.01.2013\IMG_0258.JPG"/>
          <p:cNvPicPr>
            <a:picLocks noChangeAspect="1" noChangeArrowheads="1"/>
          </p:cNvPicPr>
          <p:nvPr/>
        </p:nvPicPr>
        <p:blipFill>
          <a:blip r:embed="rId7" cstate="print"/>
          <a:srcRect/>
          <a:stretch>
            <a:fillRect/>
          </a:stretch>
        </p:blipFill>
        <p:spPr bwMode="auto">
          <a:xfrm>
            <a:off x="6143625" y="4143375"/>
            <a:ext cx="2428875" cy="1822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feld 1"/>
          <p:cNvSpPr txBox="1">
            <a:spLocks noChangeArrowheads="1"/>
          </p:cNvSpPr>
          <p:nvPr/>
        </p:nvSpPr>
        <p:spPr bwMode="auto">
          <a:xfrm>
            <a:off x="755650" y="1125538"/>
            <a:ext cx="7892032" cy="8002191"/>
          </a:xfrm>
          <a:prstGeom prst="rect">
            <a:avLst/>
          </a:prstGeom>
          <a:noFill/>
          <a:ln w="9525">
            <a:noFill/>
            <a:miter lim="800000"/>
            <a:headEnd/>
            <a:tailEnd/>
          </a:ln>
        </p:spPr>
        <p:txBody>
          <a:bodyPr wrap="none">
            <a:spAutoFit/>
          </a:bodyPr>
          <a:lstStyle/>
          <a:p>
            <a:r>
              <a:rPr lang="de-DE" dirty="0" smtClean="0"/>
              <a:t>19</a:t>
            </a:r>
            <a:r>
              <a:rPr lang="de-DE" dirty="0" smtClean="0"/>
              <a:t> </a:t>
            </a:r>
            <a:r>
              <a:rPr lang="de-DE" dirty="0" smtClean="0"/>
              <a:t>Grundschulen beteiligten sich an den </a:t>
            </a:r>
            <a:r>
              <a:rPr lang="de-DE" dirty="0" smtClean="0"/>
              <a:t>4 Vorrunden </a:t>
            </a:r>
            <a:r>
              <a:rPr lang="de-DE" dirty="0" smtClean="0"/>
              <a:t>im Bereich </a:t>
            </a:r>
            <a:r>
              <a:rPr lang="de-DE" dirty="0" err="1" smtClean="0"/>
              <a:t>Annaberg</a:t>
            </a:r>
            <a:r>
              <a:rPr lang="de-DE" dirty="0" smtClean="0"/>
              <a:t>.</a:t>
            </a:r>
          </a:p>
          <a:p>
            <a:r>
              <a:rPr lang="de-DE" dirty="0" smtClean="0"/>
              <a:t>Abschlussergebnis:</a:t>
            </a:r>
          </a:p>
          <a:p>
            <a:r>
              <a:rPr lang="de-DE" dirty="0" smtClean="0"/>
              <a:t> </a:t>
            </a:r>
          </a:p>
          <a:p>
            <a:r>
              <a:rPr lang="de-DE" b="1" dirty="0" smtClean="0"/>
              <a:t>1</a:t>
            </a:r>
            <a:r>
              <a:rPr lang="de-DE" b="1" dirty="0" smtClean="0"/>
              <a:t>. GS </a:t>
            </a:r>
            <a:r>
              <a:rPr lang="de-DE" b="1" dirty="0" err="1" smtClean="0"/>
              <a:t>Mildenau</a:t>
            </a:r>
            <a:r>
              <a:rPr lang="de-DE" b="1" dirty="0" smtClean="0"/>
              <a:t> 70 Punkte</a:t>
            </a:r>
            <a:r>
              <a:rPr lang="de-DE" dirty="0" smtClean="0"/>
              <a:t> </a:t>
            </a:r>
          </a:p>
          <a:p>
            <a:r>
              <a:rPr lang="de-DE" b="1" dirty="0" smtClean="0"/>
              <a:t>2.</a:t>
            </a:r>
            <a:r>
              <a:rPr lang="de-DE" dirty="0" smtClean="0"/>
              <a:t> </a:t>
            </a:r>
            <a:r>
              <a:rPr lang="de-DE" b="1" dirty="0" smtClean="0"/>
              <a:t>GS Thum 57 Punkte</a:t>
            </a:r>
            <a:r>
              <a:rPr lang="de-DE" dirty="0" smtClean="0"/>
              <a:t> </a:t>
            </a:r>
          </a:p>
          <a:p>
            <a:r>
              <a:rPr lang="de-DE" dirty="0" smtClean="0"/>
              <a:t>3. GS Bärenstein 53 Punkte </a:t>
            </a:r>
          </a:p>
          <a:p>
            <a:r>
              <a:rPr lang="de-DE" dirty="0" smtClean="0"/>
              <a:t>4. GS Geyer 52 Punkte </a:t>
            </a:r>
          </a:p>
          <a:p>
            <a:r>
              <a:rPr lang="de-DE" dirty="0" smtClean="0"/>
              <a:t>5. GS </a:t>
            </a:r>
            <a:r>
              <a:rPr lang="de-DE" dirty="0" err="1" smtClean="0"/>
              <a:t>Crottendorf</a:t>
            </a:r>
            <a:r>
              <a:rPr lang="de-DE" dirty="0" smtClean="0"/>
              <a:t> 45 Punkte </a:t>
            </a:r>
          </a:p>
          <a:p>
            <a:r>
              <a:rPr lang="de-DE" dirty="0" smtClean="0"/>
              <a:t>6. GS Venusberg 35 Punkte </a:t>
            </a:r>
          </a:p>
          <a:p>
            <a:r>
              <a:rPr lang="de-DE" dirty="0" smtClean="0"/>
              <a:t>7. GS </a:t>
            </a:r>
            <a:r>
              <a:rPr lang="de-DE" dirty="0" err="1" smtClean="0"/>
              <a:t>Großrückerswalde</a:t>
            </a:r>
            <a:r>
              <a:rPr lang="de-DE" dirty="0" smtClean="0"/>
              <a:t> 23 Punkte </a:t>
            </a:r>
          </a:p>
          <a:p>
            <a:pPr lvl="0"/>
            <a:endParaRPr lang="de-DE" dirty="0" smtClean="0"/>
          </a:p>
          <a:p>
            <a:r>
              <a:rPr lang="de-DE" dirty="0" smtClean="0"/>
              <a:t>Ergebnis </a:t>
            </a:r>
            <a:r>
              <a:rPr lang="de-DE" dirty="0" smtClean="0"/>
              <a:t>der Finalrunde des Erzgebirgskreises in </a:t>
            </a:r>
            <a:r>
              <a:rPr lang="de-DE" dirty="0" err="1" smtClean="0"/>
              <a:t>Annaberg</a:t>
            </a:r>
            <a:r>
              <a:rPr lang="de-DE" dirty="0" smtClean="0"/>
              <a:t> :</a:t>
            </a:r>
          </a:p>
          <a:p>
            <a:pPr marL="342900" indent="-342900">
              <a:buAutoNum type="arabicPeriod"/>
            </a:pPr>
            <a:r>
              <a:rPr lang="de-DE" dirty="0" smtClean="0"/>
              <a:t>Platz    </a:t>
            </a:r>
            <a:r>
              <a:rPr lang="de-DE" dirty="0" smtClean="0"/>
              <a:t>GS </a:t>
            </a:r>
            <a:r>
              <a:rPr lang="de-DE" dirty="0" smtClean="0"/>
              <a:t>Stützengrün</a:t>
            </a:r>
          </a:p>
          <a:p>
            <a:pPr marL="342900" indent="-342900">
              <a:buAutoNum type="arabicPeriod"/>
            </a:pPr>
            <a:r>
              <a:rPr lang="de-DE" dirty="0" smtClean="0"/>
              <a:t>Platz    </a:t>
            </a:r>
            <a:r>
              <a:rPr lang="de-DE" dirty="0" err="1" smtClean="0"/>
              <a:t>Evang</a:t>
            </a:r>
            <a:r>
              <a:rPr lang="de-DE" dirty="0" smtClean="0"/>
              <a:t>. GS Schneeberg</a:t>
            </a:r>
          </a:p>
          <a:p>
            <a:r>
              <a:rPr lang="de-DE" dirty="0" smtClean="0"/>
              <a:t>3.  Platz    GS </a:t>
            </a:r>
            <a:r>
              <a:rPr lang="de-DE" dirty="0" err="1" smtClean="0"/>
              <a:t>Burkhardtsdorf</a:t>
            </a:r>
            <a:endParaRPr lang="de-DE" dirty="0" smtClean="0"/>
          </a:p>
          <a:p>
            <a:r>
              <a:rPr lang="de-DE" dirty="0" smtClean="0"/>
              <a:t>4.  Platz    GS </a:t>
            </a:r>
            <a:r>
              <a:rPr lang="de-DE" dirty="0" err="1" smtClean="0"/>
              <a:t>Zwönitz</a:t>
            </a:r>
            <a:endParaRPr lang="de-DE" dirty="0" smtClean="0"/>
          </a:p>
          <a:p>
            <a:r>
              <a:rPr lang="de-DE" dirty="0" smtClean="0"/>
              <a:t>5</a:t>
            </a:r>
            <a:r>
              <a:rPr lang="de-DE" dirty="0" smtClean="0"/>
              <a:t>.  </a:t>
            </a:r>
            <a:r>
              <a:rPr lang="de-DE" dirty="0" smtClean="0"/>
              <a:t>Platz    GS </a:t>
            </a:r>
            <a:r>
              <a:rPr lang="de-DE" dirty="0" err="1" smtClean="0"/>
              <a:t>Mildenau</a:t>
            </a:r>
            <a:endParaRPr lang="de-DE" dirty="0" smtClean="0"/>
          </a:p>
          <a:p>
            <a:pPr marL="342900" indent="-342900">
              <a:buAutoNum type="arabicPeriod" startAt="6"/>
            </a:pPr>
            <a:r>
              <a:rPr lang="de-DE" dirty="0" smtClean="0"/>
              <a:t>Platz    </a:t>
            </a:r>
            <a:r>
              <a:rPr lang="de-DE" dirty="0" smtClean="0"/>
              <a:t>GS </a:t>
            </a:r>
            <a:r>
              <a:rPr lang="de-DE" dirty="0" smtClean="0"/>
              <a:t>Thum</a:t>
            </a:r>
          </a:p>
          <a:p>
            <a:pPr marL="342900" indent="-342900">
              <a:buAutoNum type="arabicPeriod" startAt="6"/>
            </a:pPr>
            <a:r>
              <a:rPr lang="de-DE" dirty="0" smtClean="0"/>
              <a:t>Platz    GS </a:t>
            </a:r>
            <a:r>
              <a:rPr lang="de-DE" dirty="0" err="1" smtClean="0"/>
              <a:t>Zschopau</a:t>
            </a:r>
            <a:endParaRPr lang="de-DE" dirty="0" smtClean="0"/>
          </a:p>
          <a:p>
            <a:endParaRPr lang="de-DE" dirty="0" smtClean="0"/>
          </a:p>
          <a:p>
            <a:r>
              <a:rPr lang="de-DE" dirty="0" smtClean="0"/>
              <a:t> </a:t>
            </a:r>
          </a:p>
          <a:p>
            <a:endParaRPr lang="de-DE" dirty="0" smtClean="0"/>
          </a:p>
          <a:p>
            <a:endParaRPr lang="de-DE" dirty="0" smtClean="0"/>
          </a:p>
          <a:p>
            <a:endParaRPr lang="de-DE" dirty="0" smtClean="0"/>
          </a:p>
          <a:p>
            <a:endParaRPr lang="de-DE" dirty="0" smtClean="0"/>
          </a:p>
          <a:p>
            <a:r>
              <a:rPr lang="de-DE" dirty="0" smtClean="0"/>
              <a:t>  </a:t>
            </a:r>
          </a:p>
          <a:p>
            <a:endParaRPr lang="de-DE" sz="1400" dirty="0" smtClean="0"/>
          </a:p>
          <a:p>
            <a:endParaRPr lang="de-DE" sz="1400" dirty="0" smtClean="0"/>
          </a:p>
          <a:p>
            <a:endParaRPr lang="de-DE"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WordArt 4" descr="Vertikal dünn"/>
          <p:cNvSpPr>
            <a:spLocks noChangeArrowheads="1" noChangeShapeType="1" noTextEdit="1"/>
          </p:cNvSpPr>
          <p:nvPr/>
        </p:nvSpPr>
        <p:spPr bwMode="auto">
          <a:xfrm>
            <a:off x="827584" y="404812"/>
            <a:ext cx="4774704" cy="1079971"/>
          </a:xfrm>
          <a:prstGeom prst="rect">
            <a:avLst/>
          </a:prstGeom>
        </p:spPr>
        <p:txBody>
          <a:bodyPr wrap="none" fromWordArt="1">
            <a:prstTxWarp prst="textCurveUp">
              <a:avLst>
                <a:gd name="adj" fmla="val 41761"/>
              </a:avLst>
            </a:prstTxWarp>
          </a:bodyPr>
          <a:lstStyle/>
          <a:p>
            <a:pPr algn="ctr"/>
            <a:r>
              <a:rPr lang="de-DE"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Hallenfußball </a:t>
            </a:r>
            <a:r>
              <a:rPr lang="de-DE" kern="10" dirty="0" smtClean="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 </a:t>
            </a:r>
            <a:r>
              <a:rPr lang="de-DE" kern="10" dirty="0" smtClean="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Klassen 3 und 4</a:t>
            </a:r>
            <a:endParaRPr lang="de-DE"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endParaRPr>
          </a:p>
        </p:txBody>
      </p:sp>
      <p:pic>
        <p:nvPicPr>
          <p:cNvPr id="27653" name="Picture 5" descr="j0238218"/>
          <p:cNvPicPr>
            <a:picLocks noChangeAspect="1" noChangeArrowheads="1"/>
          </p:cNvPicPr>
          <p:nvPr/>
        </p:nvPicPr>
        <p:blipFill>
          <a:blip r:embed="rId2" cstate="print"/>
          <a:srcRect/>
          <a:stretch>
            <a:fillRect/>
          </a:stretch>
        </p:blipFill>
        <p:spPr bwMode="auto">
          <a:xfrm>
            <a:off x="7366000" y="333375"/>
            <a:ext cx="1778000" cy="1484313"/>
          </a:xfrm>
          <a:prstGeom prst="rect">
            <a:avLst/>
          </a:prstGeom>
          <a:noFill/>
          <a:ln w="9525">
            <a:noFill/>
            <a:miter lim="800000"/>
            <a:headEnd/>
            <a:tailEnd/>
          </a:ln>
        </p:spPr>
      </p:pic>
      <p:graphicFrame>
        <p:nvGraphicFramePr>
          <p:cNvPr id="18" name="Object 2"/>
          <p:cNvGraphicFramePr>
            <a:graphicFrameLocks noChangeAspect="1"/>
          </p:cNvGraphicFramePr>
          <p:nvPr/>
        </p:nvGraphicFramePr>
        <p:xfrm>
          <a:off x="9409113" y="2938463"/>
          <a:ext cx="2703512" cy="2452687"/>
        </p:xfrm>
        <a:graphic>
          <a:graphicData uri="http://schemas.openxmlformats.org/drawingml/2006/chart">
            <c:chart xmlns:c="http://schemas.openxmlformats.org/drawingml/2006/chart" xmlns:r="http://schemas.openxmlformats.org/officeDocument/2006/relationships" r:id="rId3"/>
          </a:graphicData>
        </a:graphic>
      </p:graphicFrame>
      <p:sp>
        <p:nvSpPr>
          <p:cNvPr id="25605" name="Text Box 7"/>
          <p:cNvSpPr txBox="1">
            <a:spLocks noChangeArrowheads="1"/>
          </p:cNvSpPr>
          <p:nvPr/>
        </p:nvSpPr>
        <p:spPr bwMode="auto">
          <a:xfrm>
            <a:off x="3995738" y="6021388"/>
            <a:ext cx="3816350" cy="274637"/>
          </a:xfrm>
          <a:prstGeom prst="rect">
            <a:avLst/>
          </a:prstGeom>
          <a:noFill/>
          <a:ln w="9525">
            <a:noFill/>
            <a:miter lim="800000"/>
            <a:headEnd/>
            <a:tailEnd/>
          </a:ln>
        </p:spPr>
        <p:txBody>
          <a:bodyPr>
            <a:spAutoFit/>
          </a:bodyPr>
          <a:lstStyle/>
          <a:p>
            <a:pPr>
              <a:spcBef>
                <a:spcPct val="50000"/>
              </a:spcBef>
            </a:pPr>
            <a:endParaRPr lang="de-DE" sz="1200">
              <a:latin typeface="Perpetua"/>
            </a:endParaRPr>
          </a:p>
        </p:txBody>
      </p:sp>
      <p:sp>
        <p:nvSpPr>
          <p:cNvPr id="27656" name="Text Box 8"/>
          <p:cNvSpPr txBox="1">
            <a:spLocks noChangeArrowheads="1"/>
          </p:cNvSpPr>
          <p:nvPr/>
        </p:nvSpPr>
        <p:spPr bwMode="auto">
          <a:xfrm>
            <a:off x="7524750" y="6858000"/>
            <a:ext cx="4321175" cy="274638"/>
          </a:xfrm>
          <a:prstGeom prst="rect">
            <a:avLst/>
          </a:prstGeom>
          <a:noFill/>
          <a:ln w="9525">
            <a:noFill/>
            <a:miter lim="800000"/>
            <a:headEnd/>
            <a:tailEnd/>
          </a:ln>
        </p:spPr>
        <p:txBody>
          <a:bodyPr>
            <a:spAutoFit/>
          </a:bodyPr>
          <a:lstStyle/>
          <a:p>
            <a:pPr>
              <a:spcBef>
                <a:spcPct val="50000"/>
              </a:spcBef>
            </a:pPr>
            <a:r>
              <a:rPr lang="de-DE" sz="1200">
                <a:latin typeface="Perpetua"/>
              </a:rPr>
              <a:t>             03        04          05       06          07          08          09         10</a:t>
            </a:r>
          </a:p>
        </p:txBody>
      </p:sp>
      <p:sp>
        <p:nvSpPr>
          <p:cNvPr id="27657" name="Text Box 9"/>
          <p:cNvSpPr txBox="1">
            <a:spLocks noChangeArrowheads="1"/>
          </p:cNvSpPr>
          <p:nvPr/>
        </p:nvSpPr>
        <p:spPr bwMode="auto">
          <a:xfrm>
            <a:off x="1908175" y="7173913"/>
            <a:ext cx="5976938" cy="304800"/>
          </a:xfrm>
          <a:prstGeom prst="rect">
            <a:avLst/>
          </a:prstGeom>
          <a:noFill/>
          <a:ln w="9525">
            <a:noFill/>
            <a:miter lim="800000"/>
            <a:headEnd/>
            <a:tailEnd/>
          </a:ln>
        </p:spPr>
        <p:txBody>
          <a:bodyPr>
            <a:spAutoFit/>
          </a:bodyPr>
          <a:lstStyle/>
          <a:p>
            <a:pPr>
              <a:spcBef>
                <a:spcPct val="50000"/>
              </a:spcBef>
            </a:pPr>
            <a:r>
              <a:rPr lang="de-DE" sz="1400">
                <a:latin typeface="Perpetua"/>
              </a:rPr>
              <a:t>         Anzahl Schulen                    21      18        17      16        15         14        14       14</a:t>
            </a:r>
          </a:p>
        </p:txBody>
      </p:sp>
      <p:sp>
        <p:nvSpPr>
          <p:cNvPr id="25608" name="Textfeld 18"/>
          <p:cNvSpPr txBox="1">
            <a:spLocks noChangeArrowheads="1"/>
          </p:cNvSpPr>
          <p:nvPr/>
        </p:nvSpPr>
        <p:spPr bwMode="auto">
          <a:xfrm>
            <a:off x="10475913" y="1052513"/>
            <a:ext cx="866775" cy="369887"/>
          </a:xfrm>
          <a:prstGeom prst="rect">
            <a:avLst/>
          </a:prstGeom>
          <a:noFill/>
          <a:ln w="9525">
            <a:noFill/>
            <a:miter lim="800000"/>
            <a:headEnd/>
            <a:tailEnd/>
          </a:ln>
        </p:spPr>
        <p:txBody>
          <a:bodyPr wrap="none">
            <a:spAutoFit/>
          </a:bodyPr>
          <a:lstStyle/>
          <a:p>
            <a:r>
              <a:rPr lang="de-DE" b="1">
                <a:latin typeface="Perpetua"/>
              </a:rPr>
              <a:t>8 Jahre</a:t>
            </a:r>
          </a:p>
        </p:txBody>
      </p:sp>
      <p:sp>
        <p:nvSpPr>
          <p:cNvPr id="25609" name="Textfeld 20"/>
          <p:cNvSpPr txBox="1">
            <a:spLocks noChangeArrowheads="1"/>
          </p:cNvSpPr>
          <p:nvPr/>
        </p:nvSpPr>
        <p:spPr bwMode="auto">
          <a:xfrm>
            <a:off x="-3276600" y="1484313"/>
            <a:ext cx="2851150" cy="646112"/>
          </a:xfrm>
          <a:prstGeom prst="rect">
            <a:avLst/>
          </a:prstGeom>
          <a:noFill/>
          <a:ln w="9525">
            <a:noFill/>
            <a:miter lim="800000"/>
            <a:headEnd/>
            <a:tailEnd/>
          </a:ln>
        </p:spPr>
        <p:txBody>
          <a:bodyPr wrap="none">
            <a:spAutoFit/>
          </a:bodyPr>
          <a:lstStyle/>
          <a:p>
            <a:r>
              <a:rPr lang="de-DE">
                <a:latin typeface="Perpetua"/>
              </a:rPr>
              <a:t>Turniere mussten auf eigene</a:t>
            </a:r>
          </a:p>
          <a:p>
            <a:r>
              <a:rPr lang="de-DE">
                <a:latin typeface="Perpetua"/>
              </a:rPr>
              <a:t>Kosten besucht werden.</a:t>
            </a:r>
          </a:p>
        </p:txBody>
      </p:sp>
      <p:sp>
        <p:nvSpPr>
          <p:cNvPr id="25610" name="Textfeld 21"/>
          <p:cNvSpPr txBox="1">
            <a:spLocks noChangeArrowheads="1"/>
          </p:cNvSpPr>
          <p:nvPr/>
        </p:nvSpPr>
        <p:spPr bwMode="auto">
          <a:xfrm>
            <a:off x="-2773363" y="4437063"/>
            <a:ext cx="2355850" cy="1754187"/>
          </a:xfrm>
          <a:prstGeom prst="rect">
            <a:avLst/>
          </a:prstGeom>
          <a:noFill/>
          <a:ln w="9525">
            <a:noFill/>
            <a:miter lim="800000"/>
            <a:headEnd/>
            <a:tailEnd/>
          </a:ln>
        </p:spPr>
        <p:txBody>
          <a:bodyPr wrap="none">
            <a:spAutoFit/>
          </a:bodyPr>
          <a:lstStyle/>
          <a:p>
            <a:r>
              <a:rPr lang="de-DE" u="sng">
                <a:latin typeface="Perpetua"/>
              </a:rPr>
              <a:t>Meldungen der Schulen:</a:t>
            </a:r>
          </a:p>
          <a:p>
            <a:r>
              <a:rPr lang="de-DE">
                <a:solidFill>
                  <a:srgbClr val="FF0000"/>
                </a:solidFill>
                <a:latin typeface="Perpetua"/>
              </a:rPr>
              <a:t>Je 1 Mannschaft</a:t>
            </a:r>
          </a:p>
          <a:p>
            <a:r>
              <a:rPr lang="de-DE">
                <a:latin typeface="Perpetua"/>
              </a:rPr>
              <a:t>MS B.-Uthmann (Kl.8)</a:t>
            </a:r>
          </a:p>
          <a:p>
            <a:r>
              <a:rPr lang="de-DE">
                <a:latin typeface="Perpetua"/>
              </a:rPr>
              <a:t>MS Pestalozzi (Kl.10)</a:t>
            </a:r>
          </a:p>
          <a:p>
            <a:r>
              <a:rPr lang="de-DE">
                <a:latin typeface="Perpetua"/>
              </a:rPr>
              <a:t>Gymnasium O-thal (Kl.7)</a:t>
            </a:r>
          </a:p>
          <a:p>
            <a:r>
              <a:rPr lang="de-DE">
                <a:latin typeface="Perpetua"/>
              </a:rPr>
              <a:t>MS Sehmatal (Kl.6)</a:t>
            </a:r>
          </a:p>
        </p:txBody>
      </p:sp>
      <p:sp>
        <p:nvSpPr>
          <p:cNvPr id="5131" name="Datumsplatzhalter 10"/>
          <p:cNvSpPr>
            <a:spLocks noGrp="1"/>
          </p:cNvSpPr>
          <p:nvPr>
            <p:ph type="dt" sz="quarter" idx="10"/>
          </p:nvPr>
        </p:nvSpPr>
        <p:spPr bwMode="auto">
          <a:xfrm>
            <a:off x="785813" y="6191250"/>
            <a:ext cx="1285875" cy="476250"/>
          </a:xfrm>
          <a:ln>
            <a:miter lim="800000"/>
            <a:headEnd/>
            <a:tailEnd/>
          </a:ln>
        </p:spPr>
        <p:txBody>
          <a:bodyPr wrap="square" numCol="1" compatLnSpc="1">
            <a:prstTxWarp prst="textNoShape">
              <a:avLst/>
            </a:prstTxWarp>
          </a:bodyPr>
          <a:lstStyle/>
          <a:p>
            <a:pPr fontAlgn="base">
              <a:spcBef>
                <a:spcPct val="0"/>
              </a:spcBef>
              <a:spcAft>
                <a:spcPct val="0"/>
              </a:spcAft>
              <a:defRPr/>
            </a:pPr>
            <a:r>
              <a:rPr lang="de-DE"/>
              <a:t>     </a:t>
            </a:r>
            <a:fld id="{A94B5C78-43E7-4DD5-A244-18ED649D57E7}" type="datetime1">
              <a:rPr lang="de-DE"/>
              <a:pPr fontAlgn="base">
                <a:spcBef>
                  <a:spcPct val="0"/>
                </a:spcBef>
                <a:spcAft>
                  <a:spcPct val="0"/>
                </a:spcAft>
                <a:defRPr/>
              </a:pPr>
              <a:t>15.06.2019</a:t>
            </a:fld>
            <a:endParaRPr lang="de-DE"/>
          </a:p>
        </p:txBody>
      </p:sp>
      <p:sp>
        <p:nvSpPr>
          <p:cNvPr id="12" name="Foliennummernplatzhalter 11"/>
          <p:cNvSpPr>
            <a:spLocks noGrp="1"/>
          </p:cNvSpPr>
          <p:nvPr>
            <p:ph type="sldNum" sz="quarter" idx="12"/>
          </p:nvPr>
        </p:nvSpPr>
        <p:spPr>
          <a:xfrm>
            <a:off x="8286750" y="6356350"/>
            <a:ext cx="400050" cy="365125"/>
          </a:xfrm>
        </p:spPr>
        <p:txBody>
          <a:bodyPr/>
          <a:lstStyle/>
          <a:p>
            <a:pPr>
              <a:defRPr/>
            </a:pPr>
            <a:fld id="{66D89106-ECA4-4EB6-93A3-36CD84DD72A7}" type="slidenum">
              <a:rPr lang="de-DE"/>
              <a:pPr>
                <a:defRPr/>
              </a:pPr>
              <a:t>27</a:t>
            </a:fld>
            <a:endParaRPr lang="de-DE" dirty="0"/>
          </a:p>
        </p:txBody>
      </p:sp>
      <p:sp>
        <p:nvSpPr>
          <p:cNvPr id="25613" name="Textfeld 12"/>
          <p:cNvSpPr txBox="1">
            <a:spLocks noChangeArrowheads="1"/>
          </p:cNvSpPr>
          <p:nvPr/>
        </p:nvSpPr>
        <p:spPr bwMode="auto">
          <a:xfrm>
            <a:off x="-3349625" y="2708275"/>
            <a:ext cx="2786062" cy="369888"/>
          </a:xfrm>
          <a:prstGeom prst="rect">
            <a:avLst/>
          </a:prstGeom>
          <a:noFill/>
          <a:ln w="9525">
            <a:noFill/>
            <a:miter lim="800000"/>
            <a:headEnd/>
            <a:tailEnd/>
          </a:ln>
        </p:spPr>
        <p:txBody>
          <a:bodyPr>
            <a:spAutoFit/>
          </a:bodyPr>
          <a:lstStyle/>
          <a:p>
            <a:r>
              <a:rPr lang="de-DE">
                <a:solidFill>
                  <a:srgbClr val="FF0000"/>
                </a:solidFill>
                <a:latin typeface="Calibri" pitchFamily="34" charset="0"/>
              </a:rPr>
              <a:t>Kein Turnier durchgeführt.</a:t>
            </a:r>
          </a:p>
        </p:txBody>
      </p:sp>
      <p:sp>
        <p:nvSpPr>
          <p:cNvPr id="25614" name="Textfeld 13"/>
          <p:cNvSpPr txBox="1">
            <a:spLocks noChangeArrowheads="1"/>
          </p:cNvSpPr>
          <p:nvPr/>
        </p:nvSpPr>
        <p:spPr bwMode="auto">
          <a:xfrm>
            <a:off x="611560" y="1988840"/>
            <a:ext cx="184731" cy="1754326"/>
          </a:xfrm>
          <a:prstGeom prst="rect">
            <a:avLst/>
          </a:prstGeom>
          <a:noFill/>
          <a:ln w="9525">
            <a:noFill/>
            <a:miter lim="800000"/>
            <a:headEnd/>
            <a:tailEnd/>
          </a:ln>
        </p:spPr>
        <p:txBody>
          <a:bodyPr wrap="none">
            <a:spAutoFit/>
          </a:bodyPr>
          <a:lstStyle/>
          <a:p>
            <a:endParaRPr lang="de-DE" dirty="0" smtClean="0"/>
          </a:p>
          <a:p>
            <a:endParaRPr lang="de-DE" dirty="0"/>
          </a:p>
          <a:p>
            <a:endParaRPr lang="de-DE" dirty="0" smtClean="0"/>
          </a:p>
          <a:p>
            <a:endParaRPr lang="de-DE" dirty="0"/>
          </a:p>
          <a:p>
            <a:endParaRPr lang="de-DE" dirty="0"/>
          </a:p>
          <a:p>
            <a:endParaRPr lang="de-DE" dirty="0"/>
          </a:p>
        </p:txBody>
      </p:sp>
      <p:pic>
        <p:nvPicPr>
          <p:cNvPr id="25615" name="Grafik 14" descr="IMG_3675.JPG"/>
          <p:cNvPicPr>
            <a:picLocks noChangeAspect="1"/>
          </p:cNvPicPr>
          <p:nvPr/>
        </p:nvPicPr>
        <p:blipFill>
          <a:blip r:embed="rId4" cstate="print"/>
          <a:srcRect/>
          <a:stretch>
            <a:fillRect/>
          </a:stretch>
        </p:blipFill>
        <p:spPr bwMode="auto">
          <a:xfrm>
            <a:off x="6372225" y="1989138"/>
            <a:ext cx="2411413" cy="1808162"/>
          </a:xfrm>
          <a:prstGeom prst="rect">
            <a:avLst/>
          </a:prstGeom>
          <a:noFill/>
          <a:ln w="9525">
            <a:noFill/>
            <a:miter lim="800000"/>
            <a:headEnd/>
            <a:tailEnd/>
          </a:ln>
        </p:spPr>
      </p:pic>
      <p:pic>
        <p:nvPicPr>
          <p:cNvPr id="25616" name="Grafik 15" descr="IMG_3687.JPG"/>
          <p:cNvPicPr>
            <a:picLocks noChangeAspect="1"/>
          </p:cNvPicPr>
          <p:nvPr/>
        </p:nvPicPr>
        <p:blipFill>
          <a:blip r:embed="rId5" cstate="print"/>
          <a:srcRect/>
          <a:stretch>
            <a:fillRect/>
          </a:stretch>
        </p:blipFill>
        <p:spPr bwMode="auto">
          <a:xfrm>
            <a:off x="6372225" y="4013200"/>
            <a:ext cx="2447925" cy="1836738"/>
          </a:xfrm>
          <a:prstGeom prst="rect">
            <a:avLst/>
          </a:prstGeom>
          <a:noFill/>
          <a:ln w="9525">
            <a:noFill/>
            <a:miter lim="800000"/>
            <a:headEnd/>
            <a:tailEnd/>
          </a:ln>
        </p:spPr>
      </p:pic>
      <p:pic>
        <p:nvPicPr>
          <p:cNvPr id="25617" name="Grafik 16" descr="IMG_3677.JPG"/>
          <p:cNvPicPr>
            <a:picLocks noChangeAspect="1"/>
          </p:cNvPicPr>
          <p:nvPr/>
        </p:nvPicPr>
        <p:blipFill>
          <a:blip r:embed="rId6" cstate="print"/>
          <a:srcRect/>
          <a:stretch>
            <a:fillRect/>
          </a:stretch>
        </p:blipFill>
        <p:spPr bwMode="auto">
          <a:xfrm>
            <a:off x="-2339975" y="333375"/>
            <a:ext cx="2074862" cy="1557338"/>
          </a:xfrm>
          <a:prstGeom prst="rect">
            <a:avLst/>
          </a:prstGeom>
          <a:noFill/>
          <a:ln w="9525">
            <a:noFill/>
            <a:miter lim="800000"/>
            <a:headEnd/>
            <a:tailEnd/>
          </a:ln>
        </p:spPr>
      </p:pic>
      <p:sp>
        <p:nvSpPr>
          <p:cNvPr id="21" name="Textfeld 20"/>
          <p:cNvSpPr txBox="1"/>
          <p:nvPr/>
        </p:nvSpPr>
        <p:spPr>
          <a:xfrm>
            <a:off x="251520" y="1628800"/>
            <a:ext cx="5832648" cy="4524315"/>
          </a:xfrm>
          <a:prstGeom prst="rect">
            <a:avLst/>
          </a:prstGeom>
          <a:noFill/>
        </p:spPr>
        <p:txBody>
          <a:bodyPr wrap="square" rtlCol="0">
            <a:spAutoFit/>
          </a:bodyPr>
          <a:lstStyle/>
          <a:p>
            <a:r>
              <a:rPr lang="de-DE" sz="1600" dirty="0" smtClean="0"/>
              <a:t>Am 15.03.2019 kämpften in der Silberlandhalle </a:t>
            </a:r>
            <a:r>
              <a:rPr lang="de-DE" sz="1600" dirty="0" err="1" smtClean="0"/>
              <a:t>Annaberg</a:t>
            </a:r>
            <a:r>
              <a:rPr lang="de-DE" sz="1600" dirty="0" smtClean="0"/>
              <a:t> sieben Mannschaften um die begehrten Medaillen. Die Schüler der Klassen 3 und 4 zeigten ihr Können im Umgang mit dem runden Fußball-Leder. Sehenswerte Spielzüge und Spiel mit vollem Einsatz kennzeichneten das Turnier, dabei ging es aber immer sehr fair zu, so dass die Schiedsrichter die gelben und roten Karten stecken lassen konnten. In den 21 Spielen setzt sich die erste Vertretung der Montessori-Grundschule </a:t>
            </a:r>
            <a:r>
              <a:rPr lang="de-DE" sz="1600" dirty="0" err="1" smtClean="0"/>
              <a:t>Annaberg</a:t>
            </a:r>
            <a:r>
              <a:rPr lang="de-DE" sz="1600" dirty="0" smtClean="0"/>
              <a:t> als Sieger durch, dicht gefolgt vom Team der Grundschule </a:t>
            </a:r>
            <a:r>
              <a:rPr lang="de-DE" sz="1600" dirty="0" err="1" smtClean="0"/>
              <a:t>Crottendorf</a:t>
            </a:r>
            <a:r>
              <a:rPr lang="de-DE" sz="1600" dirty="0" smtClean="0"/>
              <a:t>, dass die Silbermedaille in Empfang nehmen konnte. Die 1. Mannschaft der Grundschule </a:t>
            </a:r>
            <a:r>
              <a:rPr lang="de-DE" sz="1600" dirty="0" err="1" smtClean="0"/>
              <a:t>Sehmatal</a:t>
            </a:r>
            <a:r>
              <a:rPr lang="de-DE" sz="1600" dirty="0" smtClean="0"/>
              <a:t> eroberte  die Bronzemedaille. Im letzte Spiel schob sich die 2. Vertretung der Montessori-GS aufgrund des besseren Torverhältnisses noch vor auf Platz 4. Punktgleich folgten dann die Grundschulen </a:t>
            </a:r>
            <a:r>
              <a:rPr lang="de-DE" sz="1600" dirty="0" err="1" smtClean="0"/>
              <a:t>Gelenau</a:t>
            </a:r>
            <a:r>
              <a:rPr lang="de-DE" sz="1600" dirty="0" smtClean="0"/>
              <a:t> und </a:t>
            </a:r>
            <a:r>
              <a:rPr lang="de-DE" sz="1600" dirty="0" err="1" smtClean="0"/>
              <a:t>Wiesa</a:t>
            </a:r>
            <a:r>
              <a:rPr lang="de-DE" sz="1600" dirty="0" smtClean="0"/>
              <a:t>. Tapfer kämpften die Spieler der zweiten Vertretung der GS </a:t>
            </a:r>
            <a:r>
              <a:rPr lang="de-DE" sz="1600" dirty="0" err="1" smtClean="0"/>
              <a:t>Sehmatal</a:t>
            </a:r>
            <a:r>
              <a:rPr lang="de-DE" sz="1600" dirty="0" smtClean="0"/>
              <a:t>, mussten aber den anderen bei den Platzierungen den Vortritt lassen.</a:t>
            </a:r>
            <a:endParaRPr lang="de-DE"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2000" fill="hold"/>
                                        <p:tgtEl>
                                          <p:spTgt spid="27652"/>
                                        </p:tgtEl>
                                        <p:attrNameLst>
                                          <p:attrName>ppt_x</p:attrName>
                                        </p:attrNameLst>
                                      </p:cBhvr>
                                      <p:tavLst>
                                        <p:tav tm="0">
                                          <p:val>
                                            <p:strVal val="#ppt_x"/>
                                          </p:val>
                                        </p:tav>
                                        <p:tav tm="100000">
                                          <p:val>
                                            <p:strVal val="#ppt_x"/>
                                          </p:val>
                                        </p:tav>
                                      </p:tavLst>
                                    </p:anim>
                                    <p:anim calcmode="lin" valueType="num">
                                      <p:cBhvr additive="base">
                                        <p:cTn id="8" dur="2000" fill="hold"/>
                                        <p:tgtEl>
                                          <p:spTgt spid="276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27653"/>
                                        </p:tgtEl>
                                        <p:attrNameLst>
                                          <p:attrName>style.visibility</p:attrName>
                                        </p:attrNameLst>
                                      </p:cBhvr>
                                      <p:to>
                                        <p:strVal val="visible"/>
                                      </p:to>
                                    </p:set>
                                    <p:anim calcmode="lin" valueType="num">
                                      <p:cBhvr>
                                        <p:cTn id="13" dur="1500" decel="50000" fill="hold">
                                          <p:stCondLst>
                                            <p:cond delay="0"/>
                                          </p:stCondLst>
                                        </p:cTn>
                                        <p:tgtEl>
                                          <p:spTgt spid="27653"/>
                                        </p:tgtEl>
                                        <p:attrNameLst>
                                          <p:attrName>style.rotation</p:attrName>
                                        </p:attrNameLst>
                                      </p:cBhvr>
                                      <p:tavLst>
                                        <p:tav tm="0">
                                          <p:val>
                                            <p:fltVal val="-90"/>
                                          </p:val>
                                        </p:tav>
                                        <p:tav tm="100000">
                                          <p:val>
                                            <p:fltVal val="0"/>
                                          </p:val>
                                        </p:tav>
                                      </p:tavLst>
                                    </p:anim>
                                    <p:anim calcmode="lin" valueType="num">
                                      <p:cBhvr>
                                        <p:cTn id="14" dur="1500" decel="50000" fill="hold">
                                          <p:stCondLst>
                                            <p:cond delay="0"/>
                                          </p:stCondLst>
                                        </p:cTn>
                                        <p:tgtEl>
                                          <p:spTgt spid="27653"/>
                                        </p:tgtEl>
                                        <p:attrNameLst>
                                          <p:attrName>ppt_w</p:attrName>
                                        </p:attrNameLst>
                                      </p:cBhvr>
                                      <p:tavLst>
                                        <p:tav tm="0">
                                          <p:val>
                                            <p:strVal val="#ppt_w"/>
                                          </p:val>
                                        </p:tav>
                                        <p:tav tm="100000">
                                          <p:val>
                                            <p:strVal val="#ppt_w*.05"/>
                                          </p:val>
                                        </p:tav>
                                      </p:tavLst>
                                    </p:anim>
                                    <p:anim calcmode="lin" valueType="num">
                                      <p:cBhvr>
                                        <p:cTn id="15" dur="1500" accel="50000" fill="hold">
                                          <p:stCondLst>
                                            <p:cond delay="1500"/>
                                          </p:stCondLst>
                                        </p:cTn>
                                        <p:tgtEl>
                                          <p:spTgt spid="27653"/>
                                        </p:tgtEl>
                                        <p:attrNameLst>
                                          <p:attrName>ppt_w</p:attrName>
                                        </p:attrNameLst>
                                      </p:cBhvr>
                                      <p:tavLst>
                                        <p:tav tm="0">
                                          <p:val>
                                            <p:strVal val="#ppt_w*.05"/>
                                          </p:val>
                                        </p:tav>
                                        <p:tav tm="100000">
                                          <p:val>
                                            <p:strVal val="#ppt_w"/>
                                          </p:val>
                                        </p:tav>
                                      </p:tavLst>
                                    </p:anim>
                                    <p:anim calcmode="lin" valueType="num">
                                      <p:cBhvr>
                                        <p:cTn id="16" dur="3000" fill="hold"/>
                                        <p:tgtEl>
                                          <p:spTgt spid="27653"/>
                                        </p:tgtEl>
                                        <p:attrNameLst>
                                          <p:attrName>ppt_h</p:attrName>
                                        </p:attrNameLst>
                                      </p:cBhvr>
                                      <p:tavLst>
                                        <p:tav tm="0">
                                          <p:val>
                                            <p:strVal val="#ppt_h"/>
                                          </p:val>
                                        </p:tav>
                                        <p:tav tm="100000">
                                          <p:val>
                                            <p:strVal val="#ppt_h"/>
                                          </p:val>
                                        </p:tav>
                                      </p:tavLst>
                                    </p:anim>
                                    <p:anim calcmode="lin" valueType="num">
                                      <p:cBhvr>
                                        <p:cTn id="17" dur="1500" decel="50000" fill="hold">
                                          <p:stCondLst>
                                            <p:cond delay="0"/>
                                          </p:stCondLst>
                                        </p:cTn>
                                        <p:tgtEl>
                                          <p:spTgt spid="27653"/>
                                        </p:tgtEl>
                                        <p:attrNameLst>
                                          <p:attrName>ppt_x</p:attrName>
                                        </p:attrNameLst>
                                      </p:cBhvr>
                                      <p:tavLst>
                                        <p:tav tm="0">
                                          <p:val>
                                            <p:strVal val="#ppt_x+.4"/>
                                          </p:val>
                                        </p:tav>
                                        <p:tav tm="100000">
                                          <p:val>
                                            <p:strVal val="#ppt_x"/>
                                          </p:val>
                                        </p:tav>
                                      </p:tavLst>
                                    </p:anim>
                                    <p:anim calcmode="lin" valueType="num">
                                      <p:cBhvr>
                                        <p:cTn id="18" dur="1500" decel="50000" fill="hold">
                                          <p:stCondLst>
                                            <p:cond delay="0"/>
                                          </p:stCondLst>
                                        </p:cTn>
                                        <p:tgtEl>
                                          <p:spTgt spid="27653"/>
                                        </p:tgtEl>
                                        <p:attrNameLst>
                                          <p:attrName>ppt_y</p:attrName>
                                        </p:attrNameLst>
                                      </p:cBhvr>
                                      <p:tavLst>
                                        <p:tav tm="0">
                                          <p:val>
                                            <p:strVal val="#ppt_y-.2"/>
                                          </p:val>
                                        </p:tav>
                                        <p:tav tm="100000">
                                          <p:val>
                                            <p:strVal val="#ppt_y+.1"/>
                                          </p:val>
                                        </p:tav>
                                      </p:tavLst>
                                    </p:anim>
                                    <p:anim calcmode="lin" valueType="num">
                                      <p:cBhvr>
                                        <p:cTn id="19" dur="1500" accel="50000" fill="hold">
                                          <p:stCondLst>
                                            <p:cond delay="1500"/>
                                          </p:stCondLst>
                                        </p:cTn>
                                        <p:tgtEl>
                                          <p:spTgt spid="27653"/>
                                        </p:tgtEl>
                                        <p:attrNameLst>
                                          <p:attrName>ppt_y</p:attrName>
                                        </p:attrNameLst>
                                      </p:cBhvr>
                                      <p:tavLst>
                                        <p:tav tm="0">
                                          <p:val>
                                            <p:strVal val="#ppt_y+.1"/>
                                          </p:val>
                                        </p:tav>
                                        <p:tav tm="100000">
                                          <p:val>
                                            <p:strVal val="#ppt_y"/>
                                          </p:val>
                                        </p:tav>
                                      </p:tavLst>
                                    </p:anim>
                                    <p:animEffect transition="in" filter="fade">
                                      <p:cBhvr>
                                        <p:cTn id="20" dur="3000" decel="50000">
                                          <p:stCondLst>
                                            <p:cond delay="0"/>
                                          </p:stCondLst>
                                        </p:cTn>
                                        <p:tgtEl>
                                          <p:spTgt spid="27653"/>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plus(in)">
                                      <p:cBhvr>
                                        <p:cTn id="25" dur="3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7656"/>
                                        </p:tgtEl>
                                        <p:attrNameLst>
                                          <p:attrName>style.visibility</p:attrName>
                                        </p:attrNameLst>
                                      </p:cBhvr>
                                      <p:to>
                                        <p:strVal val="visible"/>
                                      </p:to>
                                    </p:set>
                                    <p:animEffect transition="in" filter="box(in)">
                                      <p:cBhvr>
                                        <p:cTn id="30" dur="2000"/>
                                        <p:tgtEl>
                                          <p:spTgt spid="27656"/>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7657"/>
                                        </p:tgtEl>
                                        <p:attrNameLst>
                                          <p:attrName>style.visibility</p:attrName>
                                        </p:attrNameLst>
                                      </p:cBhvr>
                                      <p:to>
                                        <p:strVal val="visible"/>
                                      </p:to>
                                    </p:set>
                                    <p:animEffect transition="in" filter="box(in)">
                                      <p:cBhvr>
                                        <p:cTn id="35" dur="2000"/>
                                        <p:tgtEl>
                                          <p:spTgt spid="2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Graphic spid="18" grpId="0">
        <p:bldAsOne/>
      </p:bldGraphic>
      <p:bldP spid="27656" grpId="0"/>
      <p:bldP spid="276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67544" y="476672"/>
            <a:ext cx="8135560"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de-DE"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Landesfinale </a:t>
            </a:r>
            <a:r>
              <a:rPr lang="de-DE" sz="28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Zweifelderball</a:t>
            </a:r>
            <a:r>
              <a:rPr lang="de-DE"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 der Förderschulen</a:t>
            </a:r>
          </a:p>
        </p:txBody>
      </p:sp>
      <p:pic>
        <p:nvPicPr>
          <p:cNvPr id="26627" name="Grafik 2" descr="IMG_9045.JPG"/>
          <p:cNvPicPr>
            <a:picLocks noChangeAspect="1"/>
          </p:cNvPicPr>
          <p:nvPr/>
        </p:nvPicPr>
        <p:blipFill>
          <a:blip r:embed="rId2" cstate="print"/>
          <a:srcRect/>
          <a:stretch>
            <a:fillRect/>
          </a:stretch>
        </p:blipFill>
        <p:spPr bwMode="auto">
          <a:xfrm>
            <a:off x="323850" y="1412875"/>
            <a:ext cx="2698750" cy="2024063"/>
          </a:xfrm>
          <a:prstGeom prst="rect">
            <a:avLst/>
          </a:prstGeom>
          <a:noFill/>
          <a:ln w="9525">
            <a:noFill/>
            <a:miter lim="800000"/>
            <a:headEnd/>
            <a:tailEnd/>
          </a:ln>
        </p:spPr>
      </p:pic>
      <p:pic>
        <p:nvPicPr>
          <p:cNvPr id="26628" name="Grafik 3" descr="IMG_8989.JPG"/>
          <p:cNvPicPr>
            <a:picLocks noChangeAspect="1"/>
          </p:cNvPicPr>
          <p:nvPr/>
        </p:nvPicPr>
        <p:blipFill>
          <a:blip r:embed="rId3" cstate="print"/>
          <a:srcRect/>
          <a:stretch>
            <a:fillRect/>
          </a:stretch>
        </p:blipFill>
        <p:spPr bwMode="auto">
          <a:xfrm>
            <a:off x="3276600" y="1484313"/>
            <a:ext cx="2590800" cy="1944687"/>
          </a:xfrm>
          <a:prstGeom prst="rect">
            <a:avLst/>
          </a:prstGeom>
          <a:noFill/>
          <a:ln w="9525">
            <a:noFill/>
            <a:miter lim="800000"/>
            <a:headEnd/>
            <a:tailEnd/>
          </a:ln>
        </p:spPr>
      </p:pic>
      <p:pic>
        <p:nvPicPr>
          <p:cNvPr id="26629" name="Grafik 4" descr="IMG_9003.JPG"/>
          <p:cNvPicPr>
            <a:picLocks noChangeAspect="1"/>
          </p:cNvPicPr>
          <p:nvPr/>
        </p:nvPicPr>
        <p:blipFill>
          <a:blip r:embed="rId4" cstate="print"/>
          <a:srcRect/>
          <a:stretch>
            <a:fillRect/>
          </a:stretch>
        </p:blipFill>
        <p:spPr bwMode="auto">
          <a:xfrm>
            <a:off x="6084888" y="1412875"/>
            <a:ext cx="2651125" cy="1989138"/>
          </a:xfrm>
          <a:prstGeom prst="rect">
            <a:avLst/>
          </a:prstGeom>
          <a:noFill/>
          <a:ln w="9525">
            <a:noFill/>
            <a:miter lim="800000"/>
            <a:headEnd/>
            <a:tailEnd/>
          </a:ln>
        </p:spPr>
      </p:pic>
      <p:pic>
        <p:nvPicPr>
          <p:cNvPr id="26630" name="Grafik 5" descr="IMG_9022.JPG"/>
          <p:cNvPicPr>
            <a:picLocks noChangeAspect="1"/>
          </p:cNvPicPr>
          <p:nvPr/>
        </p:nvPicPr>
        <p:blipFill>
          <a:blip r:embed="rId5" cstate="print"/>
          <a:srcRect/>
          <a:stretch>
            <a:fillRect/>
          </a:stretch>
        </p:blipFill>
        <p:spPr bwMode="auto">
          <a:xfrm>
            <a:off x="323850" y="4005263"/>
            <a:ext cx="2747963" cy="2060575"/>
          </a:xfrm>
          <a:prstGeom prst="rect">
            <a:avLst/>
          </a:prstGeom>
          <a:noFill/>
          <a:ln w="9525">
            <a:noFill/>
            <a:miter lim="800000"/>
            <a:headEnd/>
            <a:tailEnd/>
          </a:ln>
        </p:spPr>
      </p:pic>
      <p:pic>
        <p:nvPicPr>
          <p:cNvPr id="26631" name="Grafik 6" descr="IMG_9011.JPG"/>
          <p:cNvPicPr>
            <a:picLocks noChangeAspect="1"/>
          </p:cNvPicPr>
          <p:nvPr/>
        </p:nvPicPr>
        <p:blipFill>
          <a:blip r:embed="rId6" cstate="print"/>
          <a:srcRect/>
          <a:stretch>
            <a:fillRect/>
          </a:stretch>
        </p:blipFill>
        <p:spPr bwMode="auto">
          <a:xfrm>
            <a:off x="3276600" y="4005263"/>
            <a:ext cx="2627313" cy="1970087"/>
          </a:xfrm>
          <a:prstGeom prst="rect">
            <a:avLst/>
          </a:prstGeom>
          <a:noFill/>
          <a:ln w="9525">
            <a:noFill/>
            <a:miter lim="800000"/>
            <a:headEnd/>
            <a:tailEnd/>
          </a:ln>
        </p:spPr>
      </p:pic>
      <p:pic>
        <p:nvPicPr>
          <p:cNvPr id="26632" name="Grafik 7" descr="IMG_9044.JPG"/>
          <p:cNvPicPr>
            <a:picLocks noChangeAspect="1"/>
          </p:cNvPicPr>
          <p:nvPr/>
        </p:nvPicPr>
        <p:blipFill>
          <a:blip r:embed="rId7" cstate="print"/>
          <a:srcRect/>
          <a:stretch>
            <a:fillRect/>
          </a:stretch>
        </p:blipFill>
        <p:spPr bwMode="auto">
          <a:xfrm>
            <a:off x="6156325" y="4005263"/>
            <a:ext cx="2627313" cy="1970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feld 1"/>
          <p:cNvSpPr txBox="1">
            <a:spLocks noChangeArrowheads="1"/>
          </p:cNvSpPr>
          <p:nvPr/>
        </p:nvSpPr>
        <p:spPr bwMode="auto">
          <a:xfrm>
            <a:off x="1258888" y="188913"/>
            <a:ext cx="2016125" cy="769937"/>
          </a:xfrm>
          <a:prstGeom prst="rect">
            <a:avLst/>
          </a:prstGeom>
          <a:noFill/>
          <a:ln w="9525">
            <a:noFill/>
            <a:miter lim="800000"/>
            <a:headEnd/>
            <a:tailEnd/>
          </a:ln>
        </p:spPr>
        <p:txBody>
          <a:bodyPr>
            <a:spAutoFit/>
          </a:bodyPr>
          <a:lstStyle/>
          <a:p>
            <a:r>
              <a:rPr lang="de-DE" sz="4400"/>
              <a:t>Judo</a:t>
            </a:r>
          </a:p>
        </p:txBody>
      </p:sp>
      <p:sp>
        <p:nvSpPr>
          <p:cNvPr id="3" name="WordArt 6"/>
          <p:cNvSpPr>
            <a:spLocks noChangeArrowheads="1" noChangeShapeType="1" noTextEdit="1"/>
          </p:cNvSpPr>
          <p:nvPr/>
        </p:nvSpPr>
        <p:spPr bwMode="auto">
          <a:xfrm>
            <a:off x="4572000" y="333375"/>
            <a:ext cx="4103688" cy="863600"/>
          </a:xfrm>
          <a:prstGeom prst="rect">
            <a:avLst/>
          </a:prstGeom>
        </p:spPr>
        <p:txBody>
          <a:bodyPr wrap="none" fromWordArt="1">
            <a:prstTxWarp prst="textDoubleWave1">
              <a:avLst>
                <a:gd name="adj1" fmla="val 6500"/>
                <a:gd name="adj2" fmla="val 0"/>
              </a:avLst>
            </a:prstTxWarp>
          </a:bodyPr>
          <a:lstStyle/>
          <a:p>
            <a:pPr algn="ctr"/>
            <a:r>
              <a:rPr lang="de-DE" kern="10" spc="-180">
                <a:ln w="12700">
                  <a:solidFill>
                    <a:srgbClr val="000099"/>
                  </a:solidFill>
                  <a:round/>
                  <a:headEnd/>
                  <a:tailEnd/>
                </a:ln>
                <a:solidFill>
                  <a:srgbClr val="33CCFF"/>
                </a:solidFill>
                <a:effectLst>
                  <a:outerShdw dist="125724" dir="18900000" algn="ctr" rotWithShape="0">
                    <a:srgbClr val="000099"/>
                  </a:outerShdw>
                </a:effectLst>
                <a:latin typeface="Impact"/>
              </a:rPr>
              <a:t>Jugend trainiert für Olympia</a:t>
            </a:r>
          </a:p>
        </p:txBody>
      </p:sp>
      <p:sp>
        <p:nvSpPr>
          <p:cNvPr id="27653" name="Textfeld 4"/>
          <p:cNvSpPr txBox="1">
            <a:spLocks noChangeArrowheads="1"/>
          </p:cNvSpPr>
          <p:nvPr/>
        </p:nvSpPr>
        <p:spPr bwMode="auto">
          <a:xfrm>
            <a:off x="2915816" y="1271855"/>
            <a:ext cx="6048672" cy="5586145"/>
          </a:xfrm>
          <a:prstGeom prst="rect">
            <a:avLst/>
          </a:prstGeom>
          <a:noFill/>
          <a:ln w="9525">
            <a:noFill/>
            <a:miter lim="800000"/>
            <a:headEnd/>
            <a:tailEnd/>
          </a:ln>
        </p:spPr>
        <p:txBody>
          <a:bodyPr wrap="square">
            <a:spAutoFit/>
          </a:bodyPr>
          <a:lstStyle/>
          <a:p>
            <a:r>
              <a:rPr lang="de-DE" sz="1200" b="1" dirty="0" smtClean="0"/>
              <a:t>Judoka des HGGT erfolgreich beim Regionalfinale JTFO!</a:t>
            </a:r>
            <a:endParaRPr lang="de-DE" sz="1200" dirty="0" smtClean="0"/>
          </a:p>
          <a:p>
            <a:r>
              <a:rPr lang="de-DE" sz="1200" dirty="0" smtClean="0"/>
              <a:t>Mit zwei Mannschaften reisten die Judoka des HGGT ins Sportforum Chemnitz zum Regionalfinale der WK IV/V, einem Mixed-Wettkampf mit Athletik und Judo.</a:t>
            </a:r>
          </a:p>
          <a:p>
            <a:r>
              <a:rPr lang="de-DE" sz="1200" dirty="0" smtClean="0"/>
              <a:t>Die beiden Teams bestanden aus Judoka, die im Rahmen des Ganztagsangebotes die Sportart betreiben und einigen Schülern des HGGT, die im Sportverein Judoschule Thum aktiv sind. Ein Sportler trainiert beim Judoverein SV Auerbach 05.</a:t>
            </a:r>
          </a:p>
          <a:p>
            <a:r>
              <a:rPr lang="de-DE" sz="1200" dirty="0" smtClean="0"/>
              <a:t>Nach spannenden Wettkämpfen belegte das Team Thum 1 einen hervorragenden 2.Platz, ganz knapp hinter den schon etwas wettkampferfahreneren Judoka der Seminaroberschule Auerbach im Vogtland, die mit dem JV IPPON </a:t>
            </a:r>
            <a:r>
              <a:rPr lang="de-DE" sz="1200" dirty="0" err="1" smtClean="0"/>
              <a:t>Rodewisch</a:t>
            </a:r>
            <a:r>
              <a:rPr lang="de-DE" sz="1200" dirty="0" smtClean="0"/>
              <a:t> kooperiert. Mannschaft Thum 2 wurde 4., wobei auch hier der Abstand zu Bronze sehr gering war.</a:t>
            </a:r>
          </a:p>
          <a:p>
            <a:r>
              <a:rPr lang="de-DE" sz="1200" dirty="0" smtClean="0"/>
              <a:t>Zu den beiden erfolgreichen Teams gehörten die Schülerinnen und Schüler:</a:t>
            </a:r>
          </a:p>
          <a:p>
            <a:r>
              <a:rPr lang="de-DE" sz="1200" dirty="0" smtClean="0"/>
              <a:t> </a:t>
            </a:r>
          </a:p>
          <a:p>
            <a:r>
              <a:rPr lang="de-DE" sz="1200" dirty="0" smtClean="0"/>
              <a:t>Klassenstufe 5	Laura Ortmann, Laura Ullmann, Luise </a:t>
            </a:r>
            <a:r>
              <a:rPr lang="de-DE" sz="1200" dirty="0" err="1" smtClean="0"/>
              <a:t>Klepser</a:t>
            </a:r>
            <a:r>
              <a:rPr lang="de-DE" sz="1200" dirty="0" smtClean="0"/>
              <a:t>, Nick Köhler, Luis Seitz, Curt </a:t>
            </a:r>
            <a:r>
              <a:rPr lang="de-DE" sz="1200" dirty="0" err="1" smtClean="0"/>
              <a:t>Zybarth</a:t>
            </a:r>
            <a:r>
              <a:rPr lang="de-DE" sz="1200" dirty="0" smtClean="0"/>
              <a:t>,</a:t>
            </a:r>
          </a:p>
          <a:p>
            <a:r>
              <a:rPr lang="de-DE" sz="1200" dirty="0" smtClean="0"/>
              <a:t> </a:t>
            </a:r>
          </a:p>
          <a:p>
            <a:r>
              <a:rPr lang="de-DE" sz="1200" dirty="0" smtClean="0"/>
              <a:t>Klassenstufe 6	Polina Decker, Deborah Thoma, Luca Schellenberger, Felix </a:t>
            </a:r>
            <a:r>
              <a:rPr lang="de-DE" sz="1200" dirty="0" err="1" smtClean="0"/>
              <a:t>Pitsch</a:t>
            </a:r>
            <a:r>
              <a:rPr lang="de-DE" sz="1200" dirty="0" smtClean="0"/>
              <a:t>, Johannes </a:t>
            </a:r>
            <a:r>
              <a:rPr lang="de-DE" sz="1200" dirty="0" err="1" smtClean="0"/>
              <a:t>Heimrath</a:t>
            </a:r>
            <a:r>
              <a:rPr lang="de-DE" sz="1200" dirty="0" smtClean="0"/>
              <a:t>.</a:t>
            </a:r>
          </a:p>
          <a:p>
            <a:r>
              <a:rPr lang="de-DE" sz="1200" dirty="0" smtClean="0"/>
              <a:t> </a:t>
            </a:r>
          </a:p>
          <a:p>
            <a:r>
              <a:rPr lang="de-DE" sz="1200" dirty="0" smtClean="0"/>
              <a:t>Die beiden Teams waren in Super- Kampfstimmung, feuerten sich gegenseitig an und </a:t>
            </a:r>
          </a:p>
          <a:p>
            <a:r>
              <a:rPr lang="de-DE" sz="1200" dirty="0" smtClean="0"/>
              <a:t>freuten sich gemeinsam über Siege, trösteten sich bei Niederlagen. Alle versuchten, das im Training Geübte anzuwenden und das klappte auch schon recht gut.</a:t>
            </a:r>
          </a:p>
          <a:p>
            <a:r>
              <a:rPr lang="de-DE" sz="1200" dirty="0" smtClean="0"/>
              <a:t>Ein echt schöner „JUDO-TAG“!</a:t>
            </a:r>
          </a:p>
          <a:p>
            <a:r>
              <a:rPr lang="de-DE" sz="1200" dirty="0" smtClean="0"/>
              <a:t> </a:t>
            </a:r>
          </a:p>
          <a:p>
            <a:r>
              <a:rPr lang="de-DE" sz="1200" dirty="0" smtClean="0"/>
              <a:t>Vielen Dank auch an Frau Ortmann, die uns mit ihrem Bus alle Transportprobleme löste.</a:t>
            </a:r>
          </a:p>
          <a:p>
            <a:r>
              <a:rPr lang="de-DE" sz="1200" dirty="0" smtClean="0"/>
              <a:t> </a:t>
            </a:r>
          </a:p>
          <a:p>
            <a:r>
              <a:rPr lang="de-DE" sz="1200" dirty="0" smtClean="0"/>
              <a:t>Fachbereich Sport</a:t>
            </a:r>
          </a:p>
          <a:p>
            <a:r>
              <a:rPr lang="de-DE" sz="1200" dirty="0" smtClean="0"/>
              <a:t>Lutz </a:t>
            </a:r>
            <a:r>
              <a:rPr lang="de-DE" sz="1200" dirty="0" err="1" smtClean="0"/>
              <a:t>Pitsch</a:t>
            </a:r>
            <a:r>
              <a:rPr lang="de-DE" sz="1200" dirty="0" smtClean="0"/>
              <a:t> </a:t>
            </a:r>
          </a:p>
          <a:p>
            <a:endParaRPr lang="de-DE" sz="900" dirty="0"/>
          </a:p>
        </p:txBody>
      </p:sp>
      <p:pic>
        <p:nvPicPr>
          <p:cNvPr id="27654" name="Picture 3"/>
          <p:cNvPicPr>
            <a:picLocks noChangeAspect="1" noChangeArrowheads="1"/>
          </p:cNvPicPr>
          <p:nvPr/>
        </p:nvPicPr>
        <p:blipFill>
          <a:blip r:embed="rId2" cstate="print"/>
          <a:srcRect/>
          <a:stretch>
            <a:fillRect/>
          </a:stretch>
        </p:blipFill>
        <p:spPr bwMode="auto">
          <a:xfrm>
            <a:off x="251520" y="980728"/>
            <a:ext cx="2540000" cy="325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j0238218"/>
          <p:cNvPicPr>
            <a:picLocks noChangeAspect="1" noChangeArrowheads="1"/>
          </p:cNvPicPr>
          <p:nvPr/>
        </p:nvPicPr>
        <p:blipFill>
          <a:blip r:embed="rId2" cstate="print"/>
          <a:srcRect/>
          <a:stretch>
            <a:fillRect/>
          </a:stretch>
        </p:blipFill>
        <p:spPr bwMode="auto">
          <a:xfrm>
            <a:off x="250825" y="260350"/>
            <a:ext cx="1778000" cy="1484313"/>
          </a:xfrm>
          <a:prstGeom prst="rect">
            <a:avLst/>
          </a:prstGeom>
          <a:noFill/>
          <a:ln w="9525">
            <a:noFill/>
            <a:miter lim="800000"/>
            <a:headEnd/>
            <a:tailEnd/>
          </a:ln>
        </p:spPr>
      </p:pic>
      <p:sp>
        <p:nvSpPr>
          <p:cNvPr id="26629" name="Rectangle 5"/>
          <p:cNvSpPr>
            <a:spLocks noChangeArrowheads="1"/>
          </p:cNvSpPr>
          <p:nvPr/>
        </p:nvSpPr>
        <p:spPr bwMode="auto">
          <a:xfrm>
            <a:off x="2143125" y="620713"/>
            <a:ext cx="5021263" cy="369887"/>
          </a:xfrm>
          <a:prstGeom prst="rect">
            <a:avLst/>
          </a:prstGeom>
          <a:noFill/>
          <a:ln w="9525">
            <a:noFill/>
            <a:miter lim="800000"/>
            <a:headEnd/>
            <a:tailEnd/>
          </a:ln>
        </p:spPr>
        <p:txBody>
          <a:bodyPr>
            <a:spAutoFit/>
          </a:bodyPr>
          <a:lstStyle/>
          <a:p>
            <a:pPr>
              <a:spcBef>
                <a:spcPct val="50000"/>
              </a:spcBef>
            </a:pPr>
            <a:r>
              <a:rPr kumimoji="1" lang="de-DE" b="1" dirty="0">
                <a:latin typeface="Perpetua"/>
              </a:rPr>
              <a:t>Fußball Jungen – </a:t>
            </a:r>
            <a:r>
              <a:rPr kumimoji="1" lang="de-DE" b="1" dirty="0" err="1">
                <a:latin typeface="Perpetua"/>
              </a:rPr>
              <a:t>JtfO</a:t>
            </a:r>
            <a:r>
              <a:rPr kumimoji="1" lang="de-DE" b="1" dirty="0">
                <a:latin typeface="Perpetua"/>
              </a:rPr>
              <a:t>-Statistik    ( </a:t>
            </a:r>
            <a:r>
              <a:rPr kumimoji="1" lang="de-DE" b="1" dirty="0" smtClean="0">
                <a:latin typeface="Perpetua"/>
              </a:rPr>
              <a:t>17 </a:t>
            </a:r>
            <a:r>
              <a:rPr kumimoji="1" lang="de-DE" b="1" dirty="0">
                <a:latin typeface="Perpetua"/>
              </a:rPr>
              <a:t>Jahre )</a:t>
            </a:r>
          </a:p>
        </p:txBody>
      </p:sp>
      <p:sp>
        <p:nvSpPr>
          <p:cNvPr id="26631" name="Rectangle 7"/>
          <p:cNvSpPr>
            <a:spLocks noChangeArrowheads="1"/>
          </p:cNvSpPr>
          <p:nvPr/>
        </p:nvSpPr>
        <p:spPr bwMode="auto">
          <a:xfrm rot="10753501" flipV="1">
            <a:off x="4901" y="5211500"/>
            <a:ext cx="8815362" cy="784225"/>
          </a:xfrm>
          <a:prstGeom prst="rect">
            <a:avLst/>
          </a:prstGeom>
          <a:noFill/>
          <a:ln w="9525">
            <a:noFill/>
            <a:miter lim="800000"/>
            <a:headEnd/>
            <a:tailEnd/>
          </a:ln>
        </p:spPr>
        <p:txBody>
          <a:bodyPr wrap="square">
            <a:spAutoFit/>
          </a:bodyPr>
          <a:lstStyle/>
          <a:p>
            <a:pPr>
              <a:spcBef>
                <a:spcPct val="50000"/>
              </a:spcBef>
            </a:pPr>
            <a:r>
              <a:rPr kumimoji="1" lang="de-DE" b="1" dirty="0">
                <a:latin typeface="Perpetua"/>
              </a:rPr>
              <a:t>    </a:t>
            </a:r>
            <a:r>
              <a:rPr kumimoji="1" lang="de-DE" b="1" dirty="0" smtClean="0">
                <a:latin typeface="Perpetua"/>
              </a:rPr>
              <a:t>21    </a:t>
            </a:r>
            <a:r>
              <a:rPr kumimoji="1" lang="de-DE" b="1" dirty="0">
                <a:latin typeface="Perpetua"/>
              </a:rPr>
              <a:t>18    17   16   15    14    14    14   </a:t>
            </a:r>
            <a:r>
              <a:rPr kumimoji="1" lang="de-DE" b="1" dirty="0" smtClean="0">
                <a:latin typeface="Perpetua"/>
              </a:rPr>
              <a:t> 14    </a:t>
            </a:r>
            <a:r>
              <a:rPr kumimoji="1" lang="de-DE" b="1" dirty="0">
                <a:latin typeface="Perpetua"/>
              </a:rPr>
              <a:t>17   19    18  </a:t>
            </a:r>
            <a:r>
              <a:rPr kumimoji="1" lang="de-DE" b="1" dirty="0" smtClean="0">
                <a:latin typeface="Perpetua"/>
              </a:rPr>
              <a:t>  16    17     16     </a:t>
            </a:r>
            <a:r>
              <a:rPr kumimoji="1" lang="de-DE" b="1" dirty="0" smtClean="0">
                <a:latin typeface="Perpetua"/>
              </a:rPr>
              <a:t>15    10</a:t>
            </a:r>
            <a:endParaRPr kumimoji="1" lang="de-DE" b="1" dirty="0">
              <a:latin typeface="Perpetua"/>
            </a:endParaRPr>
          </a:p>
          <a:p>
            <a:pPr>
              <a:spcBef>
                <a:spcPct val="50000"/>
              </a:spcBef>
            </a:pPr>
            <a:r>
              <a:rPr kumimoji="1" lang="de-DE" b="1" dirty="0">
                <a:latin typeface="Perpetua"/>
              </a:rPr>
              <a:t>                               Anzahl der Mannschaften  </a:t>
            </a:r>
          </a:p>
        </p:txBody>
      </p:sp>
      <p:sp>
        <p:nvSpPr>
          <p:cNvPr id="4101" name="Text Box 9"/>
          <p:cNvSpPr txBox="1">
            <a:spLocks noChangeArrowheads="1"/>
          </p:cNvSpPr>
          <p:nvPr/>
        </p:nvSpPr>
        <p:spPr bwMode="auto">
          <a:xfrm>
            <a:off x="900113" y="5300663"/>
            <a:ext cx="5184775" cy="244475"/>
          </a:xfrm>
          <a:prstGeom prst="rect">
            <a:avLst/>
          </a:prstGeom>
          <a:noFill/>
          <a:ln w="9525">
            <a:noFill/>
            <a:miter lim="800000"/>
            <a:headEnd/>
            <a:tailEnd/>
          </a:ln>
        </p:spPr>
        <p:txBody>
          <a:bodyPr>
            <a:spAutoFit/>
          </a:bodyPr>
          <a:lstStyle/>
          <a:p>
            <a:pPr>
              <a:spcBef>
                <a:spcPct val="50000"/>
              </a:spcBef>
            </a:pPr>
            <a:endParaRPr lang="de-DE" sz="1000">
              <a:latin typeface="Perpetua"/>
            </a:endParaRPr>
          </a:p>
        </p:txBody>
      </p:sp>
      <p:sp>
        <p:nvSpPr>
          <p:cNvPr id="26634" name="Text Box 10"/>
          <p:cNvSpPr txBox="1">
            <a:spLocks noChangeArrowheads="1"/>
          </p:cNvSpPr>
          <p:nvPr/>
        </p:nvSpPr>
        <p:spPr bwMode="auto">
          <a:xfrm>
            <a:off x="179512" y="4797152"/>
            <a:ext cx="8640960" cy="276999"/>
          </a:xfrm>
          <a:prstGeom prst="rect">
            <a:avLst/>
          </a:prstGeom>
          <a:noFill/>
          <a:ln w="9525">
            <a:noFill/>
            <a:miter lim="800000"/>
            <a:headEnd/>
            <a:tailEnd/>
          </a:ln>
        </p:spPr>
        <p:txBody>
          <a:bodyPr wrap="square">
            <a:spAutoFit/>
          </a:bodyPr>
          <a:lstStyle/>
          <a:p>
            <a:pPr>
              <a:spcBef>
                <a:spcPct val="50000"/>
              </a:spcBef>
            </a:pPr>
            <a:r>
              <a:rPr lang="de-DE" sz="1200" dirty="0">
                <a:latin typeface="Perpetua"/>
              </a:rPr>
              <a:t> </a:t>
            </a:r>
            <a:r>
              <a:rPr lang="de-DE" sz="1200" dirty="0" smtClean="0">
                <a:latin typeface="Perpetua"/>
              </a:rPr>
              <a:t> </a:t>
            </a:r>
            <a:r>
              <a:rPr lang="de-DE" sz="1200" dirty="0">
                <a:latin typeface="Perpetua"/>
              </a:rPr>
              <a:t>02/03  03/04   04/05 05/06  06/07   07/08   08/09  09/10   10/11  11/12   12/13   13/14   </a:t>
            </a:r>
            <a:r>
              <a:rPr lang="de-DE" sz="1200" dirty="0" smtClean="0">
                <a:latin typeface="Perpetua"/>
              </a:rPr>
              <a:t>14/15    15/16    16/17   </a:t>
            </a:r>
            <a:r>
              <a:rPr lang="de-DE" sz="1200" dirty="0" smtClean="0">
                <a:latin typeface="Perpetua"/>
              </a:rPr>
              <a:t>17/18  18/19 </a:t>
            </a:r>
            <a:endParaRPr lang="de-DE" sz="1200" dirty="0">
              <a:latin typeface="Perpetua"/>
            </a:endParaRPr>
          </a:p>
        </p:txBody>
      </p:sp>
      <p:sp>
        <p:nvSpPr>
          <p:cNvPr id="4104" name="Datumsplatzhalter 7"/>
          <p:cNvSpPr>
            <a:spLocks noGrp="1"/>
          </p:cNvSpPr>
          <p:nvPr>
            <p:ph type="dt" sz="quarter" idx="10"/>
          </p:nvPr>
        </p:nvSpPr>
        <p:spPr bwMode="auto">
          <a:ln>
            <a:miter lim="800000"/>
            <a:headEnd/>
            <a:tailEnd/>
          </a:ln>
        </p:spPr>
        <p:txBody>
          <a:bodyPr wrap="square" numCol="1" compatLnSpc="1">
            <a:prstTxWarp prst="textNoShape">
              <a:avLst/>
            </a:prstTxWarp>
          </a:bodyPr>
          <a:lstStyle/>
          <a:p>
            <a:pPr fontAlgn="base">
              <a:spcBef>
                <a:spcPct val="0"/>
              </a:spcBef>
              <a:spcAft>
                <a:spcPct val="0"/>
              </a:spcAft>
              <a:defRPr/>
            </a:pPr>
            <a:fld id="{1F06D6BD-C246-4D84-9CC1-06A4FC4CB32D}" type="datetime1">
              <a:rPr lang="de-DE"/>
              <a:pPr fontAlgn="base">
                <a:spcBef>
                  <a:spcPct val="0"/>
                </a:spcBef>
                <a:spcAft>
                  <a:spcPct val="0"/>
                </a:spcAft>
                <a:defRPr/>
              </a:pPr>
              <a:t>15.06.2019</a:t>
            </a:fld>
            <a:endParaRPr lang="de-DE"/>
          </a:p>
        </p:txBody>
      </p:sp>
      <p:sp>
        <p:nvSpPr>
          <p:cNvPr id="9" name="Foliennummernplatzhalter 8"/>
          <p:cNvSpPr>
            <a:spLocks noGrp="1"/>
          </p:cNvSpPr>
          <p:nvPr>
            <p:ph type="sldNum" sz="quarter" idx="12"/>
          </p:nvPr>
        </p:nvSpPr>
        <p:spPr/>
        <p:txBody>
          <a:bodyPr/>
          <a:lstStyle/>
          <a:p>
            <a:pPr>
              <a:defRPr/>
            </a:pPr>
            <a:fld id="{F5D2D916-2227-49F1-B7D7-672AF222928E}" type="slidenum">
              <a:rPr lang="de-DE"/>
              <a:pPr>
                <a:defRPr/>
              </a:pPr>
              <a:t>3</a:t>
            </a:fld>
            <a:endParaRPr lang="de-DE"/>
          </a:p>
        </p:txBody>
      </p:sp>
      <p:pic>
        <p:nvPicPr>
          <p:cNvPr id="4105" name="Picture 9"/>
          <p:cNvPicPr>
            <a:picLocks noChangeAspect="1" noChangeArrowheads="1"/>
          </p:cNvPicPr>
          <p:nvPr/>
        </p:nvPicPr>
        <p:blipFill>
          <a:blip r:embed="rId3" cstate="print"/>
          <a:srcRect/>
          <a:stretch>
            <a:fillRect/>
          </a:stretch>
        </p:blipFill>
        <p:spPr bwMode="auto">
          <a:xfrm>
            <a:off x="5076825" y="1412875"/>
            <a:ext cx="2411413" cy="2713038"/>
          </a:xfrm>
          <a:prstGeom prst="rect">
            <a:avLst/>
          </a:prstGeom>
          <a:noFill/>
          <a:ln w="9525">
            <a:noFill/>
            <a:miter lim="800000"/>
            <a:headEnd/>
            <a:tailEnd/>
          </a:ln>
        </p:spPr>
      </p:pic>
      <p:pic>
        <p:nvPicPr>
          <p:cNvPr id="4106" name="Picture 10"/>
          <p:cNvPicPr>
            <a:picLocks noChangeAspect="1" noChangeArrowheads="1"/>
          </p:cNvPicPr>
          <p:nvPr/>
        </p:nvPicPr>
        <p:blipFill>
          <a:blip r:embed="rId4" cstate="print"/>
          <a:srcRect/>
          <a:stretch>
            <a:fillRect/>
          </a:stretch>
        </p:blipFill>
        <p:spPr bwMode="auto">
          <a:xfrm>
            <a:off x="755650" y="1773238"/>
            <a:ext cx="3203575" cy="1893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500" decel="50000" fill="hold">
                                          <p:stCondLst>
                                            <p:cond delay="0"/>
                                          </p:stCondLst>
                                        </p:cTn>
                                        <p:tgtEl>
                                          <p:spTgt spid="26628"/>
                                        </p:tgtEl>
                                        <p:attrNameLst>
                                          <p:attrName>style.rotation</p:attrName>
                                        </p:attrNameLst>
                                      </p:cBhvr>
                                      <p:tavLst>
                                        <p:tav tm="0">
                                          <p:val>
                                            <p:fltVal val="-90"/>
                                          </p:val>
                                        </p:tav>
                                        <p:tav tm="100000">
                                          <p:val>
                                            <p:fltVal val="0"/>
                                          </p:val>
                                        </p:tav>
                                      </p:tavLst>
                                    </p:anim>
                                    <p:anim calcmode="lin" valueType="num">
                                      <p:cBhvr>
                                        <p:cTn id="8" dur="1500" decel="50000" fill="hold">
                                          <p:stCondLst>
                                            <p:cond delay="0"/>
                                          </p:stCondLst>
                                        </p:cTn>
                                        <p:tgtEl>
                                          <p:spTgt spid="26628"/>
                                        </p:tgtEl>
                                        <p:attrNameLst>
                                          <p:attrName>ppt_w</p:attrName>
                                        </p:attrNameLst>
                                      </p:cBhvr>
                                      <p:tavLst>
                                        <p:tav tm="0">
                                          <p:val>
                                            <p:strVal val="#ppt_w"/>
                                          </p:val>
                                        </p:tav>
                                        <p:tav tm="100000">
                                          <p:val>
                                            <p:strVal val="#ppt_w*.05"/>
                                          </p:val>
                                        </p:tav>
                                      </p:tavLst>
                                    </p:anim>
                                    <p:anim calcmode="lin" valueType="num">
                                      <p:cBhvr>
                                        <p:cTn id="9" dur="1500" accel="50000" fill="hold">
                                          <p:stCondLst>
                                            <p:cond delay="1500"/>
                                          </p:stCondLst>
                                        </p:cTn>
                                        <p:tgtEl>
                                          <p:spTgt spid="26628"/>
                                        </p:tgtEl>
                                        <p:attrNameLst>
                                          <p:attrName>ppt_w</p:attrName>
                                        </p:attrNameLst>
                                      </p:cBhvr>
                                      <p:tavLst>
                                        <p:tav tm="0">
                                          <p:val>
                                            <p:strVal val="#ppt_w*.05"/>
                                          </p:val>
                                        </p:tav>
                                        <p:tav tm="100000">
                                          <p:val>
                                            <p:strVal val="#ppt_w"/>
                                          </p:val>
                                        </p:tav>
                                      </p:tavLst>
                                    </p:anim>
                                    <p:anim calcmode="lin" valueType="num">
                                      <p:cBhvr>
                                        <p:cTn id="10" dur="3000" fill="hold"/>
                                        <p:tgtEl>
                                          <p:spTgt spid="26628"/>
                                        </p:tgtEl>
                                        <p:attrNameLst>
                                          <p:attrName>ppt_h</p:attrName>
                                        </p:attrNameLst>
                                      </p:cBhvr>
                                      <p:tavLst>
                                        <p:tav tm="0">
                                          <p:val>
                                            <p:strVal val="#ppt_h"/>
                                          </p:val>
                                        </p:tav>
                                        <p:tav tm="100000">
                                          <p:val>
                                            <p:strVal val="#ppt_h"/>
                                          </p:val>
                                        </p:tav>
                                      </p:tavLst>
                                    </p:anim>
                                    <p:anim calcmode="lin" valueType="num">
                                      <p:cBhvr>
                                        <p:cTn id="11" dur="1500" decel="50000" fill="hold">
                                          <p:stCondLst>
                                            <p:cond delay="0"/>
                                          </p:stCondLst>
                                        </p:cTn>
                                        <p:tgtEl>
                                          <p:spTgt spid="26628"/>
                                        </p:tgtEl>
                                        <p:attrNameLst>
                                          <p:attrName>ppt_x</p:attrName>
                                        </p:attrNameLst>
                                      </p:cBhvr>
                                      <p:tavLst>
                                        <p:tav tm="0">
                                          <p:val>
                                            <p:strVal val="#ppt_x+.4"/>
                                          </p:val>
                                        </p:tav>
                                        <p:tav tm="100000">
                                          <p:val>
                                            <p:strVal val="#ppt_x"/>
                                          </p:val>
                                        </p:tav>
                                      </p:tavLst>
                                    </p:anim>
                                    <p:anim calcmode="lin" valueType="num">
                                      <p:cBhvr>
                                        <p:cTn id="12" dur="1500" decel="50000" fill="hold">
                                          <p:stCondLst>
                                            <p:cond delay="0"/>
                                          </p:stCondLst>
                                        </p:cTn>
                                        <p:tgtEl>
                                          <p:spTgt spid="26628"/>
                                        </p:tgtEl>
                                        <p:attrNameLst>
                                          <p:attrName>ppt_y</p:attrName>
                                        </p:attrNameLst>
                                      </p:cBhvr>
                                      <p:tavLst>
                                        <p:tav tm="0">
                                          <p:val>
                                            <p:strVal val="#ppt_y-.2"/>
                                          </p:val>
                                        </p:tav>
                                        <p:tav tm="100000">
                                          <p:val>
                                            <p:strVal val="#ppt_y+.1"/>
                                          </p:val>
                                        </p:tav>
                                      </p:tavLst>
                                    </p:anim>
                                    <p:anim calcmode="lin" valueType="num">
                                      <p:cBhvr>
                                        <p:cTn id="13" dur="1500" accel="50000" fill="hold">
                                          <p:stCondLst>
                                            <p:cond delay="1500"/>
                                          </p:stCondLst>
                                        </p:cTn>
                                        <p:tgtEl>
                                          <p:spTgt spid="26628"/>
                                        </p:tgtEl>
                                        <p:attrNameLst>
                                          <p:attrName>ppt_y</p:attrName>
                                        </p:attrNameLst>
                                      </p:cBhvr>
                                      <p:tavLst>
                                        <p:tav tm="0">
                                          <p:val>
                                            <p:strVal val="#ppt_y+.1"/>
                                          </p:val>
                                        </p:tav>
                                        <p:tav tm="100000">
                                          <p:val>
                                            <p:strVal val="#ppt_y"/>
                                          </p:val>
                                        </p:tav>
                                      </p:tavLst>
                                    </p:anim>
                                    <p:animEffect transition="in" filter="fade">
                                      <p:cBhvr>
                                        <p:cTn id="14" dur="3000" decel="50000">
                                          <p:stCondLst>
                                            <p:cond delay="0"/>
                                          </p:stCondLst>
                                        </p:cTn>
                                        <p:tgtEl>
                                          <p:spTgt spid="2662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6629"/>
                                        </p:tgtEl>
                                        <p:attrNameLst>
                                          <p:attrName>style.visibility</p:attrName>
                                        </p:attrNameLst>
                                      </p:cBhvr>
                                      <p:to>
                                        <p:strVal val="visible"/>
                                      </p:to>
                                    </p:set>
                                    <p:animEffect transition="in" filter="randombar(horizontal)">
                                      <p:cBhvr>
                                        <p:cTn id="19" dur="2000"/>
                                        <p:tgtEl>
                                          <p:spTgt spid="2662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iterate type="lt">
                                    <p:tmPct val="5000"/>
                                  </p:iterate>
                                  <p:childTnLst>
                                    <p:set>
                                      <p:cBhvr>
                                        <p:cTn id="23" dur="1" fill="hold">
                                          <p:stCondLst>
                                            <p:cond delay="0"/>
                                          </p:stCondLst>
                                        </p:cTn>
                                        <p:tgtEl>
                                          <p:spTgt spid="26634"/>
                                        </p:tgtEl>
                                        <p:attrNameLst>
                                          <p:attrName>style.visibility</p:attrName>
                                        </p:attrNameLst>
                                      </p:cBhvr>
                                      <p:to>
                                        <p:strVal val="visible"/>
                                      </p:to>
                                    </p:set>
                                    <p:anim calcmode="lin" valueType="num">
                                      <p:cBhvr>
                                        <p:cTn id="24" dur="1000" fill="hold"/>
                                        <p:tgtEl>
                                          <p:spTgt spid="26634"/>
                                        </p:tgtEl>
                                        <p:attrNameLst>
                                          <p:attrName>ppt_w</p:attrName>
                                        </p:attrNameLst>
                                      </p:cBhvr>
                                      <p:tavLst>
                                        <p:tav tm="0">
                                          <p:val>
                                            <p:fltVal val="0"/>
                                          </p:val>
                                        </p:tav>
                                        <p:tav tm="100000">
                                          <p:val>
                                            <p:strVal val="#ppt_w"/>
                                          </p:val>
                                        </p:tav>
                                      </p:tavLst>
                                    </p:anim>
                                    <p:anim calcmode="lin" valueType="num">
                                      <p:cBhvr>
                                        <p:cTn id="25" dur="1000" fill="hold"/>
                                        <p:tgtEl>
                                          <p:spTgt spid="26634"/>
                                        </p:tgtEl>
                                        <p:attrNameLst>
                                          <p:attrName>ppt_h</p:attrName>
                                        </p:attrNameLst>
                                      </p:cBhvr>
                                      <p:tavLst>
                                        <p:tav tm="0">
                                          <p:val>
                                            <p:fltVal val="0"/>
                                          </p:val>
                                        </p:tav>
                                        <p:tav tm="100000">
                                          <p:val>
                                            <p:strVal val="#ppt_h"/>
                                          </p:val>
                                        </p:tav>
                                      </p:tavLst>
                                    </p:anim>
                                    <p:anim calcmode="lin" valueType="num">
                                      <p:cBhvr>
                                        <p:cTn id="26" dur="1000" fill="hold"/>
                                        <p:tgtEl>
                                          <p:spTgt spid="26634"/>
                                        </p:tgtEl>
                                        <p:attrNameLst>
                                          <p:attrName>style.rotation</p:attrName>
                                        </p:attrNameLst>
                                      </p:cBhvr>
                                      <p:tavLst>
                                        <p:tav tm="0">
                                          <p:val>
                                            <p:fltVal val="90"/>
                                          </p:val>
                                        </p:tav>
                                        <p:tav tm="100000">
                                          <p:val>
                                            <p:fltVal val="0"/>
                                          </p:val>
                                        </p:tav>
                                      </p:tavLst>
                                    </p:anim>
                                    <p:animEffect transition="in" filter="fade">
                                      <p:cBhvr>
                                        <p:cTn id="27" dur="1000"/>
                                        <p:tgtEl>
                                          <p:spTgt spid="26634"/>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26631"/>
                                        </p:tgtEl>
                                        <p:attrNameLst>
                                          <p:attrName>style.visibility</p:attrName>
                                        </p:attrNameLst>
                                      </p:cBhvr>
                                      <p:to>
                                        <p:strVal val="visible"/>
                                      </p:to>
                                    </p:set>
                                    <p:anim calcmode="lin" valueType="num">
                                      <p:cBhvr>
                                        <p:cTn id="32" dur="1000" fill="hold"/>
                                        <p:tgtEl>
                                          <p:spTgt spid="26631"/>
                                        </p:tgtEl>
                                        <p:attrNameLst>
                                          <p:attrName>ppt_w</p:attrName>
                                        </p:attrNameLst>
                                      </p:cBhvr>
                                      <p:tavLst>
                                        <p:tav tm="0">
                                          <p:val>
                                            <p:fltVal val="0"/>
                                          </p:val>
                                        </p:tav>
                                        <p:tav tm="100000">
                                          <p:val>
                                            <p:strVal val="#ppt_w"/>
                                          </p:val>
                                        </p:tav>
                                      </p:tavLst>
                                    </p:anim>
                                    <p:anim calcmode="lin" valueType="num">
                                      <p:cBhvr>
                                        <p:cTn id="33" dur="1000" fill="hold"/>
                                        <p:tgtEl>
                                          <p:spTgt spid="26631"/>
                                        </p:tgtEl>
                                        <p:attrNameLst>
                                          <p:attrName>ppt_h</p:attrName>
                                        </p:attrNameLst>
                                      </p:cBhvr>
                                      <p:tavLst>
                                        <p:tav tm="0">
                                          <p:val>
                                            <p:fltVal val="0"/>
                                          </p:val>
                                        </p:tav>
                                        <p:tav tm="100000">
                                          <p:val>
                                            <p:strVal val="#ppt_h"/>
                                          </p:val>
                                        </p:tav>
                                      </p:tavLst>
                                    </p:anim>
                                    <p:anim calcmode="lin" valueType="num">
                                      <p:cBhvr>
                                        <p:cTn id="34" dur="1000" fill="hold"/>
                                        <p:tgtEl>
                                          <p:spTgt spid="26631"/>
                                        </p:tgtEl>
                                        <p:attrNameLst>
                                          <p:attrName>style.rotation</p:attrName>
                                        </p:attrNameLst>
                                      </p:cBhvr>
                                      <p:tavLst>
                                        <p:tav tm="0">
                                          <p:val>
                                            <p:fltVal val="90"/>
                                          </p:val>
                                        </p:tav>
                                        <p:tav tm="100000">
                                          <p:val>
                                            <p:fltVal val="0"/>
                                          </p:val>
                                        </p:tav>
                                      </p:tavLst>
                                    </p:anim>
                                    <p:animEffect transition="in" filter="fade">
                                      <p:cBhvr>
                                        <p:cTn id="35" dur="10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31" grpId="0"/>
      <p:bldP spid="266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urs.ui-portal.com/token/gfLd4Ito0iVTMfPSYCLn"/>
          <p:cNvPicPr>
            <a:picLocks noChangeAspect="1" noChangeArrowheads="1"/>
          </p:cNvPicPr>
          <p:nvPr/>
        </p:nvPicPr>
        <p:blipFill>
          <a:blip r:embed="rId2" cstate="print"/>
          <a:srcRect/>
          <a:stretch>
            <a:fillRect/>
          </a:stretch>
        </p:blipFill>
        <p:spPr bwMode="auto">
          <a:xfrm>
            <a:off x="1691680" y="3597796"/>
            <a:ext cx="3024336" cy="2016226"/>
          </a:xfrm>
          <a:prstGeom prst="rect">
            <a:avLst/>
          </a:prstGeom>
          <a:noFill/>
        </p:spPr>
      </p:pic>
      <p:pic>
        <p:nvPicPr>
          <p:cNvPr id="1028" name="Picture 4" descr="https://turs.ui-portal.com/token/l9YDdsDyZYm4RPXN3i2J"/>
          <p:cNvPicPr>
            <a:picLocks noChangeAspect="1" noChangeArrowheads="1"/>
          </p:cNvPicPr>
          <p:nvPr/>
        </p:nvPicPr>
        <p:blipFill>
          <a:blip r:embed="rId3" cstate="print"/>
          <a:srcRect/>
          <a:stretch>
            <a:fillRect/>
          </a:stretch>
        </p:blipFill>
        <p:spPr bwMode="auto">
          <a:xfrm>
            <a:off x="1763688" y="1340768"/>
            <a:ext cx="2952328" cy="1968220"/>
          </a:xfrm>
          <a:prstGeom prst="rect">
            <a:avLst/>
          </a:prstGeom>
          <a:noFill/>
        </p:spPr>
      </p:pic>
      <p:pic>
        <p:nvPicPr>
          <p:cNvPr id="1030" name="Picture 6" descr="https://turs.ui-portal.com/token/MGUdjyJp6lWQskabJmcj"/>
          <p:cNvPicPr>
            <a:picLocks noChangeAspect="1" noChangeArrowheads="1"/>
          </p:cNvPicPr>
          <p:nvPr/>
        </p:nvPicPr>
        <p:blipFill>
          <a:blip r:embed="rId4" cstate="print"/>
          <a:srcRect/>
          <a:stretch>
            <a:fillRect/>
          </a:stretch>
        </p:blipFill>
        <p:spPr bwMode="auto">
          <a:xfrm rot="16200000">
            <a:off x="5130065" y="2222865"/>
            <a:ext cx="3996443" cy="266429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WordArt 4" descr="Vertikal dünn"/>
          <p:cNvSpPr>
            <a:spLocks noChangeArrowheads="1" noChangeShapeType="1" noTextEdit="1"/>
          </p:cNvSpPr>
          <p:nvPr/>
        </p:nvSpPr>
        <p:spPr bwMode="auto">
          <a:xfrm>
            <a:off x="323850" y="260350"/>
            <a:ext cx="7127875" cy="1008063"/>
          </a:xfrm>
          <a:prstGeom prst="rect">
            <a:avLst/>
          </a:prstGeom>
        </p:spPr>
        <p:txBody>
          <a:bodyPr wrap="none" fromWordArt="1">
            <a:prstTxWarp prst="textCurveUp">
              <a:avLst>
                <a:gd name="adj" fmla="val 45403"/>
              </a:avLst>
            </a:prstTxWarp>
          </a:bodyPr>
          <a:lstStyle/>
          <a:p>
            <a:pPr algn="ctr"/>
            <a:r>
              <a:rPr lang="de-DE"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Schwimmen-J.t.f.O WK II und III </a:t>
            </a:r>
          </a:p>
        </p:txBody>
      </p:sp>
      <p:sp>
        <p:nvSpPr>
          <p:cNvPr id="28675" name="WordArt 5" descr="Papiertüte"/>
          <p:cNvSpPr>
            <a:spLocks noChangeArrowheads="1" noChangeShapeType="1" noTextEdit="1"/>
          </p:cNvSpPr>
          <p:nvPr/>
        </p:nvSpPr>
        <p:spPr bwMode="auto">
          <a:xfrm>
            <a:off x="9685338" y="692150"/>
            <a:ext cx="4572000" cy="1079500"/>
          </a:xfrm>
          <a:prstGeom prst="rect">
            <a:avLst/>
          </a:prstGeom>
        </p:spPr>
        <p:txBody>
          <a:bodyPr wrap="none" fromWordArt="1">
            <a:prstTxWarp prst="textCascadeUp">
              <a:avLst>
                <a:gd name="adj" fmla="val 44444"/>
              </a:avLst>
            </a:prstTxWarp>
            <a:scene3d>
              <a:camera prst="legacyPerspectiveTopLeft">
                <a:rot lat="0" lon="20519974" rev="0"/>
              </a:camera>
              <a:lightRig rig="legacyHarsh3" dir="r"/>
            </a:scene3d>
            <a:sp3d extrusionH="430200" prstMaterial="legacyMatte">
              <a:extrusionClr>
                <a:srgbClr val="006600"/>
              </a:extrusionClr>
            </a:sp3d>
          </a:bodyPr>
          <a:lstStyle/>
          <a:p>
            <a:pPr algn="ctr"/>
            <a:r>
              <a:rPr lang="de-DE" kern="10">
                <a:ln w="9525">
                  <a:round/>
                  <a:headEnd/>
                  <a:tailEnd/>
                </a:ln>
                <a:blipFill dpi="0" rotWithShape="0">
                  <a:blip r:embed="rId2"/>
                  <a:srcRect/>
                  <a:tile tx="0" ty="0" sx="100000" sy="100000" flip="none" algn="tl"/>
                </a:blipFill>
                <a:latin typeface="Arial Black"/>
              </a:rPr>
              <a:t>en KA Schwimm Kl. 3</a:t>
            </a:r>
          </a:p>
        </p:txBody>
      </p:sp>
      <p:graphicFrame>
        <p:nvGraphicFramePr>
          <p:cNvPr id="21" name="Object 2"/>
          <p:cNvGraphicFramePr>
            <a:graphicFrameLocks noChangeAspect="1"/>
          </p:cNvGraphicFramePr>
          <p:nvPr/>
        </p:nvGraphicFramePr>
        <p:xfrm>
          <a:off x="-3305175" y="1354138"/>
          <a:ext cx="3508375" cy="3513137"/>
        </p:xfrm>
        <a:graphic>
          <a:graphicData uri="http://schemas.openxmlformats.org/drawingml/2006/chart">
            <c:chart xmlns:c="http://schemas.openxmlformats.org/drawingml/2006/chart" xmlns:r="http://schemas.openxmlformats.org/officeDocument/2006/relationships" r:id="rId3"/>
          </a:graphicData>
        </a:graphic>
      </p:graphicFrame>
      <p:sp>
        <p:nvSpPr>
          <p:cNvPr id="59404" name="Text Box 12"/>
          <p:cNvSpPr txBox="1">
            <a:spLocks noChangeArrowheads="1"/>
          </p:cNvSpPr>
          <p:nvPr/>
        </p:nvSpPr>
        <p:spPr bwMode="auto">
          <a:xfrm>
            <a:off x="10188575" y="3789363"/>
            <a:ext cx="2016125" cy="366712"/>
          </a:xfrm>
          <a:prstGeom prst="rect">
            <a:avLst/>
          </a:prstGeom>
          <a:noFill/>
          <a:ln w="9525">
            <a:noFill/>
            <a:miter lim="800000"/>
            <a:headEnd/>
            <a:tailEnd/>
          </a:ln>
        </p:spPr>
        <p:txBody>
          <a:bodyPr>
            <a:spAutoFit/>
          </a:bodyPr>
          <a:lstStyle/>
          <a:p>
            <a:pPr>
              <a:spcBef>
                <a:spcPct val="50000"/>
              </a:spcBef>
            </a:pPr>
            <a:r>
              <a:rPr lang="de-DE">
                <a:latin typeface="Perpetua"/>
              </a:rPr>
              <a:t>2. GS Adam Ries</a:t>
            </a:r>
          </a:p>
        </p:txBody>
      </p:sp>
      <p:sp>
        <p:nvSpPr>
          <p:cNvPr id="59405" name="Text Box 13"/>
          <p:cNvSpPr txBox="1">
            <a:spLocks noChangeArrowheads="1"/>
          </p:cNvSpPr>
          <p:nvPr/>
        </p:nvSpPr>
        <p:spPr bwMode="auto">
          <a:xfrm>
            <a:off x="10260013" y="3213100"/>
            <a:ext cx="2571750" cy="369888"/>
          </a:xfrm>
          <a:prstGeom prst="rect">
            <a:avLst/>
          </a:prstGeom>
          <a:noFill/>
          <a:ln w="9525">
            <a:noFill/>
            <a:miter lim="800000"/>
            <a:headEnd/>
            <a:tailEnd/>
          </a:ln>
        </p:spPr>
        <p:txBody>
          <a:bodyPr>
            <a:spAutoFit/>
          </a:bodyPr>
          <a:lstStyle/>
          <a:p>
            <a:pPr algn="ctr">
              <a:spcBef>
                <a:spcPct val="50000"/>
              </a:spcBef>
            </a:pPr>
            <a:r>
              <a:rPr lang="de-DE">
                <a:latin typeface="Perpetua"/>
              </a:rPr>
              <a:t> 3. GS Kleinrückerswalde</a:t>
            </a:r>
          </a:p>
        </p:txBody>
      </p:sp>
      <p:sp>
        <p:nvSpPr>
          <p:cNvPr id="59406" name="Text Box 14"/>
          <p:cNvSpPr txBox="1">
            <a:spLocks noChangeArrowheads="1"/>
          </p:cNvSpPr>
          <p:nvPr/>
        </p:nvSpPr>
        <p:spPr bwMode="auto">
          <a:xfrm>
            <a:off x="9467850" y="549275"/>
            <a:ext cx="2286000" cy="366713"/>
          </a:xfrm>
          <a:prstGeom prst="rect">
            <a:avLst/>
          </a:prstGeom>
          <a:solidFill>
            <a:srgbClr val="FF0000"/>
          </a:solidFill>
          <a:ln w="9525">
            <a:noFill/>
            <a:miter lim="800000"/>
            <a:headEnd/>
            <a:tailEnd/>
          </a:ln>
        </p:spPr>
        <p:txBody>
          <a:bodyPr>
            <a:spAutoFit/>
          </a:bodyPr>
          <a:lstStyle/>
          <a:p>
            <a:pPr algn="ctr">
              <a:spcBef>
                <a:spcPct val="50000"/>
              </a:spcBef>
            </a:pPr>
            <a:r>
              <a:rPr lang="de-DE">
                <a:latin typeface="Perpetua"/>
              </a:rPr>
              <a:t>1. GS Gelenau</a:t>
            </a:r>
          </a:p>
        </p:txBody>
      </p:sp>
      <p:sp>
        <p:nvSpPr>
          <p:cNvPr id="59407" name="Text Box 15"/>
          <p:cNvSpPr txBox="1">
            <a:spLocks noChangeArrowheads="1"/>
          </p:cNvSpPr>
          <p:nvPr/>
        </p:nvSpPr>
        <p:spPr bwMode="auto">
          <a:xfrm>
            <a:off x="9144000" y="6165850"/>
            <a:ext cx="3024188" cy="369888"/>
          </a:xfrm>
          <a:prstGeom prst="rect">
            <a:avLst/>
          </a:prstGeom>
          <a:noFill/>
          <a:ln w="9525">
            <a:noFill/>
            <a:miter lim="800000"/>
            <a:headEnd/>
            <a:tailEnd/>
          </a:ln>
        </p:spPr>
        <p:txBody>
          <a:bodyPr>
            <a:spAutoFit/>
          </a:bodyPr>
          <a:lstStyle/>
          <a:p>
            <a:pPr algn="ctr">
              <a:spcBef>
                <a:spcPct val="50000"/>
              </a:spcBef>
            </a:pPr>
            <a:r>
              <a:rPr lang="de-DE" b="1">
                <a:latin typeface="Perpetua"/>
              </a:rPr>
              <a:t>14 Mannschaften</a:t>
            </a:r>
          </a:p>
        </p:txBody>
      </p:sp>
      <p:sp>
        <p:nvSpPr>
          <p:cNvPr id="59409" name="Text Box 17"/>
          <p:cNvSpPr txBox="1">
            <a:spLocks noChangeArrowheads="1"/>
          </p:cNvSpPr>
          <p:nvPr/>
        </p:nvSpPr>
        <p:spPr bwMode="auto">
          <a:xfrm>
            <a:off x="-5292725" y="0"/>
            <a:ext cx="4932362" cy="276225"/>
          </a:xfrm>
          <a:prstGeom prst="rect">
            <a:avLst/>
          </a:prstGeom>
          <a:noFill/>
          <a:ln w="9525">
            <a:noFill/>
            <a:miter lim="800000"/>
            <a:headEnd/>
            <a:tailEnd/>
          </a:ln>
        </p:spPr>
        <p:txBody>
          <a:bodyPr>
            <a:spAutoFit/>
          </a:bodyPr>
          <a:lstStyle/>
          <a:p>
            <a:pPr>
              <a:spcBef>
                <a:spcPct val="50000"/>
              </a:spcBef>
            </a:pPr>
            <a:r>
              <a:rPr lang="de-DE" sz="1200">
                <a:latin typeface="Perpetua"/>
              </a:rPr>
              <a:t>                        03       04     05       06      07     08     09    10</a:t>
            </a:r>
          </a:p>
        </p:txBody>
      </p:sp>
      <p:pic>
        <p:nvPicPr>
          <p:cNvPr id="28682" name="Grafik 17" descr="IMG_2253.JPG"/>
          <p:cNvPicPr>
            <a:picLocks noChangeAspect="1"/>
          </p:cNvPicPr>
          <p:nvPr/>
        </p:nvPicPr>
        <p:blipFill>
          <a:blip r:embed="rId4" cstate="print"/>
          <a:srcRect/>
          <a:stretch>
            <a:fillRect/>
          </a:stretch>
        </p:blipFill>
        <p:spPr bwMode="auto">
          <a:xfrm>
            <a:off x="10333038" y="4365625"/>
            <a:ext cx="2190750" cy="1643063"/>
          </a:xfrm>
          <a:prstGeom prst="rect">
            <a:avLst/>
          </a:prstGeom>
          <a:noFill/>
          <a:ln w="9525">
            <a:noFill/>
            <a:miter lim="800000"/>
            <a:headEnd/>
            <a:tailEnd/>
          </a:ln>
        </p:spPr>
      </p:pic>
      <p:sp>
        <p:nvSpPr>
          <p:cNvPr id="28683" name="Textfeld 18"/>
          <p:cNvSpPr txBox="1">
            <a:spLocks noChangeArrowheads="1"/>
          </p:cNvSpPr>
          <p:nvPr/>
        </p:nvSpPr>
        <p:spPr bwMode="auto">
          <a:xfrm flipH="1">
            <a:off x="403225" y="5286375"/>
            <a:ext cx="46038" cy="369888"/>
          </a:xfrm>
          <a:prstGeom prst="rect">
            <a:avLst/>
          </a:prstGeom>
          <a:noFill/>
          <a:ln w="9525">
            <a:noFill/>
            <a:miter lim="800000"/>
            <a:headEnd/>
            <a:tailEnd/>
          </a:ln>
        </p:spPr>
        <p:txBody>
          <a:bodyPr>
            <a:spAutoFit/>
          </a:bodyPr>
          <a:lstStyle/>
          <a:p>
            <a:r>
              <a:rPr lang="de-DE">
                <a:latin typeface="Perpetua"/>
              </a:rPr>
              <a:t>     </a:t>
            </a:r>
          </a:p>
        </p:txBody>
      </p:sp>
      <p:sp>
        <p:nvSpPr>
          <p:cNvPr id="28684" name="Textfeld 21"/>
          <p:cNvSpPr txBox="1">
            <a:spLocks noChangeArrowheads="1"/>
          </p:cNvSpPr>
          <p:nvPr/>
        </p:nvSpPr>
        <p:spPr bwMode="auto">
          <a:xfrm>
            <a:off x="9144000" y="6488113"/>
            <a:ext cx="3786188" cy="369887"/>
          </a:xfrm>
          <a:prstGeom prst="rect">
            <a:avLst/>
          </a:prstGeom>
          <a:noFill/>
          <a:ln w="9525">
            <a:noFill/>
            <a:miter lim="800000"/>
            <a:headEnd/>
            <a:tailEnd/>
          </a:ln>
        </p:spPr>
        <p:txBody>
          <a:bodyPr>
            <a:spAutoFit/>
          </a:bodyPr>
          <a:lstStyle/>
          <a:p>
            <a:r>
              <a:rPr lang="de-DE">
                <a:latin typeface="Perpetua"/>
              </a:rPr>
              <a:t>Staffelsieger Kl. 3: GS An d. Riesenburg</a:t>
            </a:r>
          </a:p>
        </p:txBody>
      </p:sp>
      <p:sp>
        <p:nvSpPr>
          <p:cNvPr id="9234" name="Datumsplatzhalter 19"/>
          <p:cNvSpPr>
            <a:spLocks noGrp="1"/>
          </p:cNvSpPr>
          <p:nvPr>
            <p:ph type="dt" sz="quarter" idx="10"/>
          </p:nvPr>
        </p:nvSpPr>
        <p:spPr bwMode="auto">
          <a:xfrm>
            <a:off x="457200" y="6143625"/>
            <a:ext cx="2133600" cy="577850"/>
          </a:xfrm>
          <a:ln>
            <a:miter lim="800000"/>
            <a:headEnd/>
            <a:tailEnd/>
          </a:ln>
        </p:spPr>
        <p:txBody>
          <a:bodyPr wrap="square" numCol="1" compatLnSpc="1">
            <a:prstTxWarp prst="textNoShape">
              <a:avLst/>
            </a:prstTxWarp>
          </a:bodyPr>
          <a:lstStyle/>
          <a:p>
            <a:pPr fontAlgn="base">
              <a:spcBef>
                <a:spcPct val="0"/>
              </a:spcBef>
              <a:spcAft>
                <a:spcPct val="0"/>
              </a:spcAft>
              <a:defRPr/>
            </a:pPr>
            <a:fld id="{28AFBC94-DD43-4EE8-9EBA-238547A86847}" type="datetime1">
              <a:rPr lang="de-DE"/>
              <a:pPr fontAlgn="base">
                <a:spcBef>
                  <a:spcPct val="0"/>
                </a:spcBef>
                <a:spcAft>
                  <a:spcPct val="0"/>
                </a:spcAft>
                <a:defRPr/>
              </a:pPr>
              <a:t>15.06.2019</a:t>
            </a:fld>
            <a:endParaRPr lang="de-DE" dirty="0"/>
          </a:p>
        </p:txBody>
      </p:sp>
      <p:sp>
        <p:nvSpPr>
          <p:cNvPr id="23" name="Foliennummernplatzhalter 22"/>
          <p:cNvSpPr>
            <a:spLocks noGrp="1"/>
          </p:cNvSpPr>
          <p:nvPr>
            <p:ph type="sldNum" sz="quarter" idx="12"/>
          </p:nvPr>
        </p:nvSpPr>
        <p:spPr>
          <a:xfrm>
            <a:off x="-2124075" y="6021388"/>
            <a:ext cx="457200" cy="428625"/>
          </a:xfrm>
        </p:spPr>
        <p:txBody>
          <a:bodyPr/>
          <a:lstStyle/>
          <a:p>
            <a:pPr>
              <a:defRPr/>
            </a:pPr>
            <a:fld id="{6E54DDD9-7939-412C-AB22-7F7C09BB5FD0}" type="slidenum">
              <a:rPr lang="de-DE"/>
              <a:pPr>
                <a:defRPr/>
              </a:pPr>
              <a:t>31</a:t>
            </a:fld>
            <a:endParaRPr lang="de-DE" dirty="0"/>
          </a:p>
        </p:txBody>
      </p:sp>
      <p:pic>
        <p:nvPicPr>
          <p:cNvPr id="28687" name="Grafik 19" descr="Schulsport 10 001.jpg"/>
          <p:cNvPicPr>
            <a:picLocks noChangeAspect="1"/>
          </p:cNvPicPr>
          <p:nvPr/>
        </p:nvPicPr>
        <p:blipFill>
          <a:blip r:embed="rId5" cstate="print"/>
          <a:srcRect/>
          <a:stretch>
            <a:fillRect/>
          </a:stretch>
        </p:blipFill>
        <p:spPr bwMode="auto">
          <a:xfrm>
            <a:off x="-2484438" y="5013325"/>
            <a:ext cx="1844675" cy="1382713"/>
          </a:xfrm>
          <a:prstGeom prst="rect">
            <a:avLst/>
          </a:prstGeom>
          <a:noFill/>
          <a:ln w="9525">
            <a:noFill/>
            <a:miter lim="800000"/>
            <a:headEnd/>
            <a:tailEnd/>
          </a:ln>
        </p:spPr>
      </p:pic>
      <p:pic>
        <p:nvPicPr>
          <p:cNvPr id="28688" name="Picture 4" descr="D:\FILES\PFILES\MSOFFICE\MEDIA\CNTCD1\ClipArt1\j0199068.wmf"/>
          <p:cNvPicPr>
            <a:picLocks noChangeAspect="1" noChangeArrowheads="1"/>
          </p:cNvPicPr>
          <p:nvPr/>
        </p:nvPicPr>
        <p:blipFill>
          <a:blip r:embed="rId6" cstate="print"/>
          <a:srcRect/>
          <a:stretch>
            <a:fillRect/>
          </a:stretch>
        </p:blipFill>
        <p:spPr bwMode="auto">
          <a:xfrm>
            <a:off x="5651500" y="1844675"/>
            <a:ext cx="2244725" cy="1050925"/>
          </a:xfrm>
          <a:prstGeom prst="rect">
            <a:avLst/>
          </a:prstGeom>
          <a:noFill/>
          <a:ln w="9525">
            <a:noFill/>
            <a:miter lim="800000"/>
            <a:headEnd/>
            <a:tailEnd/>
          </a:ln>
        </p:spPr>
      </p:pic>
      <p:sp>
        <p:nvSpPr>
          <p:cNvPr id="28689" name="Textfeld 23"/>
          <p:cNvSpPr txBox="1">
            <a:spLocks noChangeArrowheads="1"/>
          </p:cNvSpPr>
          <p:nvPr/>
        </p:nvSpPr>
        <p:spPr bwMode="auto">
          <a:xfrm>
            <a:off x="9144000" y="2636838"/>
            <a:ext cx="2000250" cy="369887"/>
          </a:xfrm>
          <a:prstGeom prst="rect">
            <a:avLst/>
          </a:prstGeom>
          <a:noFill/>
          <a:ln w="9525">
            <a:noFill/>
            <a:miter lim="800000"/>
            <a:headEnd/>
            <a:tailEnd/>
          </a:ln>
        </p:spPr>
        <p:txBody>
          <a:bodyPr>
            <a:spAutoFit/>
          </a:bodyPr>
          <a:lstStyle/>
          <a:p>
            <a:r>
              <a:rPr lang="de-DE">
                <a:latin typeface="Calibri" pitchFamily="34" charset="0"/>
              </a:rPr>
              <a:t>JtfO Kl.2 / WK V</a:t>
            </a:r>
          </a:p>
        </p:txBody>
      </p:sp>
      <p:graphicFrame>
        <p:nvGraphicFramePr>
          <p:cNvPr id="20" name="Tabelle 19"/>
          <p:cNvGraphicFramePr>
            <a:graphicFrameLocks noGrp="1"/>
          </p:cNvGraphicFramePr>
          <p:nvPr/>
        </p:nvGraphicFramePr>
        <p:xfrm>
          <a:off x="-5076825" y="12646025"/>
          <a:ext cx="4078915" cy="14262735"/>
        </p:xfrm>
        <a:graphic>
          <a:graphicData uri="http://schemas.openxmlformats.org/drawingml/2006/table">
            <a:tbl>
              <a:tblPr/>
              <a:tblGrid>
                <a:gridCol w="687349"/>
                <a:gridCol w="687349"/>
                <a:gridCol w="687349"/>
                <a:gridCol w="46468"/>
                <a:gridCol w="687349"/>
                <a:gridCol w="1283051"/>
              </a:tblGrid>
              <a:tr h="244027">
                <a:tc>
                  <a:txBody>
                    <a:bodyPr/>
                    <a:lstStyle/>
                    <a:p>
                      <a:pPr algn="l" fontAlgn="b"/>
                      <a:r>
                        <a:rPr lang="de-DE" sz="2200" b="0" i="0" u="none" strike="noStrike" dirty="0">
                          <a:latin typeface="Arial"/>
                        </a:rPr>
                        <a:t>Platz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de-DE" sz="2200" b="0" i="0" u="none" strike="noStrike">
                          <a:latin typeface="Arial"/>
                        </a:rPr>
                        <a:t>Schule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027">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027">
                <a:tc>
                  <a:txBody>
                    <a:bodyPr/>
                    <a:lstStyle/>
                    <a:p>
                      <a:pPr algn="l" fontAlgn="b"/>
                      <a:r>
                        <a:rPr lang="de-DE" sz="2200" b="0" i="0" u="none" strike="noStrike">
                          <a:latin typeface="Arial"/>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de-DE" sz="2200" b="0" i="0" u="none" strike="noStrike">
                          <a:latin typeface="Arial"/>
                        </a:rPr>
                        <a:t>GS Adam Ries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027">
                <a:tc>
                  <a:txBody>
                    <a:bodyPr/>
                    <a:lstStyle/>
                    <a:p>
                      <a:pPr algn="l" fontAlgn="b"/>
                      <a:r>
                        <a:rPr lang="de-DE" sz="2200" b="0" i="0" u="none" strike="noStrike">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Pestalozzi Gelenau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Sehmatal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An den Greifensteinen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Wiesa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Schlettau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An der Riesenburg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Maria Montessori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Crottendorf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68041">
                <a:tc>
                  <a:txBody>
                    <a:bodyPr/>
                    <a:lstStyle/>
                    <a:p>
                      <a:pPr algn="l" fontAlgn="b"/>
                      <a:r>
                        <a:rPr lang="de-DE" sz="2200" b="0" i="0" u="none" strike="noStrike">
                          <a:latin typeface="Arial"/>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Mildenau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Scheibenberg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Friedrich Fröbel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dirty="0">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Kleinrückerswalde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Königswalde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de-DE"/>
                    </a:p>
                  </a:txBody>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gridSpan="6">
                  <a:txBody>
                    <a:bodyPr/>
                    <a:lstStyle/>
                    <a:p>
                      <a:pPr algn="l" fontAlgn="b"/>
                      <a:r>
                        <a:rPr lang="de-DE" sz="2200" b="0" i="0" u="none" strike="noStrike">
                          <a:latin typeface="Arial"/>
                        </a:rPr>
                        <a:t>Bei Punktgleichheit entscheidet die Platzierung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de-DE"/>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de-DE"/>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de-DE"/>
                    </a:p>
                  </a:txBody>
                  <a:tcPr/>
                </a:tc>
                <a:tc hMerge="1">
                  <a:txBody>
                    <a:bodyPr/>
                    <a:lstStyle/>
                    <a:p>
                      <a:endParaRPr lang="de-DE"/>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de-DE"/>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gridSpan="2">
                  <a:txBody>
                    <a:bodyPr/>
                    <a:lstStyle/>
                    <a:p>
                      <a:pPr algn="l" fontAlgn="b"/>
                      <a:r>
                        <a:rPr lang="de-DE" sz="2200" b="0" i="0" u="none" strike="noStrike">
                          <a:latin typeface="Arial"/>
                        </a:rPr>
                        <a:t>im Wettkampf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de-DE"/>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de-DE"/>
                    </a:p>
                  </a:txBody>
                  <a:tcPr/>
                </a:tc>
                <a:tc>
                  <a:txBody>
                    <a:bodyPr/>
                    <a:lstStyle/>
                    <a:p>
                      <a:pPr algn="l" fontAlgn="b"/>
                      <a:endParaRPr lang="de-DE" sz="2200" b="0" i="0" u="none" strike="noStrike" dirty="0">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dirty="0">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28791" name="Textfeld 20"/>
          <p:cNvSpPr txBox="1">
            <a:spLocks noChangeArrowheads="1"/>
          </p:cNvSpPr>
          <p:nvPr/>
        </p:nvSpPr>
        <p:spPr bwMode="auto">
          <a:xfrm>
            <a:off x="1043608" y="2996952"/>
            <a:ext cx="6552728" cy="2308324"/>
          </a:xfrm>
          <a:prstGeom prst="rect">
            <a:avLst/>
          </a:prstGeom>
          <a:noFill/>
          <a:ln w="9525">
            <a:noFill/>
            <a:miter lim="800000"/>
            <a:headEnd/>
            <a:tailEnd/>
          </a:ln>
        </p:spPr>
        <p:txBody>
          <a:bodyPr wrap="square">
            <a:spAutoFit/>
          </a:bodyPr>
          <a:lstStyle/>
          <a:p>
            <a:r>
              <a:rPr lang="de-DE" sz="2400" b="1" dirty="0" smtClean="0"/>
              <a:t>k</a:t>
            </a:r>
            <a:r>
              <a:rPr lang="de-DE" sz="2400" b="1" dirty="0" smtClean="0"/>
              <a:t>eine Teilnahme </a:t>
            </a:r>
            <a:r>
              <a:rPr lang="de-DE" sz="2400" b="1" dirty="0"/>
              <a:t>am Regionalfinale in </a:t>
            </a:r>
            <a:r>
              <a:rPr lang="de-DE" sz="2400" b="1" dirty="0" smtClean="0"/>
              <a:t>Chemnitz</a:t>
            </a:r>
            <a:endParaRPr lang="de-DE" sz="2400" b="1" dirty="0"/>
          </a:p>
          <a:p>
            <a:endParaRPr lang="de-DE" sz="2400" b="1" dirty="0"/>
          </a:p>
          <a:p>
            <a:endParaRPr lang="de-DE" sz="2400" b="1" dirty="0"/>
          </a:p>
          <a:p>
            <a:endParaRPr lang="de-DE" sz="2400" b="1" dirty="0"/>
          </a:p>
          <a:p>
            <a:endParaRPr lang="de-DE" sz="2400" b="1" dirty="0"/>
          </a:p>
        </p:txBody>
      </p:sp>
      <p:sp>
        <p:nvSpPr>
          <p:cNvPr id="28792" name="Textfeld 21"/>
          <p:cNvSpPr txBox="1">
            <a:spLocks noChangeArrowheads="1"/>
          </p:cNvSpPr>
          <p:nvPr/>
        </p:nvSpPr>
        <p:spPr bwMode="auto">
          <a:xfrm>
            <a:off x="9324975" y="5445125"/>
            <a:ext cx="43748325" cy="369888"/>
          </a:xfrm>
          <a:prstGeom prst="rect">
            <a:avLst/>
          </a:prstGeom>
          <a:noFill/>
          <a:ln w="9525">
            <a:noFill/>
            <a:miter lim="800000"/>
            <a:headEnd/>
            <a:tailEnd/>
          </a:ln>
        </p:spPr>
        <p:txBody>
          <a:bodyPr>
            <a:spAutoFit/>
          </a:bodyPr>
          <a:lstStyle/>
          <a:p>
            <a:r>
              <a:rPr lang="de-DE"/>
              <a:t>Platz Schule Punkte 1. GS Adam Ries 8 2. GS Pestalozzi Gelenau 8 3. GS Sehmatal 11 4. GS An den Greifensteinen 20 5. GS Wiesa 21 6. GS Schlettau 27 7. GS An der Riesenburg 28 8. GS Maria Montessori 31 9. GS Crottendorf 34 10. GS Mildenau 38 11. GS Scheibenberg 43 12. GS Friedrich Fröbel 44 13. GS Kleinrückerswalde 46 14. GS Königswalde 55 Bei Punktgleichheit entscheidet die Platzierung im Wettkampf 4.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940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940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940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94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59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59404" grpId="0" autoUpdateAnimBg="0"/>
      <p:bldP spid="59405" grpId="0" autoUpdateAnimBg="0"/>
      <p:bldP spid="59406" grpId="0" animBg="1" autoUpdateAnimBg="0"/>
      <p:bldP spid="59407" grpId="0" autoUpdateAnimBg="0"/>
      <p:bldP spid="5940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feld 1"/>
          <p:cNvSpPr txBox="1">
            <a:spLocks noChangeArrowheads="1"/>
          </p:cNvSpPr>
          <p:nvPr/>
        </p:nvSpPr>
        <p:spPr bwMode="auto">
          <a:xfrm>
            <a:off x="1258888" y="1700213"/>
            <a:ext cx="7285071" cy="646331"/>
          </a:xfrm>
          <a:prstGeom prst="rect">
            <a:avLst/>
          </a:prstGeom>
          <a:noFill/>
          <a:ln w="9525">
            <a:noFill/>
            <a:miter lim="800000"/>
            <a:headEnd/>
            <a:tailEnd/>
          </a:ln>
        </p:spPr>
        <p:txBody>
          <a:bodyPr wrap="none">
            <a:spAutoFit/>
          </a:bodyPr>
          <a:lstStyle/>
          <a:p>
            <a:r>
              <a:rPr lang="de-DE" dirty="0" smtClean="0"/>
              <a:t>240  </a:t>
            </a:r>
            <a:r>
              <a:rPr lang="de-DE" dirty="0"/>
              <a:t>Teilnehmer aus </a:t>
            </a:r>
            <a:r>
              <a:rPr lang="de-DE" dirty="0" smtClean="0"/>
              <a:t>13 Oberschulen</a:t>
            </a:r>
            <a:r>
              <a:rPr lang="de-DE" dirty="0"/>
              <a:t>, Gymnasien und Berufsschulen !</a:t>
            </a:r>
          </a:p>
          <a:p>
            <a:r>
              <a:rPr lang="de-DE" dirty="0" smtClean="0"/>
              <a:t>273  </a:t>
            </a:r>
            <a:r>
              <a:rPr lang="de-DE" dirty="0"/>
              <a:t>Teilnehmer aus </a:t>
            </a:r>
            <a:r>
              <a:rPr lang="de-DE" dirty="0" smtClean="0"/>
              <a:t>20 </a:t>
            </a:r>
            <a:r>
              <a:rPr lang="de-DE" dirty="0"/>
              <a:t>Grundschulen !</a:t>
            </a:r>
          </a:p>
        </p:txBody>
      </p:sp>
      <p:sp>
        <p:nvSpPr>
          <p:cNvPr id="3" name="Pfeil nach rechts 2"/>
          <p:cNvSpPr/>
          <p:nvPr/>
        </p:nvSpPr>
        <p:spPr>
          <a:xfrm>
            <a:off x="468313" y="1052513"/>
            <a:ext cx="977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 name="Pfeil nach rechts 3"/>
          <p:cNvSpPr/>
          <p:nvPr/>
        </p:nvSpPr>
        <p:spPr>
          <a:xfrm rot="10800000">
            <a:off x="6300788" y="1052513"/>
            <a:ext cx="979487"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29701" name="Grafik 4" descr="IMG_8817 (FILEminimizer).JPG"/>
          <p:cNvPicPr>
            <a:picLocks noChangeAspect="1"/>
          </p:cNvPicPr>
          <p:nvPr/>
        </p:nvPicPr>
        <p:blipFill>
          <a:blip r:embed="rId2" cstate="print"/>
          <a:srcRect/>
          <a:stretch>
            <a:fillRect/>
          </a:stretch>
        </p:blipFill>
        <p:spPr bwMode="auto">
          <a:xfrm>
            <a:off x="395288" y="2565400"/>
            <a:ext cx="2025650" cy="1519238"/>
          </a:xfrm>
          <a:prstGeom prst="rect">
            <a:avLst/>
          </a:prstGeom>
          <a:noFill/>
          <a:ln w="9525">
            <a:noFill/>
            <a:miter lim="800000"/>
            <a:headEnd/>
            <a:tailEnd/>
          </a:ln>
        </p:spPr>
      </p:pic>
      <p:pic>
        <p:nvPicPr>
          <p:cNvPr id="29702" name="Grafik 5" descr="IMG_8819.JPG"/>
          <p:cNvPicPr>
            <a:picLocks noChangeAspect="1"/>
          </p:cNvPicPr>
          <p:nvPr/>
        </p:nvPicPr>
        <p:blipFill>
          <a:blip r:embed="rId3" cstate="print"/>
          <a:srcRect/>
          <a:stretch>
            <a:fillRect/>
          </a:stretch>
        </p:blipFill>
        <p:spPr bwMode="auto">
          <a:xfrm>
            <a:off x="2843213" y="2852738"/>
            <a:ext cx="2363787" cy="1773237"/>
          </a:xfrm>
          <a:prstGeom prst="rect">
            <a:avLst/>
          </a:prstGeom>
          <a:noFill/>
          <a:ln w="9525">
            <a:noFill/>
            <a:miter lim="800000"/>
            <a:headEnd/>
            <a:tailEnd/>
          </a:ln>
        </p:spPr>
      </p:pic>
      <p:sp>
        <p:nvSpPr>
          <p:cNvPr id="29703" name="Textfeld 2"/>
          <p:cNvSpPr txBox="1">
            <a:spLocks noChangeArrowheads="1"/>
          </p:cNvSpPr>
          <p:nvPr/>
        </p:nvSpPr>
        <p:spPr bwMode="auto">
          <a:xfrm>
            <a:off x="1979613" y="1052513"/>
            <a:ext cx="7559675" cy="523875"/>
          </a:xfrm>
          <a:prstGeom prst="rect">
            <a:avLst/>
          </a:prstGeom>
          <a:noFill/>
          <a:ln w="9525">
            <a:noFill/>
            <a:miter lim="800000"/>
            <a:headEnd/>
            <a:tailEnd/>
          </a:ln>
        </p:spPr>
        <p:txBody>
          <a:bodyPr>
            <a:spAutoFit/>
          </a:bodyPr>
          <a:lstStyle/>
          <a:p>
            <a:r>
              <a:rPr lang="de-DE" sz="2800" b="1"/>
              <a:t>Hallen-Leichtathletik </a:t>
            </a:r>
            <a:endParaRPr lang="de-DE" b="1"/>
          </a:p>
        </p:txBody>
      </p:sp>
      <p:sp>
        <p:nvSpPr>
          <p:cNvPr id="14" name="Rechteck 13"/>
          <p:cNvSpPr/>
          <p:nvPr/>
        </p:nvSpPr>
        <p:spPr>
          <a:xfrm>
            <a:off x="4402723" y="3244334"/>
            <a:ext cx="338554" cy="369332"/>
          </a:xfrm>
          <a:prstGeom prst="rect">
            <a:avLst/>
          </a:prstGeom>
        </p:spPr>
        <p:txBody>
          <a:bodyPr wrap="none">
            <a:spAutoFit/>
          </a:bodyPr>
          <a:lstStyle/>
          <a:p>
            <a:pPr>
              <a:defRPr/>
            </a:pPr>
            <a:r>
              <a:rPr lang="de-DE"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1</a:t>
            </a:r>
            <a:endParaRPr lang="de-DE" dirty="0"/>
          </a:p>
        </p:txBody>
      </p:sp>
      <p:sp>
        <p:nvSpPr>
          <p:cNvPr id="15" name="Rechteck 14"/>
          <p:cNvSpPr/>
          <p:nvPr/>
        </p:nvSpPr>
        <p:spPr>
          <a:xfrm>
            <a:off x="4067944" y="260648"/>
            <a:ext cx="4572000" cy="646331"/>
          </a:xfrm>
          <a:prstGeom prst="rect">
            <a:avLst/>
          </a:prstGeom>
        </p:spPr>
        <p:txBody>
          <a:bodyPr>
            <a:spAutoFit/>
          </a:bodyPr>
          <a:lstStyle/>
          <a:p>
            <a:pPr algn="ctr">
              <a:defRPr/>
            </a:pPr>
            <a:r>
              <a:rPr lang="de-DE"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Kinder- u. Jugendspiele</a:t>
            </a:r>
          </a:p>
          <a:p>
            <a:pPr algn="ctr">
              <a:defRPr/>
            </a:pPr>
            <a:r>
              <a:rPr lang="de-DE"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2019</a:t>
            </a:r>
            <a:endParaRPr lang="de-DE"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pic>
        <p:nvPicPr>
          <p:cNvPr id="29706" name="Picture 13" descr="F:\kkjsp-hkm-13.03.15\DSCI2774.JPG"/>
          <p:cNvPicPr>
            <a:picLocks noChangeAspect="1" noChangeArrowheads="1"/>
          </p:cNvPicPr>
          <p:nvPr/>
        </p:nvPicPr>
        <p:blipFill>
          <a:blip r:embed="rId4" cstate="print"/>
          <a:srcRect/>
          <a:stretch>
            <a:fillRect/>
          </a:stretch>
        </p:blipFill>
        <p:spPr bwMode="auto">
          <a:xfrm>
            <a:off x="5940425" y="2565400"/>
            <a:ext cx="2619375" cy="1965325"/>
          </a:xfrm>
          <a:prstGeom prst="rect">
            <a:avLst/>
          </a:prstGeom>
          <a:noFill/>
          <a:ln w="9525">
            <a:noFill/>
            <a:miter lim="800000"/>
            <a:headEnd/>
            <a:tailEnd/>
          </a:ln>
        </p:spPr>
      </p:pic>
      <p:pic>
        <p:nvPicPr>
          <p:cNvPr id="29707" name="Picture 14" descr="F:\kkjsp-hkm-13.03.15\DSCI2770.JPG"/>
          <p:cNvPicPr>
            <a:picLocks noChangeAspect="1" noChangeArrowheads="1"/>
          </p:cNvPicPr>
          <p:nvPr/>
        </p:nvPicPr>
        <p:blipFill>
          <a:blip r:embed="rId5" cstate="print"/>
          <a:srcRect/>
          <a:stretch>
            <a:fillRect/>
          </a:stretch>
        </p:blipFill>
        <p:spPr bwMode="auto">
          <a:xfrm>
            <a:off x="468313" y="4365625"/>
            <a:ext cx="2847975" cy="2136775"/>
          </a:xfrm>
          <a:prstGeom prst="rect">
            <a:avLst/>
          </a:prstGeom>
          <a:noFill/>
          <a:ln w="9525">
            <a:noFill/>
            <a:miter lim="800000"/>
            <a:headEnd/>
            <a:tailEnd/>
          </a:ln>
        </p:spPr>
      </p:pic>
      <p:pic>
        <p:nvPicPr>
          <p:cNvPr id="29708" name="Picture 15" descr="F:\kkjsp-hkm-13.03.15\DSCI2813.JPG"/>
          <p:cNvPicPr>
            <a:picLocks noChangeAspect="1" noChangeArrowheads="1"/>
          </p:cNvPicPr>
          <p:nvPr/>
        </p:nvPicPr>
        <p:blipFill>
          <a:blip r:embed="rId6" cstate="print"/>
          <a:srcRect/>
          <a:stretch>
            <a:fillRect/>
          </a:stretch>
        </p:blipFill>
        <p:spPr bwMode="auto">
          <a:xfrm>
            <a:off x="4716463" y="4221163"/>
            <a:ext cx="3132137" cy="234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39552" y="260648"/>
            <a:ext cx="8162812"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de-DE" sz="4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Zweifelderball</a:t>
            </a:r>
            <a:r>
              <a:rPr lang="de-DE"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 der Grundschulen</a:t>
            </a:r>
          </a:p>
        </p:txBody>
      </p:sp>
      <p:sp>
        <p:nvSpPr>
          <p:cNvPr id="30723" name="Textfeld 2"/>
          <p:cNvSpPr txBox="1">
            <a:spLocks noChangeArrowheads="1"/>
          </p:cNvSpPr>
          <p:nvPr/>
        </p:nvSpPr>
        <p:spPr bwMode="auto">
          <a:xfrm>
            <a:off x="684213" y="1268413"/>
            <a:ext cx="7813675" cy="369887"/>
          </a:xfrm>
          <a:prstGeom prst="rect">
            <a:avLst/>
          </a:prstGeom>
          <a:noFill/>
          <a:ln w="9525">
            <a:noFill/>
            <a:miter lim="800000"/>
            <a:headEnd/>
            <a:tailEnd/>
          </a:ln>
        </p:spPr>
        <p:txBody>
          <a:bodyPr wrap="none">
            <a:spAutoFit/>
          </a:bodyPr>
          <a:lstStyle/>
          <a:p>
            <a:r>
              <a:rPr lang="de-DE" dirty="0" smtClean="0"/>
              <a:t>21</a:t>
            </a:r>
            <a:r>
              <a:rPr lang="de-DE" dirty="0" smtClean="0"/>
              <a:t> </a:t>
            </a:r>
            <a:r>
              <a:rPr lang="de-DE" dirty="0"/>
              <a:t>Grundschulen  des Sportkreises </a:t>
            </a:r>
            <a:r>
              <a:rPr lang="de-DE" dirty="0" err="1"/>
              <a:t>Annaberg</a:t>
            </a:r>
            <a:r>
              <a:rPr lang="de-DE" dirty="0"/>
              <a:t> spielten ein </a:t>
            </a:r>
            <a:r>
              <a:rPr lang="de-DE" dirty="0" err="1"/>
              <a:t>Mammutturnier</a:t>
            </a:r>
            <a:r>
              <a:rPr lang="de-DE" dirty="0"/>
              <a:t> !</a:t>
            </a:r>
          </a:p>
        </p:txBody>
      </p:sp>
      <p:pic>
        <p:nvPicPr>
          <p:cNvPr id="30724" name="Grafik 3" descr="IMG_9186.JPG"/>
          <p:cNvPicPr>
            <a:picLocks noChangeAspect="1"/>
          </p:cNvPicPr>
          <p:nvPr/>
        </p:nvPicPr>
        <p:blipFill>
          <a:blip r:embed="rId2" cstate="print"/>
          <a:srcRect/>
          <a:stretch>
            <a:fillRect/>
          </a:stretch>
        </p:blipFill>
        <p:spPr bwMode="auto">
          <a:xfrm>
            <a:off x="250825" y="1773238"/>
            <a:ext cx="2592388" cy="1943100"/>
          </a:xfrm>
          <a:prstGeom prst="rect">
            <a:avLst/>
          </a:prstGeom>
          <a:noFill/>
          <a:ln w="9525">
            <a:noFill/>
            <a:miter lim="800000"/>
            <a:headEnd/>
            <a:tailEnd/>
          </a:ln>
        </p:spPr>
      </p:pic>
      <p:pic>
        <p:nvPicPr>
          <p:cNvPr id="30725" name="Grafik 4" descr="IMG_9191.JPG"/>
          <p:cNvPicPr>
            <a:picLocks noChangeAspect="1"/>
          </p:cNvPicPr>
          <p:nvPr/>
        </p:nvPicPr>
        <p:blipFill>
          <a:blip r:embed="rId3" cstate="print"/>
          <a:srcRect/>
          <a:stretch>
            <a:fillRect/>
          </a:stretch>
        </p:blipFill>
        <p:spPr bwMode="auto">
          <a:xfrm>
            <a:off x="3059113" y="1773238"/>
            <a:ext cx="2592387" cy="1943100"/>
          </a:xfrm>
          <a:prstGeom prst="rect">
            <a:avLst/>
          </a:prstGeom>
          <a:noFill/>
          <a:ln w="9525">
            <a:noFill/>
            <a:miter lim="800000"/>
            <a:headEnd/>
            <a:tailEnd/>
          </a:ln>
        </p:spPr>
      </p:pic>
      <p:pic>
        <p:nvPicPr>
          <p:cNvPr id="30726" name="Grafik 5" descr="IMG_9196.JPG"/>
          <p:cNvPicPr>
            <a:picLocks noChangeAspect="1"/>
          </p:cNvPicPr>
          <p:nvPr/>
        </p:nvPicPr>
        <p:blipFill>
          <a:blip r:embed="rId4" cstate="print"/>
          <a:srcRect/>
          <a:stretch>
            <a:fillRect/>
          </a:stretch>
        </p:blipFill>
        <p:spPr bwMode="auto">
          <a:xfrm>
            <a:off x="5867400" y="1773238"/>
            <a:ext cx="2592388" cy="1943100"/>
          </a:xfrm>
          <a:prstGeom prst="rect">
            <a:avLst/>
          </a:prstGeom>
          <a:noFill/>
          <a:ln w="9525">
            <a:noFill/>
            <a:miter lim="800000"/>
            <a:headEnd/>
            <a:tailEnd/>
          </a:ln>
        </p:spPr>
      </p:pic>
      <p:pic>
        <p:nvPicPr>
          <p:cNvPr id="30727" name="Grafik 6" descr="IMG_9237.JPG"/>
          <p:cNvPicPr>
            <a:picLocks noChangeAspect="1"/>
          </p:cNvPicPr>
          <p:nvPr/>
        </p:nvPicPr>
        <p:blipFill>
          <a:blip r:embed="rId5" cstate="print"/>
          <a:srcRect/>
          <a:stretch>
            <a:fillRect/>
          </a:stretch>
        </p:blipFill>
        <p:spPr bwMode="auto">
          <a:xfrm>
            <a:off x="9612313" y="3789363"/>
            <a:ext cx="2665412" cy="1998662"/>
          </a:xfrm>
          <a:prstGeom prst="rect">
            <a:avLst/>
          </a:prstGeom>
          <a:noFill/>
          <a:ln w="9525">
            <a:noFill/>
            <a:miter lim="800000"/>
            <a:headEnd/>
            <a:tailEnd/>
          </a:ln>
        </p:spPr>
      </p:pic>
      <p:pic>
        <p:nvPicPr>
          <p:cNvPr id="30728" name="Grafik 7" descr="IMG_9227.JPG"/>
          <p:cNvPicPr>
            <a:picLocks noChangeAspect="1"/>
          </p:cNvPicPr>
          <p:nvPr/>
        </p:nvPicPr>
        <p:blipFill>
          <a:blip r:embed="rId6" cstate="print"/>
          <a:srcRect/>
          <a:stretch>
            <a:fillRect/>
          </a:stretch>
        </p:blipFill>
        <p:spPr bwMode="auto">
          <a:xfrm>
            <a:off x="179388" y="4005263"/>
            <a:ext cx="2651125" cy="1989137"/>
          </a:xfrm>
          <a:prstGeom prst="rect">
            <a:avLst/>
          </a:prstGeom>
          <a:noFill/>
          <a:ln w="9525">
            <a:noFill/>
            <a:miter lim="800000"/>
            <a:headEnd/>
            <a:tailEnd/>
          </a:ln>
        </p:spPr>
      </p:pic>
      <p:pic>
        <p:nvPicPr>
          <p:cNvPr id="30729" name="Grafik 8" descr="IMG_9192.JPG"/>
          <p:cNvPicPr>
            <a:picLocks noChangeAspect="1"/>
          </p:cNvPicPr>
          <p:nvPr/>
        </p:nvPicPr>
        <p:blipFill>
          <a:blip r:embed="rId7" cstate="print"/>
          <a:srcRect/>
          <a:stretch>
            <a:fillRect/>
          </a:stretch>
        </p:blipFill>
        <p:spPr bwMode="auto">
          <a:xfrm>
            <a:off x="5867400" y="4005263"/>
            <a:ext cx="2665413" cy="1998662"/>
          </a:xfrm>
          <a:prstGeom prst="rect">
            <a:avLst/>
          </a:prstGeom>
          <a:noFill/>
          <a:ln w="9525">
            <a:noFill/>
            <a:miter lim="800000"/>
            <a:headEnd/>
            <a:tailEnd/>
          </a:ln>
        </p:spPr>
      </p:pic>
      <p:pic>
        <p:nvPicPr>
          <p:cNvPr id="30730" name="Grafik 9" descr="IMG_0526.JPG"/>
          <p:cNvPicPr>
            <a:picLocks noChangeAspect="1"/>
          </p:cNvPicPr>
          <p:nvPr/>
        </p:nvPicPr>
        <p:blipFill>
          <a:blip r:embed="rId8" cstate="print"/>
          <a:srcRect/>
          <a:stretch>
            <a:fillRect/>
          </a:stretch>
        </p:blipFill>
        <p:spPr bwMode="auto">
          <a:xfrm>
            <a:off x="3059113" y="4005263"/>
            <a:ext cx="2592387" cy="201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701044" y="332656"/>
            <a:ext cx="5840060" cy="15696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de-DE"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Erzgebirgsfinale</a:t>
            </a:r>
          </a:p>
          <a:p>
            <a:pPr algn="ctr">
              <a:defRPr/>
            </a:pPr>
            <a:r>
              <a:rPr lang="de-DE"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Zweifelderball </a:t>
            </a:r>
            <a:r>
              <a:rPr lang="de-DE"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2019</a:t>
            </a:r>
            <a:endParaRPr lang="de-DE"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ndParaRPr>
          </a:p>
        </p:txBody>
      </p:sp>
      <p:pic>
        <p:nvPicPr>
          <p:cNvPr id="31747" name="Grafik 3" descr="IMG_0617.JPG"/>
          <p:cNvPicPr>
            <a:picLocks noChangeAspect="1"/>
          </p:cNvPicPr>
          <p:nvPr/>
        </p:nvPicPr>
        <p:blipFill>
          <a:blip r:embed="rId2" cstate="print"/>
          <a:srcRect/>
          <a:stretch>
            <a:fillRect/>
          </a:stretch>
        </p:blipFill>
        <p:spPr bwMode="auto">
          <a:xfrm>
            <a:off x="539750" y="2133600"/>
            <a:ext cx="2027238" cy="1520825"/>
          </a:xfrm>
          <a:prstGeom prst="rect">
            <a:avLst/>
          </a:prstGeom>
          <a:noFill/>
          <a:ln w="9525">
            <a:noFill/>
            <a:miter lim="800000"/>
            <a:headEnd/>
            <a:tailEnd/>
          </a:ln>
        </p:spPr>
      </p:pic>
      <p:pic>
        <p:nvPicPr>
          <p:cNvPr id="31748" name="Grafik 4" descr="IMG_0609.JPG"/>
          <p:cNvPicPr>
            <a:picLocks noChangeAspect="1"/>
          </p:cNvPicPr>
          <p:nvPr/>
        </p:nvPicPr>
        <p:blipFill>
          <a:blip r:embed="rId3" cstate="print"/>
          <a:srcRect/>
          <a:stretch>
            <a:fillRect/>
          </a:stretch>
        </p:blipFill>
        <p:spPr bwMode="auto">
          <a:xfrm>
            <a:off x="3276600" y="2133600"/>
            <a:ext cx="2122488" cy="1592263"/>
          </a:xfrm>
          <a:prstGeom prst="rect">
            <a:avLst/>
          </a:prstGeom>
          <a:noFill/>
          <a:ln w="9525">
            <a:noFill/>
            <a:miter lim="800000"/>
            <a:headEnd/>
            <a:tailEnd/>
          </a:ln>
        </p:spPr>
      </p:pic>
      <p:pic>
        <p:nvPicPr>
          <p:cNvPr id="31749" name="Grafik 5" descr="IMG_0606.JPG"/>
          <p:cNvPicPr>
            <a:picLocks noChangeAspect="1"/>
          </p:cNvPicPr>
          <p:nvPr/>
        </p:nvPicPr>
        <p:blipFill>
          <a:blip r:embed="rId4" cstate="print"/>
          <a:srcRect/>
          <a:stretch>
            <a:fillRect/>
          </a:stretch>
        </p:blipFill>
        <p:spPr bwMode="auto">
          <a:xfrm>
            <a:off x="6011863" y="2133600"/>
            <a:ext cx="2100262" cy="1574800"/>
          </a:xfrm>
          <a:prstGeom prst="rect">
            <a:avLst/>
          </a:prstGeom>
          <a:noFill/>
          <a:ln w="9525">
            <a:noFill/>
            <a:miter lim="800000"/>
            <a:headEnd/>
            <a:tailEnd/>
          </a:ln>
        </p:spPr>
      </p:pic>
      <p:pic>
        <p:nvPicPr>
          <p:cNvPr id="31750" name="Grafik 6" descr="IMG_0612.JPG"/>
          <p:cNvPicPr>
            <a:picLocks noChangeAspect="1"/>
          </p:cNvPicPr>
          <p:nvPr/>
        </p:nvPicPr>
        <p:blipFill>
          <a:blip r:embed="rId5" cstate="print"/>
          <a:srcRect/>
          <a:stretch>
            <a:fillRect/>
          </a:stretch>
        </p:blipFill>
        <p:spPr bwMode="auto">
          <a:xfrm>
            <a:off x="539750" y="4652963"/>
            <a:ext cx="1979613" cy="1484312"/>
          </a:xfrm>
          <a:prstGeom prst="rect">
            <a:avLst/>
          </a:prstGeom>
          <a:noFill/>
          <a:ln w="9525">
            <a:noFill/>
            <a:miter lim="800000"/>
            <a:headEnd/>
            <a:tailEnd/>
          </a:ln>
        </p:spPr>
      </p:pic>
      <p:pic>
        <p:nvPicPr>
          <p:cNvPr id="31751" name="Grafik 7" descr="IMG_0621.JPG"/>
          <p:cNvPicPr>
            <a:picLocks noChangeAspect="1"/>
          </p:cNvPicPr>
          <p:nvPr/>
        </p:nvPicPr>
        <p:blipFill>
          <a:blip r:embed="rId6" cstate="print"/>
          <a:srcRect/>
          <a:stretch>
            <a:fillRect/>
          </a:stretch>
        </p:blipFill>
        <p:spPr bwMode="auto">
          <a:xfrm>
            <a:off x="3276600" y="4724400"/>
            <a:ext cx="2122488" cy="1593850"/>
          </a:xfrm>
          <a:prstGeom prst="rect">
            <a:avLst/>
          </a:prstGeom>
          <a:noFill/>
          <a:ln w="9525">
            <a:noFill/>
            <a:miter lim="800000"/>
            <a:headEnd/>
            <a:tailEnd/>
          </a:ln>
        </p:spPr>
      </p:pic>
      <p:pic>
        <p:nvPicPr>
          <p:cNvPr id="31752" name="Grafik 8" descr="IMG_0623.JPG"/>
          <p:cNvPicPr>
            <a:picLocks noChangeAspect="1"/>
          </p:cNvPicPr>
          <p:nvPr/>
        </p:nvPicPr>
        <p:blipFill>
          <a:blip r:embed="rId7" cstate="print"/>
          <a:srcRect/>
          <a:stretch>
            <a:fillRect/>
          </a:stretch>
        </p:blipFill>
        <p:spPr bwMode="auto">
          <a:xfrm>
            <a:off x="6156325" y="4724400"/>
            <a:ext cx="2195513" cy="164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331640" y="1412776"/>
          <a:ext cx="5544614" cy="4023360"/>
        </p:xfrm>
        <a:graphic>
          <a:graphicData uri="http://schemas.openxmlformats.org/drawingml/2006/table">
            <a:tbl>
              <a:tblPr/>
              <a:tblGrid>
                <a:gridCol w="896099"/>
                <a:gridCol w="1792198"/>
                <a:gridCol w="840095"/>
                <a:gridCol w="648072"/>
                <a:gridCol w="1368150"/>
              </a:tblGrid>
              <a:tr h="295317">
                <a:tc>
                  <a:txBody>
                    <a:bodyPr/>
                    <a:lstStyle/>
                    <a:p>
                      <a:pPr algn="l" fontAlgn="b"/>
                      <a:r>
                        <a:rPr lang="de-DE" sz="2400" b="0" i="0" u="none" strike="noStrike" dirty="0">
                          <a:latin typeface="Arial"/>
                        </a:rPr>
                        <a:t>1.</a:t>
                      </a:r>
                    </a:p>
                  </a:txBody>
                  <a:tcPr marL="0" marR="0" marT="0" marB="0" anchor="b">
                    <a:lnL>
                      <a:noFill/>
                    </a:lnL>
                    <a:lnR>
                      <a:noFill/>
                    </a:lnR>
                    <a:lnT>
                      <a:noFill/>
                    </a:lnT>
                    <a:lnB>
                      <a:noFill/>
                    </a:lnB>
                  </a:tcPr>
                </a:tc>
                <a:tc gridSpan="2">
                  <a:txBody>
                    <a:bodyPr/>
                    <a:lstStyle/>
                    <a:p>
                      <a:pPr algn="l" fontAlgn="b"/>
                      <a:r>
                        <a:rPr lang="de-DE" sz="2400" b="0" i="0" u="none" strike="noStrike" dirty="0">
                          <a:latin typeface="Arial"/>
                        </a:rPr>
                        <a:t>GS </a:t>
                      </a:r>
                      <a:r>
                        <a:rPr lang="de-DE" sz="2400" b="0" i="0" u="none" strike="noStrike" dirty="0" err="1">
                          <a:latin typeface="Arial"/>
                        </a:rPr>
                        <a:t>Oelsnitz</a:t>
                      </a:r>
                      <a:endParaRPr lang="de-DE" sz="2400" b="0" i="0" u="none" strike="noStrike" dirty="0">
                        <a:latin typeface="Arial"/>
                      </a:endParaRPr>
                    </a:p>
                  </a:txBody>
                  <a:tcPr marL="0" marR="0" marT="0" marB="0" anchor="b">
                    <a:lnL>
                      <a:noFill/>
                    </a:lnL>
                    <a:lnR>
                      <a:noFill/>
                    </a:lnR>
                    <a:lnT>
                      <a:noFill/>
                    </a:lnT>
                    <a:lnB>
                      <a:noFill/>
                    </a:lnB>
                  </a:tcPr>
                </a:tc>
                <a:tc hMerge="1">
                  <a:txBody>
                    <a:bodyPr/>
                    <a:lstStyle/>
                    <a:p>
                      <a:pPr algn="l" fontAlgn="b"/>
                      <a:endParaRPr lang="de-DE" sz="1000" b="0" i="0" u="none" strike="noStrike">
                        <a:latin typeface="Arial"/>
                      </a:endParaRPr>
                    </a:p>
                  </a:txBody>
                  <a:tcPr marL="0" marR="0" marT="0" marB="0" anchor="b">
                    <a:lnL>
                      <a:noFill/>
                    </a:lnL>
                    <a:lnR>
                      <a:noFill/>
                    </a:lnR>
                    <a:lnT>
                      <a:noFill/>
                    </a:lnT>
                    <a:lnB>
                      <a:noFill/>
                    </a:lnB>
                  </a:tcPr>
                </a:tc>
                <a:tc>
                  <a:txBody>
                    <a:bodyPr/>
                    <a:lstStyle/>
                    <a:p>
                      <a:endParaRPr lang="de-DE" dirty="0"/>
                    </a:p>
                  </a:txBody>
                  <a:tcPr marL="0" marR="0" marT="0" marB="0" anchor="b">
                    <a:lnL>
                      <a:noFill/>
                    </a:lnL>
                    <a:lnR>
                      <a:noFill/>
                    </a:lnR>
                    <a:lnT>
                      <a:noFill/>
                    </a:lnT>
                    <a:lnB>
                      <a:noFill/>
                    </a:lnB>
                  </a:tcPr>
                </a:tc>
                <a:tc>
                  <a:txBody>
                    <a:bodyPr/>
                    <a:lstStyle/>
                    <a:p>
                      <a:pPr algn="l" fontAlgn="b"/>
                      <a:endParaRPr lang="de-DE" sz="1000" b="0" i="0" u="none" strike="noStrike">
                        <a:latin typeface="Arial"/>
                      </a:endParaRPr>
                    </a:p>
                  </a:txBody>
                  <a:tcPr marL="0" marR="0" marT="0" marB="0" anchor="b">
                    <a:lnL>
                      <a:noFill/>
                    </a:lnL>
                    <a:lnR>
                      <a:noFill/>
                    </a:lnR>
                    <a:lnT>
                      <a:noFill/>
                    </a:lnT>
                    <a:lnB>
                      <a:noFill/>
                    </a:lnB>
                  </a:tcPr>
                </a:tc>
              </a:tr>
              <a:tr h="295317">
                <a:tc>
                  <a:txBody>
                    <a:bodyPr/>
                    <a:lstStyle/>
                    <a:p>
                      <a:pPr algn="l" fontAlgn="b"/>
                      <a:r>
                        <a:rPr lang="de-DE" sz="2400" b="0" i="0" u="none" strike="noStrike">
                          <a:latin typeface="Arial"/>
                        </a:rPr>
                        <a:t>2.</a:t>
                      </a:r>
                    </a:p>
                  </a:txBody>
                  <a:tcPr marL="0" marR="0" marT="0" marB="0" anchor="b">
                    <a:lnL>
                      <a:noFill/>
                    </a:lnL>
                    <a:lnR>
                      <a:noFill/>
                    </a:lnR>
                    <a:lnT>
                      <a:noFill/>
                    </a:lnT>
                    <a:lnB>
                      <a:noFill/>
                    </a:lnB>
                  </a:tcPr>
                </a:tc>
                <a:tc gridSpan="2">
                  <a:txBody>
                    <a:bodyPr/>
                    <a:lstStyle/>
                    <a:p>
                      <a:pPr algn="l" fontAlgn="b"/>
                      <a:r>
                        <a:rPr lang="de-DE" sz="2400" b="0" i="0" u="none" strike="noStrike" dirty="0">
                          <a:latin typeface="Arial"/>
                        </a:rPr>
                        <a:t>GS </a:t>
                      </a:r>
                      <a:r>
                        <a:rPr lang="de-DE" sz="2400" b="0" i="0" u="none" strike="noStrike" dirty="0" err="1" smtClean="0">
                          <a:latin typeface="Arial"/>
                        </a:rPr>
                        <a:t>Dörnthal</a:t>
                      </a:r>
                      <a:endParaRPr lang="de-DE" sz="2400" b="0" i="0" u="none" strike="noStrike" dirty="0">
                        <a:latin typeface="Arial"/>
                      </a:endParaRPr>
                    </a:p>
                  </a:txBody>
                  <a:tcPr marL="0" marR="0" marT="0" marB="0" anchor="b">
                    <a:lnL>
                      <a:noFill/>
                    </a:lnL>
                    <a:lnR>
                      <a:noFill/>
                    </a:lnR>
                    <a:lnT>
                      <a:noFill/>
                    </a:lnT>
                    <a:lnB>
                      <a:noFill/>
                    </a:lnB>
                  </a:tcPr>
                </a:tc>
                <a:tc hMerge="1">
                  <a:txBody>
                    <a:bodyPr/>
                    <a:lstStyle/>
                    <a:p>
                      <a:pPr algn="l" fontAlgn="b"/>
                      <a:endParaRPr lang="de-DE" sz="1000" b="0" i="0" u="none" strike="noStrike">
                        <a:latin typeface="Arial"/>
                      </a:endParaRPr>
                    </a:p>
                  </a:txBody>
                  <a:tcPr marL="0" marR="0" marT="0" marB="0" anchor="b">
                    <a:lnL>
                      <a:noFill/>
                    </a:lnL>
                    <a:lnR>
                      <a:noFill/>
                    </a:lnR>
                    <a:lnT>
                      <a:noFill/>
                    </a:lnT>
                    <a:lnB>
                      <a:noFill/>
                    </a:lnB>
                  </a:tcPr>
                </a:tc>
                <a:tc>
                  <a:txBody>
                    <a:bodyPr/>
                    <a:lstStyle/>
                    <a:p>
                      <a:endParaRPr lang="de-DE"/>
                    </a:p>
                  </a:txBody>
                  <a:tcPr marL="0" marR="0" marT="0" marB="0" anchor="b">
                    <a:lnL>
                      <a:noFill/>
                    </a:lnL>
                    <a:lnR>
                      <a:noFill/>
                    </a:lnR>
                    <a:lnT>
                      <a:noFill/>
                    </a:lnT>
                    <a:lnB>
                      <a:noFill/>
                    </a:lnB>
                  </a:tcPr>
                </a:tc>
                <a:tc>
                  <a:txBody>
                    <a:bodyPr/>
                    <a:lstStyle/>
                    <a:p>
                      <a:pPr algn="l" fontAlgn="b"/>
                      <a:endParaRPr lang="de-DE" sz="1000" b="0" i="0" u="none" strike="noStrike">
                        <a:latin typeface="Arial"/>
                      </a:endParaRPr>
                    </a:p>
                  </a:txBody>
                  <a:tcPr marL="0" marR="0" marT="0" marB="0" anchor="b">
                    <a:lnL>
                      <a:noFill/>
                    </a:lnL>
                    <a:lnR>
                      <a:noFill/>
                    </a:lnR>
                    <a:lnT>
                      <a:noFill/>
                    </a:lnT>
                    <a:lnB>
                      <a:noFill/>
                    </a:lnB>
                  </a:tcPr>
                </a:tc>
              </a:tr>
              <a:tr h="295317">
                <a:tc>
                  <a:txBody>
                    <a:bodyPr/>
                    <a:lstStyle/>
                    <a:p>
                      <a:pPr algn="l" fontAlgn="b"/>
                      <a:r>
                        <a:rPr lang="de-DE" sz="2400" b="0" i="0" u="none" strike="noStrike">
                          <a:latin typeface="Arial"/>
                        </a:rPr>
                        <a:t>3.</a:t>
                      </a:r>
                    </a:p>
                  </a:txBody>
                  <a:tcPr marL="0" marR="0" marT="0" marB="0" anchor="b">
                    <a:lnL>
                      <a:noFill/>
                    </a:lnL>
                    <a:lnR>
                      <a:noFill/>
                    </a:lnR>
                    <a:lnT>
                      <a:noFill/>
                    </a:lnT>
                    <a:lnB>
                      <a:noFill/>
                    </a:lnB>
                  </a:tcPr>
                </a:tc>
                <a:tc gridSpan="2">
                  <a:txBody>
                    <a:bodyPr/>
                    <a:lstStyle/>
                    <a:p>
                      <a:pPr algn="l" fontAlgn="b"/>
                      <a:r>
                        <a:rPr lang="de-DE" sz="2400" b="0" i="0" u="none" strike="noStrike" dirty="0">
                          <a:latin typeface="Arial"/>
                        </a:rPr>
                        <a:t>GS </a:t>
                      </a:r>
                      <a:r>
                        <a:rPr lang="de-DE" sz="2400" b="0" i="0" u="none" strike="noStrike" dirty="0" err="1" smtClean="0">
                          <a:latin typeface="Arial"/>
                        </a:rPr>
                        <a:t>Mildenau</a:t>
                      </a:r>
                      <a:endParaRPr lang="de-DE" sz="2400" b="0" i="0" u="none" strike="noStrike" dirty="0">
                        <a:latin typeface="Arial"/>
                      </a:endParaRPr>
                    </a:p>
                  </a:txBody>
                  <a:tcPr marL="0" marR="0" marT="0" marB="0" anchor="b">
                    <a:lnL>
                      <a:noFill/>
                    </a:lnL>
                    <a:lnR>
                      <a:noFill/>
                    </a:lnR>
                    <a:lnT>
                      <a:noFill/>
                    </a:lnT>
                    <a:lnB>
                      <a:noFill/>
                    </a:lnB>
                  </a:tcPr>
                </a:tc>
                <a:tc hMerge="1">
                  <a:txBody>
                    <a:bodyPr/>
                    <a:lstStyle/>
                    <a:p>
                      <a:pPr algn="l" fontAlgn="b"/>
                      <a:endParaRPr lang="de-DE" sz="1000" b="0" i="0" u="none" strike="noStrike">
                        <a:latin typeface="Arial"/>
                      </a:endParaRPr>
                    </a:p>
                  </a:txBody>
                  <a:tcPr marL="0" marR="0" marT="0" marB="0" anchor="b">
                    <a:lnL>
                      <a:noFill/>
                    </a:lnL>
                    <a:lnR>
                      <a:noFill/>
                    </a:lnR>
                    <a:lnT>
                      <a:noFill/>
                    </a:lnT>
                    <a:lnB>
                      <a:noFill/>
                    </a:lnB>
                  </a:tcPr>
                </a:tc>
                <a:tc>
                  <a:txBody>
                    <a:bodyPr/>
                    <a:lstStyle/>
                    <a:p>
                      <a:endParaRPr lang="de-DE"/>
                    </a:p>
                  </a:txBody>
                  <a:tcPr marL="0" marR="0" marT="0" marB="0" anchor="b">
                    <a:lnL>
                      <a:noFill/>
                    </a:lnL>
                    <a:lnR>
                      <a:noFill/>
                    </a:lnR>
                    <a:lnT>
                      <a:noFill/>
                    </a:lnT>
                    <a:lnB>
                      <a:noFill/>
                    </a:lnB>
                  </a:tcPr>
                </a:tc>
                <a:tc>
                  <a:txBody>
                    <a:bodyPr/>
                    <a:lstStyle/>
                    <a:p>
                      <a:pPr algn="l" fontAlgn="b"/>
                      <a:endParaRPr lang="de-DE" sz="1000" b="0" i="0" u="none" strike="noStrike">
                        <a:latin typeface="Arial"/>
                      </a:endParaRPr>
                    </a:p>
                  </a:txBody>
                  <a:tcPr marL="0" marR="0" marT="0" marB="0" anchor="b">
                    <a:lnL>
                      <a:noFill/>
                    </a:lnL>
                    <a:lnR>
                      <a:noFill/>
                    </a:lnR>
                    <a:lnT>
                      <a:noFill/>
                    </a:lnT>
                    <a:lnB>
                      <a:noFill/>
                    </a:lnB>
                  </a:tcPr>
                </a:tc>
              </a:tr>
              <a:tr h="295317">
                <a:tc>
                  <a:txBody>
                    <a:bodyPr/>
                    <a:lstStyle/>
                    <a:p>
                      <a:pPr algn="l" fontAlgn="b"/>
                      <a:r>
                        <a:rPr lang="de-DE" sz="2400" b="0" i="0" u="none" strike="noStrike">
                          <a:latin typeface="Arial"/>
                        </a:rPr>
                        <a:t>4.</a:t>
                      </a:r>
                    </a:p>
                  </a:txBody>
                  <a:tcPr marL="0" marR="0" marT="0" marB="0" anchor="b">
                    <a:lnL>
                      <a:noFill/>
                    </a:lnL>
                    <a:lnR>
                      <a:noFill/>
                    </a:lnR>
                    <a:lnT>
                      <a:noFill/>
                    </a:lnT>
                    <a:lnB>
                      <a:noFill/>
                    </a:lnB>
                  </a:tcPr>
                </a:tc>
                <a:tc gridSpan="2">
                  <a:txBody>
                    <a:bodyPr/>
                    <a:lstStyle/>
                    <a:p>
                      <a:pPr algn="l" fontAlgn="b"/>
                      <a:r>
                        <a:rPr lang="de-DE" sz="2400" b="0" i="0" u="none" strike="noStrike" dirty="0">
                          <a:latin typeface="Arial"/>
                        </a:rPr>
                        <a:t>GS </a:t>
                      </a:r>
                      <a:r>
                        <a:rPr lang="de-DE" sz="2400" b="0" i="0" u="none" strike="noStrike" dirty="0" err="1" smtClean="0">
                          <a:latin typeface="Arial"/>
                        </a:rPr>
                        <a:t>Amtsberg</a:t>
                      </a:r>
                      <a:endParaRPr lang="de-DE" sz="2400" b="0" i="0" u="none" strike="noStrike" dirty="0">
                        <a:latin typeface="Arial"/>
                      </a:endParaRPr>
                    </a:p>
                  </a:txBody>
                  <a:tcPr marL="0" marR="0" marT="0" marB="0" anchor="b">
                    <a:lnL>
                      <a:noFill/>
                    </a:lnL>
                    <a:lnR>
                      <a:noFill/>
                    </a:lnR>
                    <a:lnT>
                      <a:noFill/>
                    </a:lnT>
                    <a:lnB>
                      <a:noFill/>
                    </a:lnB>
                  </a:tcPr>
                </a:tc>
                <a:tc hMerge="1">
                  <a:txBody>
                    <a:bodyPr/>
                    <a:lstStyle/>
                    <a:p>
                      <a:pPr algn="l" fontAlgn="b"/>
                      <a:endParaRPr lang="de-DE" sz="1000" b="0" i="0" u="none" strike="noStrike">
                        <a:latin typeface="Arial"/>
                      </a:endParaRPr>
                    </a:p>
                  </a:txBody>
                  <a:tcPr marL="0" marR="0" marT="0" marB="0" anchor="b">
                    <a:lnL>
                      <a:noFill/>
                    </a:lnL>
                    <a:lnR>
                      <a:noFill/>
                    </a:lnR>
                    <a:lnT>
                      <a:noFill/>
                    </a:lnT>
                    <a:lnB>
                      <a:noFill/>
                    </a:lnB>
                  </a:tcPr>
                </a:tc>
                <a:tc>
                  <a:txBody>
                    <a:bodyPr/>
                    <a:lstStyle/>
                    <a:p>
                      <a:endParaRPr lang="de-DE"/>
                    </a:p>
                  </a:txBody>
                  <a:tcPr marL="0" marR="0" marT="0" marB="0" anchor="b">
                    <a:lnL>
                      <a:noFill/>
                    </a:lnL>
                    <a:lnR>
                      <a:noFill/>
                    </a:lnR>
                    <a:lnT>
                      <a:noFill/>
                    </a:lnT>
                    <a:lnB>
                      <a:noFill/>
                    </a:lnB>
                  </a:tcPr>
                </a:tc>
                <a:tc>
                  <a:txBody>
                    <a:bodyPr/>
                    <a:lstStyle/>
                    <a:p>
                      <a:pPr algn="l" fontAlgn="b"/>
                      <a:endParaRPr lang="de-DE" sz="1000" b="0" i="0" u="none" strike="noStrike">
                        <a:latin typeface="Arial"/>
                      </a:endParaRPr>
                    </a:p>
                  </a:txBody>
                  <a:tcPr marL="0" marR="0" marT="0" marB="0" anchor="b">
                    <a:lnL>
                      <a:noFill/>
                    </a:lnL>
                    <a:lnR>
                      <a:noFill/>
                    </a:lnR>
                    <a:lnT>
                      <a:noFill/>
                    </a:lnT>
                    <a:lnB>
                      <a:noFill/>
                    </a:lnB>
                  </a:tcPr>
                </a:tc>
              </a:tr>
              <a:tr h="295317">
                <a:tc>
                  <a:txBody>
                    <a:bodyPr/>
                    <a:lstStyle/>
                    <a:p>
                      <a:pPr algn="l" fontAlgn="b"/>
                      <a:r>
                        <a:rPr lang="de-DE" sz="2400" b="0" i="0" u="none" strike="noStrike">
                          <a:latin typeface="Arial"/>
                        </a:rPr>
                        <a:t>5.</a:t>
                      </a:r>
                    </a:p>
                  </a:txBody>
                  <a:tcPr marL="0" marR="0" marT="0" marB="0" anchor="b">
                    <a:lnL>
                      <a:noFill/>
                    </a:lnL>
                    <a:lnR>
                      <a:noFill/>
                    </a:lnR>
                    <a:lnT>
                      <a:noFill/>
                    </a:lnT>
                    <a:lnB>
                      <a:noFill/>
                    </a:lnB>
                  </a:tcPr>
                </a:tc>
                <a:tc gridSpan="3">
                  <a:txBody>
                    <a:bodyPr/>
                    <a:lstStyle/>
                    <a:p>
                      <a:pPr algn="l" fontAlgn="b"/>
                      <a:r>
                        <a:rPr lang="de-DE" sz="2400" b="0" i="0" u="none" strike="noStrike" dirty="0">
                          <a:latin typeface="Arial"/>
                        </a:rPr>
                        <a:t>GS </a:t>
                      </a:r>
                      <a:r>
                        <a:rPr lang="de-DE" sz="2400" b="0" i="0" u="none" strike="noStrike" dirty="0" smtClean="0">
                          <a:latin typeface="Arial"/>
                        </a:rPr>
                        <a:t>Geyer</a:t>
                      </a:r>
                      <a:endParaRPr lang="de-DE" sz="2400" b="0" i="0" u="none" strike="noStrike" dirty="0">
                        <a:latin typeface="Arial"/>
                      </a:endParaRPr>
                    </a:p>
                  </a:txBody>
                  <a:tcPr marL="0" marR="0" marT="0" marB="0" anchor="b">
                    <a:lnL>
                      <a:noFill/>
                    </a:lnL>
                    <a:lnR>
                      <a:noFill/>
                    </a:lnR>
                    <a:lnT>
                      <a:noFill/>
                    </a:lnT>
                    <a:lnB>
                      <a:noFill/>
                    </a:lnB>
                  </a:tcPr>
                </a:tc>
                <a:tc hMerge="1">
                  <a:txBody>
                    <a:bodyPr/>
                    <a:lstStyle/>
                    <a:p>
                      <a:endParaRPr lang="de-DE"/>
                    </a:p>
                  </a:txBody>
                  <a:tcPr>
                    <a:lnL>
                      <a:noFill/>
                    </a:lnL>
                    <a:lnR>
                      <a:noFill/>
                    </a:lnR>
                    <a:lnT>
                      <a:noFill/>
                    </a:lnT>
                    <a:lnB>
                      <a:noFill/>
                    </a:lnB>
                  </a:tcPr>
                </a:tc>
                <a:tc hMerge="1">
                  <a:txBody>
                    <a:bodyPr/>
                    <a:lstStyle/>
                    <a:p>
                      <a:endParaRPr lang="de-DE"/>
                    </a:p>
                  </a:txBody>
                  <a:tcPr/>
                </a:tc>
                <a:tc>
                  <a:txBody>
                    <a:bodyPr/>
                    <a:lstStyle/>
                    <a:p>
                      <a:pPr algn="l" fontAlgn="b"/>
                      <a:endParaRPr lang="de-DE" sz="1000" b="0" i="0" u="none" strike="noStrike">
                        <a:latin typeface="Arial"/>
                      </a:endParaRPr>
                    </a:p>
                  </a:txBody>
                  <a:tcPr marL="0" marR="0" marT="0" marB="0" anchor="b">
                    <a:lnL>
                      <a:noFill/>
                    </a:lnL>
                    <a:lnR>
                      <a:noFill/>
                    </a:lnR>
                    <a:lnT>
                      <a:noFill/>
                    </a:lnT>
                    <a:lnB>
                      <a:noFill/>
                    </a:lnB>
                  </a:tcPr>
                </a:tc>
              </a:tr>
              <a:tr h="295317">
                <a:tc>
                  <a:txBody>
                    <a:bodyPr/>
                    <a:lstStyle/>
                    <a:p>
                      <a:pPr algn="l" fontAlgn="b"/>
                      <a:r>
                        <a:rPr lang="de-DE" sz="2400" b="0" i="0" u="none" strike="noStrike">
                          <a:latin typeface="Arial"/>
                        </a:rPr>
                        <a:t>6.</a:t>
                      </a:r>
                    </a:p>
                  </a:txBody>
                  <a:tcPr marL="0" marR="0" marT="0" marB="0" anchor="b">
                    <a:lnL>
                      <a:noFill/>
                    </a:lnL>
                    <a:lnR>
                      <a:noFill/>
                    </a:lnR>
                    <a:lnT>
                      <a:noFill/>
                    </a:lnT>
                    <a:lnB>
                      <a:noFill/>
                    </a:lnB>
                  </a:tcPr>
                </a:tc>
                <a:tc gridSpan="3">
                  <a:txBody>
                    <a:bodyPr/>
                    <a:lstStyle/>
                    <a:p>
                      <a:pPr algn="l" fontAlgn="b"/>
                      <a:r>
                        <a:rPr lang="de-DE" sz="2400" b="0" i="0" u="none" strike="noStrike" dirty="0">
                          <a:latin typeface="Arial"/>
                        </a:rPr>
                        <a:t>GS </a:t>
                      </a:r>
                      <a:r>
                        <a:rPr lang="de-DE" sz="2400" b="0" i="0" u="none" strike="noStrike" dirty="0" smtClean="0">
                          <a:latin typeface="Arial"/>
                        </a:rPr>
                        <a:t>Schneeberg</a:t>
                      </a:r>
                      <a:endParaRPr lang="de-DE" sz="2400" b="0" i="0" u="none" strike="noStrike" dirty="0">
                        <a:latin typeface="Arial"/>
                      </a:endParaRPr>
                    </a:p>
                  </a:txBody>
                  <a:tcPr marL="0" marR="0" marT="0" marB="0" anchor="b">
                    <a:lnL>
                      <a:noFill/>
                    </a:lnL>
                    <a:lnR>
                      <a:noFill/>
                    </a:lnR>
                    <a:lnT>
                      <a:noFill/>
                    </a:lnT>
                    <a:lnB>
                      <a:noFill/>
                    </a:lnB>
                  </a:tcPr>
                </a:tc>
                <a:tc hMerge="1">
                  <a:txBody>
                    <a:bodyPr/>
                    <a:lstStyle/>
                    <a:p>
                      <a:endParaRPr lang="de-DE"/>
                    </a:p>
                  </a:txBody>
                  <a:tcPr>
                    <a:lnL>
                      <a:noFill/>
                    </a:lnL>
                    <a:lnR>
                      <a:noFill/>
                    </a:lnR>
                    <a:lnT>
                      <a:noFill/>
                    </a:lnT>
                    <a:lnB>
                      <a:noFill/>
                    </a:lnB>
                  </a:tcPr>
                </a:tc>
                <a:tc hMerge="1">
                  <a:txBody>
                    <a:bodyPr/>
                    <a:lstStyle/>
                    <a:p>
                      <a:endParaRPr lang="de-DE"/>
                    </a:p>
                  </a:txBody>
                  <a:tcPr/>
                </a:tc>
                <a:tc>
                  <a:txBody>
                    <a:bodyPr/>
                    <a:lstStyle/>
                    <a:p>
                      <a:pPr algn="l" fontAlgn="b"/>
                      <a:endParaRPr lang="de-DE" sz="1000" b="0" i="0" u="none" strike="noStrike">
                        <a:latin typeface="Arial"/>
                      </a:endParaRPr>
                    </a:p>
                  </a:txBody>
                  <a:tcPr marL="0" marR="0" marT="0" marB="0" anchor="b">
                    <a:lnL>
                      <a:noFill/>
                    </a:lnL>
                    <a:lnR>
                      <a:noFill/>
                    </a:lnR>
                    <a:lnT>
                      <a:noFill/>
                    </a:lnT>
                    <a:lnB>
                      <a:noFill/>
                    </a:lnB>
                  </a:tcPr>
                </a:tc>
              </a:tr>
              <a:tr h="295317">
                <a:tc>
                  <a:txBody>
                    <a:bodyPr/>
                    <a:lstStyle/>
                    <a:p>
                      <a:pPr algn="l" fontAlgn="b"/>
                      <a:r>
                        <a:rPr lang="de-DE" sz="2400" b="0" i="0" u="none" strike="noStrike">
                          <a:latin typeface="Arial"/>
                        </a:rPr>
                        <a:t>7.</a:t>
                      </a:r>
                    </a:p>
                  </a:txBody>
                  <a:tcPr marL="0" marR="0" marT="0" marB="0" anchor="b">
                    <a:lnL>
                      <a:noFill/>
                    </a:lnL>
                    <a:lnR>
                      <a:noFill/>
                    </a:lnR>
                    <a:lnT>
                      <a:noFill/>
                    </a:lnT>
                    <a:lnB>
                      <a:noFill/>
                    </a:lnB>
                  </a:tcPr>
                </a:tc>
                <a:tc>
                  <a:txBody>
                    <a:bodyPr/>
                    <a:lstStyle/>
                    <a:p>
                      <a:pPr algn="l" fontAlgn="b"/>
                      <a:r>
                        <a:rPr lang="de-DE" sz="2400" b="0" i="0" u="none" strike="noStrike" dirty="0">
                          <a:latin typeface="Arial"/>
                        </a:rPr>
                        <a:t>GS </a:t>
                      </a:r>
                      <a:r>
                        <a:rPr lang="de-DE" sz="2400" b="0" i="0" u="none" strike="noStrike" dirty="0" smtClean="0">
                          <a:latin typeface="Arial"/>
                        </a:rPr>
                        <a:t>Stollberg</a:t>
                      </a:r>
                      <a:endParaRPr lang="de-DE" sz="2400" b="0" i="0" u="none" strike="noStrike" dirty="0">
                        <a:latin typeface="Arial"/>
                      </a:endParaRPr>
                    </a:p>
                  </a:txBody>
                  <a:tcPr marL="0" marR="0" marT="0" marB="0" anchor="b">
                    <a:lnL>
                      <a:noFill/>
                    </a:lnL>
                    <a:lnR>
                      <a:noFill/>
                    </a:lnR>
                    <a:lnT>
                      <a:noFill/>
                    </a:lnT>
                    <a:lnB>
                      <a:noFill/>
                    </a:lnB>
                  </a:tcPr>
                </a:tc>
                <a:tc gridSpan="2">
                  <a:txBody>
                    <a:bodyPr/>
                    <a:lstStyle/>
                    <a:p>
                      <a:pPr algn="l" fontAlgn="b"/>
                      <a:endParaRPr lang="de-DE" sz="1000" b="0" i="0" u="none" strike="noStrike">
                        <a:latin typeface="Arial"/>
                      </a:endParaRPr>
                    </a:p>
                  </a:txBody>
                  <a:tcPr marL="0" marR="0" marT="0" marB="0" anchor="b">
                    <a:lnL>
                      <a:noFill/>
                    </a:lnL>
                    <a:lnR>
                      <a:noFill/>
                    </a:lnR>
                    <a:lnT>
                      <a:noFill/>
                    </a:lnT>
                    <a:lnB>
                      <a:noFill/>
                    </a:lnB>
                  </a:tcPr>
                </a:tc>
                <a:tc hMerge="1">
                  <a:txBody>
                    <a:bodyPr/>
                    <a:lstStyle/>
                    <a:p>
                      <a:endParaRPr lang="de-DE"/>
                    </a:p>
                  </a:txBody>
                  <a:tcPr/>
                </a:tc>
                <a:tc>
                  <a:txBody>
                    <a:bodyPr/>
                    <a:lstStyle/>
                    <a:p>
                      <a:pPr algn="l" fontAlgn="b"/>
                      <a:endParaRPr lang="de-DE" sz="1000" b="0" i="0" u="none" strike="noStrike">
                        <a:latin typeface="Arial"/>
                      </a:endParaRPr>
                    </a:p>
                  </a:txBody>
                  <a:tcPr marL="0" marR="0" marT="0" marB="0" anchor="b">
                    <a:lnL>
                      <a:noFill/>
                    </a:lnL>
                    <a:lnR>
                      <a:noFill/>
                    </a:lnR>
                    <a:lnT>
                      <a:noFill/>
                    </a:lnT>
                    <a:lnB>
                      <a:noFill/>
                    </a:lnB>
                  </a:tcPr>
                </a:tc>
              </a:tr>
              <a:tr h="295317">
                <a:tc>
                  <a:txBody>
                    <a:bodyPr/>
                    <a:lstStyle/>
                    <a:p>
                      <a:pPr algn="l" fontAlgn="b"/>
                      <a:r>
                        <a:rPr lang="de-DE" sz="2400" b="0" i="0" u="none" strike="noStrike">
                          <a:latin typeface="Arial"/>
                        </a:rPr>
                        <a:t>8.</a:t>
                      </a:r>
                    </a:p>
                  </a:txBody>
                  <a:tcPr marL="0" marR="0" marT="0" marB="0" anchor="b">
                    <a:lnL>
                      <a:noFill/>
                    </a:lnL>
                    <a:lnR>
                      <a:noFill/>
                    </a:lnR>
                    <a:lnT>
                      <a:noFill/>
                    </a:lnT>
                    <a:lnB>
                      <a:noFill/>
                    </a:lnB>
                  </a:tcPr>
                </a:tc>
                <a:tc gridSpan="3">
                  <a:txBody>
                    <a:bodyPr/>
                    <a:lstStyle/>
                    <a:p>
                      <a:pPr algn="l" fontAlgn="b"/>
                      <a:r>
                        <a:rPr lang="de-DE" sz="2400" b="0" i="0" u="none" strike="noStrike" dirty="0">
                          <a:latin typeface="Arial"/>
                        </a:rPr>
                        <a:t>GS </a:t>
                      </a:r>
                      <a:r>
                        <a:rPr lang="de-DE" sz="2400" b="0" i="0" u="none" strike="noStrike" dirty="0" err="1" smtClean="0">
                          <a:latin typeface="Arial"/>
                        </a:rPr>
                        <a:t>Gornau</a:t>
                      </a:r>
                      <a:endParaRPr lang="de-DE" sz="2400" b="0" i="0" u="none" strike="noStrike" dirty="0">
                        <a:latin typeface="Arial"/>
                      </a:endParaRPr>
                    </a:p>
                  </a:txBody>
                  <a:tcPr marL="0" marR="0" marT="0" marB="0" anchor="b">
                    <a:lnL>
                      <a:noFill/>
                    </a:lnL>
                    <a:lnR>
                      <a:noFill/>
                    </a:lnR>
                    <a:lnT>
                      <a:noFill/>
                    </a:lnT>
                    <a:lnB>
                      <a:noFill/>
                    </a:lnB>
                  </a:tcPr>
                </a:tc>
                <a:tc hMerge="1">
                  <a:txBody>
                    <a:bodyPr/>
                    <a:lstStyle/>
                    <a:p>
                      <a:endParaRPr lang="de-DE"/>
                    </a:p>
                  </a:txBody>
                  <a:tcPr>
                    <a:lnL>
                      <a:noFill/>
                    </a:lnL>
                    <a:lnR>
                      <a:noFill/>
                    </a:lnR>
                    <a:lnT>
                      <a:noFill/>
                    </a:lnT>
                    <a:lnB>
                      <a:noFill/>
                    </a:lnB>
                  </a:tcPr>
                </a:tc>
                <a:tc hMerge="1">
                  <a:txBody>
                    <a:bodyPr/>
                    <a:lstStyle/>
                    <a:p>
                      <a:endParaRPr lang="de-DE"/>
                    </a:p>
                  </a:txBody>
                  <a:tcPr/>
                </a:tc>
                <a:tc>
                  <a:txBody>
                    <a:bodyPr/>
                    <a:lstStyle/>
                    <a:p>
                      <a:pPr algn="l" fontAlgn="b"/>
                      <a:endParaRPr lang="de-DE" sz="1000" b="0" i="0" u="none" strike="noStrike">
                        <a:latin typeface="Arial"/>
                      </a:endParaRPr>
                    </a:p>
                  </a:txBody>
                  <a:tcPr marL="0" marR="0" marT="0" marB="0" anchor="b">
                    <a:lnL>
                      <a:noFill/>
                    </a:lnL>
                    <a:lnR>
                      <a:noFill/>
                    </a:lnR>
                    <a:lnT>
                      <a:noFill/>
                    </a:lnT>
                    <a:lnB>
                      <a:noFill/>
                    </a:lnB>
                  </a:tcPr>
                </a:tc>
              </a:tr>
              <a:tr h="295317">
                <a:tc>
                  <a:txBody>
                    <a:bodyPr/>
                    <a:lstStyle/>
                    <a:p>
                      <a:pPr algn="l" fontAlgn="b"/>
                      <a:r>
                        <a:rPr lang="de-DE" sz="2400" b="0" i="0" u="none" strike="noStrike">
                          <a:latin typeface="Arial"/>
                        </a:rPr>
                        <a:t>9.</a:t>
                      </a:r>
                    </a:p>
                  </a:txBody>
                  <a:tcPr marL="0" marR="0" marT="0" marB="0" anchor="b">
                    <a:lnL>
                      <a:noFill/>
                    </a:lnL>
                    <a:lnR>
                      <a:noFill/>
                    </a:lnR>
                    <a:lnT>
                      <a:noFill/>
                    </a:lnT>
                    <a:lnB>
                      <a:noFill/>
                    </a:lnB>
                  </a:tcPr>
                </a:tc>
                <a:tc gridSpan="3">
                  <a:txBody>
                    <a:bodyPr/>
                    <a:lstStyle/>
                    <a:p>
                      <a:pPr algn="l" fontAlgn="b"/>
                      <a:r>
                        <a:rPr lang="de-DE" sz="2400" b="0" i="0" u="none" strike="noStrike" dirty="0">
                          <a:latin typeface="Arial"/>
                        </a:rPr>
                        <a:t>GS </a:t>
                      </a:r>
                      <a:r>
                        <a:rPr lang="de-DE" sz="2400" b="0" i="0" u="none" strike="noStrike" dirty="0" smtClean="0">
                          <a:latin typeface="Arial"/>
                        </a:rPr>
                        <a:t>Thalheim</a:t>
                      </a:r>
                    </a:p>
                  </a:txBody>
                  <a:tcPr marL="0" marR="0" marT="0" marB="0" anchor="b">
                    <a:lnL>
                      <a:noFill/>
                    </a:lnL>
                    <a:lnR>
                      <a:noFill/>
                    </a:lnR>
                    <a:lnT>
                      <a:noFill/>
                    </a:lnT>
                    <a:lnB>
                      <a:noFill/>
                    </a:lnB>
                  </a:tcPr>
                </a:tc>
                <a:tc hMerge="1">
                  <a:txBody>
                    <a:bodyPr/>
                    <a:lstStyle/>
                    <a:p>
                      <a:endParaRPr lang="de-DE"/>
                    </a:p>
                  </a:txBody>
                  <a:tcPr>
                    <a:lnL>
                      <a:noFill/>
                    </a:lnL>
                    <a:lnR>
                      <a:noFill/>
                    </a:lnR>
                    <a:lnT>
                      <a:noFill/>
                    </a:lnT>
                    <a:lnB>
                      <a:noFill/>
                    </a:lnB>
                  </a:tcPr>
                </a:tc>
                <a:tc hMerge="1">
                  <a:txBody>
                    <a:bodyPr/>
                    <a:lstStyle/>
                    <a:p>
                      <a:endParaRPr lang="de-DE"/>
                    </a:p>
                  </a:txBody>
                  <a:tcPr/>
                </a:tc>
                <a:tc>
                  <a:txBody>
                    <a:bodyPr/>
                    <a:lstStyle/>
                    <a:p>
                      <a:pPr algn="l" fontAlgn="b"/>
                      <a:endParaRPr lang="de-DE" sz="1000" b="0" i="0" u="none" strike="noStrike">
                        <a:latin typeface="Arial"/>
                      </a:endParaRPr>
                    </a:p>
                  </a:txBody>
                  <a:tcPr marL="0" marR="0" marT="0" marB="0" anchor="b">
                    <a:lnL>
                      <a:noFill/>
                    </a:lnL>
                    <a:lnR>
                      <a:noFill/>
                    </a:lnR>
                    <a:lnT>
                      <a:noFill/>
                    </a:lnT>
                    <a:lnB>
                      <a:noFill/>
                    </a:lnB>
                  </a:tcPr>
                </a:tc>
              </a:tr>
              <a:tr h="295317">
                <a:tc>
                  <a:txBody>
                    <a:bodyPr/>
                    <a:lstStyle/>
                    <a:p>
                      <a:pPr algn="l" fontAlgn="b"/>
                      <a:r>
                        <a:rPr lang="de-DE" sz="2400" b="0" i="0" u="none" strike="noStrike" dirty="0" smtClean="0">
                          <a:latin typeface="Arial"/>
                        </a:rPr>
                        <a:t>11.</a:t>
                      </a:r>
                      <a:endParaRPr lang="de-DE" sz="2400" b="0" i="0" u="none" strike="noStrike" dirty="0">
                        <a:latin typeface="Arial"/>
                      </a:endParaRPr>
                    </a:p>
                  </a:txBody>
                  <a:tcPr marL="0" marR="0" marT="0" marB="0" anchor="b">
                    <a:lnL>
                      <a:noFill/>
                    </a:lnL>
                    <a:lnR>
                      <a:noFill/>
                    </a:lnR>
                    <a:lnT>
                      <a:noFill/>
                    </a:lnT>
                    <a:lnB>
                      <a:noFill/>
                    </a:lnB>
                  </a:tcPr>
                </a:tc>
                <a:tc gridSpan="4">
                  <a:txBody>
                    <a:bodyPr/>
                    <a:lstStyle/>
                    <a:p>
                      <a:pPr algn="l" fontAlgn="b"/>
                      <a:r>
                        <a:rPr lang="de-DE" sz="2400" b="0" i="0" u="none" strike="noStrike" dirty="0">
                          <a:latin typeface="Arial"/>
                        </a:rPr>
                        <a:t>GS </a:t>
                      </a:r>
                      <a:r>
                        <a:rPr lang="de-DE" sz="2400" b="0" i="0" u="none" strike="noStrike" dirty="0" err="1" smtClean="0">
                          <a:latin typeface="Arial"/>
                        </a:rPr>
                        <a:t>Elterlein</a:t>
                      </a:r>
                      <a:endParaRPr lang="de-DE" sz="2400" b="0" i="0" u="none" strike="noStrike" dirty="0" smtClean="0">
                        <a:latin typeface="Arial"/>
                      </a:endParaRPr>
                    </a:p>
                    <a:p>
                      <a:pPr algn="l" fontAlgn="b"/>
                      <a:r>
                        <a:rPr lang="de-DE" sz="2400" b="0" i="0" u="none" strike="noStrike" dirty="0" smtClean="0">
                          <a:latin typeface="Arial"/>
                        </a:rPr>
                        <a:t>GS </a:t>
                      </a:r>
                      <a:r>
                        <a:rPr lang="de-DE" sz="2400" b="0" i="0" u="none" strike="noStrike" dirty="0" err="1" smtClean="0">
                          <a:latin typeface="Arial"/>
                        </a:rPr>
                        <a:t>Antonsthal</a:t>
                      </a:r>
                      <a:endParaRPr lang="de-DE" sz="2400" b="0" i="0" u="none" strike="noStrike" dirty="0" smtClean="0">
                        <a:latin typeface="Arial"/>
                      </a:endParaRPr>
                    </a:p>
                  </a:txBody>
                  <a:tcPr marL="0" marR="0" marT="0" marB="0" anchor="b">
                    <a:lnL>
                      <a:noFill/>
                    </a:lnL>
                    <a:lnR>
                      <a:noFill/>
                    </a:lnR>
                    <a:lnT>
                      <a:noFill/>
                    </a:lnT>
                    <a:lnB>
                      <a:noFill/>
                    </a:lnB>
                  </a:tcPr>
                </a:tc>
                <a:tc hMerge="1">
                  <a:txBody>
                    <a:bodyPr/>
                    <a:lstStyle/>
                    <a:p>
                      <a:endParaRPr lang="de-DE"/>
                    </a:p>
                  </a:txBody>
                  <a:tcPr>
                    <a:lnL>
                      <a:noFill/>
                    </a:lnL>
                    <a:lnR>
                      <a:noFill/>
                    </a:lnR>
                    <a:lnT>
                      <a:noFill/>
                    </a:lnT>
                    <a:lnB>
                      <a:noFill/>
                    </a:lnB>
                  </a:tcPr>
                </a:tc>
                <a:tc hMerge="1">
                  <a:txBody>
                    <a:bodyPr/>
                    <a:lstStyle/>
                    <a:p>
                      <a:endParaRPr lang="de-DE"/>
                    </a:p>
                  </a:txBody>
                  <a:tcPr/>
                </a:tc>
                <a:tc hMerge="1">
                  <a:txBody>
                    <a:bodyPr/>
                    <a:lstStyle/>
                    <a:p>
                      <a:endParaRPr lang="de-DE"/>
                    </a:p>
                  </a:txBody>
                  <a:tcPr>
                    <a:lnL>
                      <a:noFill/>
                    </a:lnL>
                    <a:lnR>
                      <a:noFill/>
                    </a:lnR>
                    <a:lnT>
                      <a:noFill/>
                    </a:lnT>
                    <a:lnB>
                      <a:noFill/>
                    </a:lnB>
                  </a:tcPr>
                </a:tc>
              </a:tr>
            </a:tbl>
          </a:graphicData>
        </a:graphic>
      </p:graphicFrame>
      <p:graphicFrame>
        <p:nvGraphicFramePr>
          <p:cNvPr id="3" name="Tabelle 2"/>
          <p:cNvGraphicFramePr>
            <a:graphicFrameLocks noGrp="1"/>
          </p:cNvGraphicFramePr>
          <p:nvPr/>
        </p:nvGraphicFramePr>
        <p:xfrm>
          <a:off x="827584" y="620688"/>
          <a:ext cx="7848869" cy="731520"/>
        </p:xfrm>
        <a:graphic>
          <a:graphicData uri="http://schemas.openxmlformats.org/drawingml/2006/table">
            <a:tbl>
              <a:tblPr/>
              <a:tblGrid>
                <a:gridCol w="675808"/>
                <a:gridCol w="2430541"/>
                <a:gridCol w="948504"/>
                <a:gridCol w="948504"/>
                <a:gridCol w="948504"/>
                <a:gridCol w="948504"/>
                <a:gridCol w="948504"/>
              </a:tblGrid>
              <a:tr h="363204">
                <a:tc gridSpan="7">
                  <a:txBody>
                    <a:bodyPr/>
                    <a:lstStyle/>
                    <a:p>
                      <a:pPr algn="l" fontAlgn="b"/>
                      <a:r>
                        <a:rPr lang="de-DE" sz="2400" b="1" i="0" u="none" strike="noStrike" dirty="0">
                          <a:latin typeface="Arial"/>
                        </a:rPr>
                        <a:t>Erzgebirgsfinale  Zweifelderball Klassen 3-4</a:t>
                      </a:r>
                    </a:p>
                  </a:txBody>
                  <a:tcPr marL="0" marR="0"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63204">
                <a:tc>
                  <a:txBody>
                    <a:bodyPr/>
                    <a:lstStyle/>
                    <a:p>
                      <a:endParaRPr lang="de-DE"/>
                    </a:p>
                  </a:txBody>
                  <a:tcPr marL="0" marR="0" marT="0" marB="0" anchor="b">
                    <a:lnL>
                      <a:noFill/>
                    </a:lnL>
                    <a:lnR>
                      <a:noFill/>
                    </a:lnR>
                    <a:lnT>
                      <a:noFill/>
                    </a:lnT>
                    <a:lnB>
                      <a:noFill/>
                    </a:lnB>
                  </a:tcPr>
                </a:tc>
                <a:tc>
                  <a:txBody>
                    <a:bodyPr/>
                    <a:lstStyle/>
                    <a:p>
                      <a:pPr algn="ctr" fontAlgn="b"/>
                      <a:r>
                        <a:rPr lang="de-DE" sz="2400" b="1" i="0" u="none" strike="noStrike" dirty="0" smtClean="0">
                          <a:latin typeface="Arial"/>
                        </a:rPr>
                        <a:t>12.06.2019</a:t>
                      </a:r>
                      <a:endParaRPr lang="de-DE" sz="2400" b="1" i="0" u="none" strike="noStrike" dirty="0">
                        <a:latin typeface="Arial"/>
                      </a:endParaRPr>
                    </a:p>
                  </a:txBody>
                  <a:tcPr marL="0" marR="0" marT="0" marB="0" anchor="b">
                    <a:lnL>
                      <a:noFill/>
                    </a:lnL>
                    <a:lnR>
                      <a:noFill/>
                    </a:lnR>
                    <a:lnT>
                      <a:noFill/>
                    </a:lnT>
                    <a:lnB>
                      <a:noFill/>
                    </a:lnB>
                  </a:tcPr>
                </a:tc>
                <a:tc gridSpan="5">
                  <a:txBody>
                    <a:bodyPr/>
                    <a:lstStyle/>
                    <a:p>
                      <a:pPr algn="l" fontAlgn="b"/>
                      <a:r>
                        <a:rPr lang="de-DE" sz="2400" b="1" i="0" u="none" strike="noStrike" dirty="0">
                          <a:latin typeface="Arial"/>
                        </a:rPr>
                        <a:t>Silberlandhalle </a:t>
                      </a:r>
                      <a:r>
                        <a:rPr lang="de-DE" sz="2400" b="1" i="0" u="none" strike="noStrike" dirty="0" err="1">
                          <a:latin typeface="Arial"/>
                        </a:rPr>
                        <a:t>Annaberg</a:t>
                      </a:r>
                      <a:endParaRPr lang="de-DE" sz="2400" b="1" i="0" u="none" strike="noStrike" dirty="0">
                        <a:latin typeface="Arial"/>
                      </a:endParaRPr>
                    </a:p>
                  </a:txBody>
                  <a:tcPr marL="0" marR="0"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60516_140143.jpg"/>
          <p:cNvPicPr>
            <a:picLocks noChangeAspect="1"/>
          </p:cNvPicPr>
          <p:nvPr/>
        </p:nvPicPr>
        <p:blipFill>
          <a:blip r:embed="rId2" cstate="print"/>
          <a:stretch>
            <a:fillRect/>
          </a:stretch>
        </p:blipFill>
        <p:spPr>
          <a:xfrm>
            <a:off x="347531" y="1194214"/>
            <a:ext cx="8544950" cy="4806535"/>
          </a:xfrm>
          <a:prstGeom prst="rect">
            <a:avLst/>
          </a:prstGeom>
        </p:spPr>
      </p:pic>
      <p:pic>
        <p:nvPicPr>
          <p:cNvPr id="69634" name="Picture 2" descr=" Bild in Originalgröße anzeigen  "/>
          <p:cNvPicPr>
            <a:picLocks noChangeAspect="1" noChangeArrowheads="1"/>
          </p:cNvPicPr>
          <p:nvPr/>
        </p:nvPicPr>
        <p:blipFill>
          <a:blip r:embed="rId3" cstate="print"/>
          <a:srcRect/>
          <a:stretch>
            <a:fillRect/>
          </a:stretch>
        </p:blipFill>
        <p:spPr bwMode="auto">
          <a:xfrm>
            <a:off x="3419872" y="2204864"/>
            <a:ext cx="720080" cy="548632"/>
          </a:xfrm>
          <a:prstGeom prst="rect">
            <a:avLst/>
          </a:prstGeom>
          <a:solidFill>
            <a:schemeClr val="bg2">
              <a:lumMod val="25000"/>
              <a:alpha val="47000"/>
            </a:schemeClr>
          </a:solid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WordArt 4"/>
          <p:cNvSpPr>
            <a:spLocks noChangeArrowheads="1" noChangeShapeType="1" noTextEdit="1"/>
          </p:cNvSpPr>
          <p:nvPr/>
        </p:nvSpPr>
        <p:spPr bwMode="auto">
          <a:xfrm>
            <a:off x="714375" y="333375"/>
            <a:ext cx="3357563" cy="935038"/>
          </a:xfrm>
          <a:prstGeom prst="rect">
            <a:avLst/>
          </a:prstGeom>
        </p:spPr>
        <p:txBody>
          <a:bodyPr wrap="none" fromWordArt="1">
            <a:prstTxWarp prst="textPlain">
              <a:avLst>
                <a:gd name="adj" fmla="val 50000"/>
              </a:avLst>
            </a:prstTxWarp>
          </a:bodyPr>
          <a:lstStyle/>
          <a:p>
            <a:pPr algn="ctr"/>
            <a:r>
              <a:rPr lang="de-DE"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Kinder- u. Jugendspiele</a:t>
            </a:r>
          </a:p>
          <a:p>
            <a:pPr algn="ctr"/>
            <a:r>
              <a:rPr lang="de-DE"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2019</a:t>
            </a:r>
            <a:endParaRPr lang="de-DE"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pic>
        <p:nvPicPr>
          <p:cNvPr id="18439" name="Picture 7" descr="j0301480"/>
          <p:cNvPicPr>
            <a:picLocks noChangeAspect="1" noChangeArrowheads="1"/>
          </p:cNvPicPr>
          <p:nvPr/>
        </p:nvPicPr>
        <p:blipFill>
          <a:blip r:embed="rId2" cstate="print"/>
          <a:srcRect/>
          <a:stretch>
            <a:fillRect/>
          </a:stretch>
        </p:blipFill>
        <p:spPr bwMode="auto">
          <a:xfrm>
            <a:off x="7019925" y="260350"/>
            <a:ext cx="1798638" cy="1244600"/>
          </a:xfrm>
          <a:prstGeom prst="rect">
            <a:avLst/>
          </a:prstGeom>
          <a:noFill/>
          <a:ln w="9525">
            <a:noFill/>
            <a:miter lim="800000"/>
            <a:headEnd/>
            <a:tailEnd/>
          </a:ln>
        </p:spPr>
      </p:pic>
      <p:sp>
        <p:nvSpPr>
          <p:cNvPr id="18441" name="Text Box 9"/>
          <p:cNvSpPr txBox="1">
            <a:spLocks noChangeArrowheads="1"/>
          </p:cNvSpPr>
          <p:nvPr/>
        </p:nvSpPr>
        <p:spPr bwMode="auto">
          <a:xfrm>
            <a:off x="250825" y="1546225"/>
            <a:ext cx="8569325" cy="815608"/>
          </a:xfrm>
          <a:prstGeom prst="rect">
            <a:avLst/>
          </a:prstGeom>
          <a:noFill/>
          <a:ln w="9525">
            <a:noFill/>
            <a:miter lim="800000"/>
            <a:headEnd/>
            <a:tailEnd/>
          </a:ln>
        </p:spPr>
        <p:txBody>
          <a:bodyPr>
            <a:spAutoFit/>
          </a:bodyPr>
          <a:lstStyle/>
          <a:p>
            <a:pPr>
              <a:spcBef>
                <a:spcPct val="50000"/>
              </a:spcBef>
            </a:pPr>
            <a:r>
              <a:rPr lang="de-DE" sz="1600" dirty="0">
                <a:latin typeface="Perpetua"/>
              </a:rPr>
              <a:t>Teilnahme der </a:t>
            </a:r>
            <a:r>
              <a:rPr lang="de-DE" sz="1600" dirty="0" smtClean="0">
                <a:latin typeface="Perpetua"/>
              </a:rPr>
              <a:t>Schulen: </a:t>
            </a:r>
            <a:r>
              <a:rPr lang="de-DE" sz="1600" dirty="0">
                <a:latin typeface="Perpetua"/>
              </a:rPr>
              <a:t>LKG  </a:t>
            </a:r>
            <a:r>
              <a:rPr lang="de-DE" sz="1600" dirty="0" err="1">
                <a:latin typeface="Perpetua"/>
              </a:rPr>
              <a:t>Annaberg</a:t>
            </a:r>
            <a:r>
              <a:rPr lang="de-DE" sz="1600" dirty="0">
                <a:latin typeface="Perpetua"/>
              </a:rPr>
              <a:t> </a:t>
            </a:r>
            <a:r>
              <a:rPr lang="de-DE" sz="1600" dirty="0" smtClean="0">
                <a:latin typeface="Perpetua"/>
              </a:rPr>
              <a:t>(4), </a:t>
            </a:r>
            <a:r>
              <a:rPr lang="de-DE" sz="1600" dirty="0">
                <a:latin typeface="Perpetua"/>
              </a:rPr>
              <a:t>BSZ </a:t>
            </a:r>
            <a:r>
              <a:rPr lang="de-DE" sz="1600" dirty="0" err="1">
                <a:latin typeface="Perpetua"/>
              </a:rPr>
              <a:t>Annaberg</a:t>
            </a:r>
            <a:r>
              <a:rPr lang="de-DE" sz="1600" dirty="0">
                <a:latin typeface="Perpetua"/>
              </a:rPr>
              <a:t>,  </a:t>
            </a:r>
            <a:r>
              <a:rPr lang="de-DE" sz="1600" dirty="0" smtClean="0">
                <a:latin typeface="Perpetua"/>
              </a:rPr>
              <a:t>(2) </a:t>
            </a:r>
            <a:r>
              <a:rPr lang="de-DE" sz="1600" dirty="0" err="1" smtClean="0">
                <a:latin typeface="Perpetua"/>
              </a:rPr>
              <a:t>Gym</a:t>
            </a:r>
            <a:r>
              <a:rPr lang="de-DE" sz="1600" dirty="0" smtClean="0">
                <a:latin typeface="Perpetua"/>
              </a:rPr>
              <a:t> </a:t>
            </a:r>
            <a:r>
              <a:rPr lang="de-DE" sz="1600" dirty="0" err="1">
                <a:latin typeface="Perpetua"/>
              </a:rPr>
              <a:t>Olbernhau</a:t>
            </a:r>
            <a:r>
              <a:rPr lang="de-DE" sz="1600" dirty="0">
                <a:latin typeface="Perpetua"/>
              </a:rPr>
              <a:t> </a:t>
            </a:r>
            <a:r>
              <a:rPr lang="de-DE" sz="1600" dirty="0" smtClean="0">
                <a:latin typeface="Perpetua"/>
              </a:rPr>
              <a:t>(5), </a:t>
            </a:r>
            <a:r>
              <a:rPr lang="de-DE" sz="1600" dirty="0">
                <a:latin typeface="Perpetua"/>
              </a:rPr>
              <a:t>OS </a:t>
            </a:r>
            <a:r>
              <a:rPr lang="de-DE" sz="1600" dirty="0" err="1">
                <a:latin typeface="Perpetua"/>
              </a:rPr>
              <a:t>Olbernhau</a:t>
            </a:r>
            <a:r>
              <a:rPr lang="de-DE" sz="1600" dirty="0">
                <a:latin typeface="Perpetua"/>
              </a:rPr>
              <a:t> </a:t>
            </a:r>
            <a:r>
              <a:rPr lang="de-DE" sz="1600" dirty="0" smtClean="0">
                <a:latin typeface="Perpetua"/>
              </a:rPr>
              <a:t>(3), </a:t>
            </a:r>
            <a:r>
              <a:rPr lang="de-DE" sz="1600" dirty="0" smtClean="0">
                <a:latin typeface="Perpetua"/>
              </a:rPr>
              <a:t>BSZ Schwarzenberg </a:t>
            </a:r>
            <a:r>
              <a:rPr lang="de-DE" sz="1600" dirty="0" smtClean="0">
                <a:latin typeface="Perpetua"/>
              </a:rPr>
              <a:t>(1) OS </a:t>
            </a:r>
            <a:r>
              <a:rPr lang="de-DE" sz="1600" dirty="0" err="1" smtClean="0">
                <a:latin typeface="Perpetua"/>
              </a:rPr>
              <a:t>Lengefeld</a:t>
            </a:r>
            <a:r>
              <a:rPr lang="de-DE" sz="1600" dirty="0" smtClean="0">
                <a:latin typeface="Perpetua"/>
              </a:rPr>
              <a:t> (1), HGG Thum (2)</a:t>
            </a:r>
            <a:endParaRPr lang="de-DE" sz="1600" dirty="0">
              <a:latin typeface="Perpetua"/>
            </a:endParaRPr>
          </a:p>
          <a:p>
            <a:pPr>
              <a:spcBef>
                <a:spcPct val="50000"/>
              </a:spcBef>
            </a:pPr>
            <a:r>
              <a:rPr lang="de-DE" sz="1000" dirty="0">
                <a:latin typeface="Perpetua"/>
              </a:rPr>
              <a:t>(Klammern Anzahl der Mannschaften)</a:t>
            </a:r>
          </a:p>
        </p:txBody>
      </p:sp>
      <p:sp>
        <p:nvSpPr>
          <p:cNvPr id="18442" name="Text Box 10"/>
          <p:cNvSpPr txBox="1">
            <a:spLocks noChangeArrowheads="1"/>
          </p:cNvSpPr>
          <p:nvPr/>
        </p:nvSpPr>
        <p:spPr bwMode="auto">
          <a:xfrm>
            <a:off x="467544" y="5643563"/>
            <a:ext cx="8496944" cy="276225"/>
          </a:xfrm>
          <a:prstGeom prst="rect">
            <a:avLst/>
          </a:prstGeom>
          <a:noFill/>
          <a:ln w="9525">
            <a:noFill/>
            <a:miter lim="800000"/>
            <a:headEnd/>
            <a:tailEnd/>
          </a:ln>
        </p:spPr>
        <p:txBody>
          <a:bodyPr wrap="square">
            <a:spAutoFit/>
          </a:bodyPr>
          <a:lstStyle/>
          <a:p>
            <a:pPr>
              <a:spcBef>
                <a:spcPct val="50000"/>
              </a:spcBef>
            </a:pPr>
            <a:r>
              <a:rPr lang="de-DE" sz="1200" dirty="0">
                <a:latin typeface="Perpetua"/>
              </a:rPr>
              <a:t> 03      04      05        06      07     08       09       10      11        12          13         14        </a:t>
            </a:r>
            <a:r>
              <a:rPr lang="de-DE" sz="1200" dirty="0" smtClean="0">
                <a:latin typeface="Perpetua"/>
              </a:rPr>
              <a:t>15          16         17      </a:t>
            </a:r>
            <a:r>
              <a:rPr lang="de-DE" sz="1200" dirty="0" smtClean="0">
                <a:latin typeface="Perpetua"/>
              </a:rPr>
              <a:t>18       19     </a:t>
            </a:r>
            <a:endParaRPr lang="de-DE" sz="1200" dirty="0">
              <a:latin typeface="Perpetua"/>
            </a:endParaRPr>
          </a:p>
        </p:txBody>
      </p:sp>
      <p:sp>
        <p:nvSpPr>
          <p:cNvPr id="18443" name="Text Box 11"/>
          <p:cNvSpPr txBox="1">
            <a:spLocks noChangeArrowheads="1"/>
          </p:cNvSpPr>
          <p:nvPr/>
        </p:nvSpPr>
        <p:spPr bwMode="auto">
          <a:xfrm>
            <a:off x="214313" y="6000750"/>
            <a:ext cx="8822183" cy="707886"/>
          </a:xfrm>
          <a:prstGeom prst="rect">
            <a:avLst/>
          </a:prstGeom>
          <a:noFill/>
          <a:ln w="9525">
            <a:noFill/>
            <a:miter lim="800000"/>
            <a:headEnd/>
            <a:tailEnd/>
          </a:ln>
        </p:spPr>
        <p:txBody>
          <a:bodyPr wrap="square">
            <a:spAutoFit/>
          </a:bodyPr>
          <a:lstStyle/>
          <a:p>
            <a:pPr>
              <a:spcBef>
                <a:spcPct val="50000"/>
              </a:spcBef>
            </a:pPr>
            <a:r>
              <a:rPr lang="de-DE" sz="1600" dirty="0">
                <a:latin typeface="Perpetua"/>
              </a:rPr>
              <a:t>   </a:t>
            </a:r>
            <a:r>
              <a:rPr lang="de-DE" sz="1600" dirty="0" smtClean="0">
                <a:latin typeface="Perpetua"/>
              </a:rPr>
              <a:t> </a:t>
            </a:r>
            <a:r>
              <a:rPr lang="de-DE" sz="1600" dirty="0">
                <a:latin typeface="Perpetua"/>
              </a:rPr>
              <a:t>21    18   17     16   15   14    14      9    20     23       18      17     </a:t>
            </a:r>
            <a:r>
              <a:rPr lang="de-DE" sz="1600" dirty="0" smtClean="0">
                <a:latin typeface="Perpetua"/>
              </a:rPr>
              <a:t>23      22      21    </a:t>
            </a:r>
            <a:r>
              <a:rPr lang="de-DE" sz="1600" dirty="0" smtClean="0">
                <a:latin typeface="Perpetua"/>
              </a:rPr>
              <a:t>15    18         </a:t>
            </a:r>
            <a:endParaRPr lang="de-DE" sz="1600" dirty="0">
              <a:latin typeface="Perpetua"/>
            </a:endParaRPr>
          </a:p>
          <a:p>
            <a:pPr>
              <a:spcBef>
                <a:spcPct val="50000"/>
              </a:spcBef>
            </a:pPr>
            <a:r>
              <a:rPr lang="de-DE" sz="1600" dirty="0">
                <a:latin typeface="Perpetua"/>
              </a:rPr>
              <a:t>                     Anzahl der Mannschaften    </a:t>
            </a:r>
          </a:p>
        </p:txBody>
      </p:sp>
      <p:sp>
        <p:nvSpPr>
          <p:cNvPr id="18454" name="Text Box 22"/>
          <p:cNvSpPr txBox="1">
            <a:spLocks noChangeArrowheads="1"/>
          </p:cNvSpPr>
          <p:nvPr/>
        </p:nvSpPr>
        <p:spPr bwMode="auto">
          <a:xfrm>
            <a:off x="4572000" y="1208088"/>
            <a:ext cx="1512888" cy="366712"/>
          </a:xfrm>
          <a:prstGeom prst="rect">
            <a:avLst/>
          </a:prstGeom>
          <a:noFill/>
          <a:ln w="9525">
            <a:noFill/>
            <a:miter lim="800000"/>
            <a:headEnd/>
            <a:tailEnd/>
          </a:ln>
        </p:spPr>
        <p:txBody>
          <a:bodyPr>
            <a:spAutoFit/>
          </a:bodyPr>
          <a:lstStyle/>
          <a:p>
            <a:pPr algn="ctr">
              <a:spcBef>
                <a:spcPct val="50000"/>
              </a:spcBef>
            </a:pPr>
            <a:r>
              <a:rPr lang="de-DE">
                <a:solidFill>
                  <a:srgbClr val="FF0000"/>
                </a:solidFill>
                <a:latin typeface="Perpetua"/>
              </a:rPr>
              <a:t>      </a:t>
            </a:r>
          </a:p>
        </p:txBody>
      </p:sp>
      <p:pic>
        <p:nvPicPr>
          <p:cNvPr id="32776" name="Grafik 26" descr="IMG_2556.JPG"/>
          <p:cNvPicPr>
            <a:picLocks noChangeAspect="1"/>
          </p:cNvPicPr>
          <p:nvPr/>
        </p:nvPicPr>
        <p:blipFill>
          <a:blip r:embed="rId3" cstate="print"/>
          <a:srcRect/>
          <a:stretch>
            <a:fillRect/>
          </a:stretch>
        </p:blipFill>
        <p:spPr bwMode="auto">
          <a:xfrm>
            <a:off x="4500563" y="142875"/>
            <a:ext cx="1762125" cy="1320800"/>
          </a:xfrm>
          <a:prstGeom prst="rect">
            <a:avLst/>
          </a:prstGeom>
          <a:noFill/>
          <a:ln w="9525">
            <a:noFill/>
            <a:miter lim="800000"/>
            <a:headEnd/>
            <a:tailEnd/>
          </a:ln>
        </p:spPr>
      </p:pic>
      <p:sp>
        <p:nvSpPr>
          <p:cNvPr id="32777" name="Textfeld 28"/>
          <p:cNvSpPr txBox="1">
            <a:spLocks noChangeArrowheads="1"/>
          </p:cNvSpPr>
          <p:nvPr/>
        </p:nvSpPr>
        <p:spPr bwMode="auto">
          <a:xfrm>
            <a:off x="4500563" y="1143000"/>
            <a:ext cx="1714500" cy="369888"/>
          </a:xfrm>
          <a:prstGeom prst="rect">
            <a:avLst/>
          </a:prstGeom>
          <a:noFill/>
          <a:ln w="9525">
            <a:noFill/>
            <a:miter lim="800000"/>
            <a:headEnd/>
            <a:tailEnd/>
          </a:ln>
        </p:spPr>
        <p:txBody>
          <a:bodyPr>
            <a:spAutoFit/>
          </a:bodyPr>
          <a:lstStyle/>
          <a:p>
            <a:pPr algn="ctr"/>
            <a:r>
              <a:rPr lang="de-DE">
                <a:latin typeface="Perpetua"/>
              </a:rPr>
              <a:t>Volleyball</a:t>
            </a:r>
          </a:p>
        </p:txBody>
      </p:sp>
      <p:sp>
        <p:nvSpPr>
          <p:cNvPr id="3087" name="Datumsplatzhalter 14"/>
          <p:cNvSpPr>
            <a:spLocks noGrp="1"/>
          </p:cNvSpPr>
          <p:nvPr>
            <p:ph type="dt" sz="quarter" idx="10"/>
          </p:nvPr>
        </p:nvSpPr>
        <p:spPr bwMode="auto">
          <a:xfrm>
            <a:off x="7929563" y="6191250"/>
            <a:ext cx="1071562" cy="476250"/>
          </a:xfrm>
          <a:ln>
            <a:miter lim="800000"/>
            <a:headEnd/>
            <a:tailEnd/>
          </a:ln>
        </p:spPr>
        <p:txBody>
          <a:bodyPr wrap="square" numCol="1" compatLnSpc="1">
            <a:prstTxWarp prst="textNoShape">
              <a:avLst/>
            </a:prstTxWarp>
          </a:bodyPr>
          <a:lstStyle/>
          <a:p>
            <a:pPr fontAlgn="base">
              <a:spcBef>
                <a:spcPct val="0"/>
              </a:spcBef>
              <a:spcAft>
                <a:spcPct val="0"/>
              </a:spcAft>
              <a:defRPr/>
            </a:pPr>
            <a:fld id="{59EDA59C-9623-45B7-B540-7053B4C6180E}" type="datetime1">
              <a:rPr lang="de-DE"/>
              <a:pPr fontAlgn="base">
                <a:spcBef>
                  <a:spcPct val="0"/>
                </a:spcBef>
                <a:spcAft>
                  <a:spcPct val="0"/>
                </a:spcAft>
                <a:defRPr/>
              </a:pPr>
              <a:t>15.06.2019</a:t>
            </a:fld>
            <a:endParaRPr lang="de-DE"/>
          </a:p>
        </p:txBody>
      </p:sp>
      <p:sp>
        <p:nvSpPr>
          <p:cNvPr id="16" name="Foliennummernplatzhalter 15"/>
          <p:cNvSpPr>
            <a:spLocks noGrp="1"/>
          </p:cNvSpPr>
          <p:nvPr>
            <p:ph type="sldNum" sz="quarter" idx="12"/>
          </p:nvPr>
        </p:nvSpPr>
        <p:spPr>
          <a:xfrm>
            <a:off x="8001000" y="6072188"/>
            <a:ext cx="1143000" cy="649287"/>
          </a:xfrm>
        </p:spPr>
        <p:txBody>
          <a:bodyPr/>
          <a:lstStyle/>
          <a:p>
            <a:pPr>
              <a:defRPr/>
            </a:pPr>
            <a:r>
              <a:rPr lang="de-DE" dirty="0"/>
              <a:t>   </a:t>
            </a:r>
          </a:p>
        </p:txBody>
      </p:sp>
      <p:pic>
        <p:nvPicPr>
          <p:cNvPr id="32780" name="Grafik 16" descr="IMG_8205_(FILEminimizer)[1].JPG"/>
          <p:cNvPicPr>
            <a:picLocks noChangeAspect="1"/>
          </p:cNvPicPr>
          <p:nvPr/>
        </p:nvPicPr>
        <p:blipFill>
          <a:blip r:embed="rId4" cstate="print"/>
          <a:srcRect/>
          <a:stretch>
            <a:fillRect/>
          </a:stretch>
        </p:blipFill>
        <p:spPr bwMode="auto">
          <a:xfrm>
            <a:off x="-2052638" y="2708275"/>
            <a:ext cx="1785938" cy="1341438"/>
          </a:xfrm>
          <a:prstGeom prst="rect">
            <a:avLst/>
          </a:prstGeom>
          <a:noFill/>
          <a:ln w="9525">
            <a:noFill/>
            <a:miter lim="800000"/>
            <a:headEnd/>
            <a:tailEnd/>
          </a:ln>
        </p:spPr>
      </p:pic>
      <p:pic>
        <p:nvPicPr>
          <p:cNvPr id="32781" name="Grafik 17" descr="IMG_8201_(FILEminimizer)[1].JPG"/>
          <p:cNvPicPr>
            <a:picLocks noChangeAspect="1"/>
          </p:cNvPicPr>
          <p:nvPr/>
        </p:nvPicPr>
        <p:blipFill>
          <a:blip r:embed="rId5" cstate="print"/>
          <a:srcRect/>
          <a:stretch>
            <a:fillRect/>
          </a:stretch>
        </p:blipFill>
        <p:spPr bwMode="auto">
          <a:xfrm>
            <a:off x="-1885950" y="908050"/>
            <a:ext cx="1885950" cy="1414463"/>
          </a:xfrm>
          <a:prstGeom prst="rect">
            <a:avLst/>
          </a:prstGeom>
          <a:noFill/>
          <a:ln w="9525">
            <a:noFill/>
            <a:miter lim="800000"/>
            <a:headEnd/>
            <a:tailEnd/>
          </a:ln>
        </p:spPr>
      </p:pic>
      <p:pic>
        <p:nvPicPr>
          <p:cNvPr id="32782" name="Grafik 21" descr="IMG_8203_(FILEminimizer)[1].JPG"/>
          <p:cNvPicPr>
            <a:picLocks noChangeAspect="1"/>
          </p:cNvPicPr>
          <p:nvPr/>
        </p:nvPicPr>
        <p:blipFill>
          <a:blip r:embed="rId6" cstate="print"/>
          <a:srcRect/>
          <a:stretch>
            <a:fillRect/>
          </a:stretch>
        </p:blipFill>
        <p:spPr bwMode="auto">
          <a:xfrm>
            <a:off x="-2628900" y="2636838"/>
            <a:ext cx="2265362" cy="1700212"/>
          </a:xfrm>
          <a:prstGeom prst="rect">
            <a:avLst/>
          </a:prstGeom>
          <a:noFill/>
          <a:ln w="9525">
            <a:noFill/>
            <a:miter lim="800000"/>
            <a:headEnd/>
            <a:tailEnd/>
          </a:ln>
        </p:spPr>
      </p:pic>
      <p:pic>
        <p:nvPicPr>
          <p:cNvPr id="32783" name="Grafik 22" descr="IMG_8202_(FILEminimizer)[1].JPG"/>
          <p:cNvPicPr>
            <a:picLocks noChangeAspect="1"/>
          </p:cNvPicPr>
          <p:nvPr/>
        </p:nvPicPr>
        <p:blipFill>
          <a:blip r:embed="rId7" cstate="print"/>
          <a:srcRect/>
          <a:stretch>
            <a:fillRect/>
          </a:stretch>
        </p:blipFill>
        <p:spPr bwMode="auto">
          <a:xfrm>
            <a:off x="-2484438" y="4652963"/>
            <a:ext cx="2124075" cy="1593850"/>
          </a:xfrm>
          <a:prstGeom prst="rect">
            <a:avLst/>
          </a:prstGeom>
          <a:noFill/>
          <a:ln w="9525">
            <a:noFill/>
            <a:miter lim="800000"/>
            <a:headEnd/>
            <a:tailEnd/>
          </a:ln>
        </p:spPr>
      </p:pic>
      <p:pic>
        <p:nvPicPr>
          <p:cNvPr id="32784" name="Grafik 17" descr="IMG_8960.JPG"/>
          <p:cNvPicPr>
            <a:picLocks noChangeAspect="1"/>
          </p:cNvPicPr>
          <p:nvPr/>
        </p:nvPicPr>
        <p:blipFill>
          <a:blip r:embed="rId8" cstate="print"/>
          <a:srcRect/>
          <a:stretch>
            <a:fillRect/>
          </a:stretch>
        </p:blipFill>
        <p:spPr bwMode="auto">
          <a:xfrm>
            <a:off x="-2124075" y="1916113"/>
            <a:ext cx="1979612" cy="1484312"/>
          </a:xfrm>
          <a:prstGeom prst="rect">
            <a:avLst/>
          </a:prstGeom>
          <a:noFill/>
          <a:ln w="9525">
            <a:noFill/>
            <a:miter lim="800000"/>
            <a:headEnd/>
            <a:tailEnd/>
          </a:ln>
        </p:spPr>
      </p:pic>
      <p:pic>
        <p:nvPicPr>
          <p:cNvPr id="32785" name="Grafik 18" descr="IMG_8982.JPG"/>
          <p:cNvPicPr>
            <a:picLocks noChangeAspect="1"/>
          </p:cNvPicPr>
          <p:nvPr/>
        </p:nvPicPr>
        <p:blipFill>
          <a:blip r:embed="rId9" cstate="print"/>
          <a:srcRect/>
          <a:stretch>
            <a:fillRect/>
          </a:stretch>
        </p:blipFill>
        <p:spPr bwMode="auto">
          <a:xfrm>
            <a:off x="-2074863" y="2420938"/>
            <a:ext cx="2074863" cy="1557337"/>
          </a:xfrm>
          <a:prstGeom prst="rect">
            <a:avLst/>
          </a:prstGeom>
          <a:noFill/>
          <a:ln w="9525">
            <a:noFill/>
            <a:miter lim="800000"/>
            <a:headEnd/>
            <a:tailEnd/>
          </a:ln>
        </p:spPr>
      </p:pic>
      <p:pic>
        <p:nvPicPr>
          <p:cNvPr id="32786" name="Grafik 19" descr="IMG_3757.JPG"/>
          <p:cNvPicPr>
            <a:picLocks noChangeAspect="1"/>
          </p:cNvPicPr>
          <p:nvPr/>
        </p:nvPicPr>
        <p:blipFill>
          <a:blip r:embed="rId10" cstate="print"/>
          <a:srcRect/>
          <a:stretch>
            <a:fillRect/>
          </a:stretch>
        </p:blipFill>
        <p:spPr bwMode="auto">
          <a:xfrm>
            <a:off x="-2122488" y="4581525"/>
            <a:ext cx="2122488" cy="1593850"/>
          </a:xfrm>
          <a:prstGeom prst="rect">
            <a:avLst/>
          </a:prstGeom>
          <a:noFill/>
          <a:ln w="9525">
            <a:noFill/>
            <a:miter lim="800000"/>
            <a:headEnd/>
            <a:tailEnd/>
          </a:ln>
        </p:spPr>
      </p:pic>
      <p:pic>
        <p:nvPicPr>
          <p:cNvPr id="32787" name="Grafik 1" descr="IMG_4510.JPG"/>
          <p:cNvPicPr>
            <a:picLocks noChangeAspect="1"/>
          </p:cNvPicPr>
          <p:nvPr/>
        </p:nvPicPr>
        <p:blipFill>
          <a:blip r:embed="rId11" cstate="print"/>
          <a:srcRect/>
          <a:stretch>
            <a:fillRect/>
          </a:stretch>
        </p:blipFill>
        <p:spPr bwMode="auto">
          <a:xfrm>
            <a:off x="900113" y="2943225"/>
            <a:ext cx="2338387" cy="1755775"/>
          </a:xfrm>
          <a:prstGeom prst="rect">
            <a:avLst/>
          </a:prstGeom>
          <a:noFill/>
          <a:ln w="9525">
            <a:noFill/>
            <a:miter lim="800000"/>
            <a:headEnd/>
            <a:tailEnd/>
          </a:ln>
        </p:spPr>
      </p:pic>
      <p:pic>
        <p:nvPicPr>
          <p:cNvPr id="32788" name="Grafik 3" descr="IMG_4523.JPG"/>
          <p:cNvPicPr>
            <a:picLocks noChangeAspect="1"/>
          </p:cNvPicPr>
          <p:nvPr/>
        </p:nvPicPr>
        <p:blipFill>
          <a:blip r:embed="rId12" cstate="print"/>
          <a:srcRect/>
          <a:stretch>
            <a:fillRect/>
          </a:stretch>
        </p:blipFill>
        <p:spPr bwMode="auto">
          <a:xfrm>
            <a:off x="2627313" y="3716338"/>
            <a:ext cx="2089150" cy="1568450"/>
          </a:xfrm>
          <a:prstGeom prst="rect">
            <a:avLst/>
          </a:prstGeom>
          <a:noFill/>
          <a:ln w="9525">
            <a:noFill/>
            <a:miter lim="800000"/>
            <a:headEnd/>
            <a:tailEnd/>
          </a:ln>
        </p:spPr>
      </p:pic>
      <p:pic>
        <p:nvPicPr>
          <p:cNvPr id="32789" name="Grafik 9" descr="IMG_4536.JPG"/>
          <p:cNvPicPr>
            <a:picLocks noChangeAspect="1"/>
          </p:cNvPicPr>
          <p:nvPr/>
        </p:nvPicPr>
        <p:blipFill>
          <a:blip r:embed="rId13" cstate="print"/>
          <a:srcRect/>
          <a:stretch>
            <a:fillRect/>
          </a:stretch>
        </p:blipFill>
        <p:spPr bwMode="auto">
          <a:xfrm>
            <a:off x="4284663" y="2708275"/>
            <a:ext cx="2160587" cy="1620838"/>
          </a:xfrm>
          <a:prstGeom prst="rect">
            <a:avLst/>
          </a:prstGeom>
          <a:noFill/>
          <a:ln w="9525">
            <a:noFill/>
            <a:miter lim="800000"/>
            <a:headEnd/>
            <a:tailEnd/>
          </a:ln>
        </p:spPr>
      </p:pic>
      <p:pic>
        <p:nvPicPr>
          <p:cNvPr id="32790" name="Grafik 4" descr="IMG_4522.JPG"/>
          <p:cNvPicPr>
            <a:picLocks noChangeAspect="1"/>
          </p:cNvPicPr>
          <p:nvPr/>
        </p:nvPicPr>
        <p:blipFill>
          <a:blip r:embed="rId14" cstate="print"/>
          <a:srcRect/>
          <a:stretch>
            <a:fillRect/>
          </a:stretch>
        </p:blipFill>
        <p:spPr bwMode="auto">
          <a:xfrm>
            <a:off x="6300788" y="3789363"/>
            <a:ext cx="2268537" cy="1700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2000" fill="hold"/>
                                        <p:tgtEl>
                                          <p:spTgt spid="18436"/>
                                        </p:tgtEl>
                                        <p:attrNameLst>
                                          <p:attrName>ppt_w</p:attrName>
                                        </p:attrNameLst>
                                      </p:cBhvr>
                                      <p:tavLst>
                                        <p:tav tm="0">
                                          <p:val>
                                            <p:fltVal val="0"/>
                                          </p:val>
                                        </p:tav>
                                        <p:tav tm="100000">
                                          <p:val>
                                            <p:strVal val="#ppt_w"/>
                                          </p:val>
                                        </p:tav>
                                      </p:tavLst>
                                    </p:anim>
                                    <p:anim calcmode="lin" valueType="num">
                                      <p:cBhvr>
                                        <p:cTn id="8" dur="2000" fill="hold"/>
                                        <p:tgtEl>
                                          <p:spTgt spid="18436"/>
                                        </p:tgtEl>
                                        <p:attrNameLst>
                                          <p:attrName>ppt_h</p:attrName>
                                        </p:attrNameLst>
                                      </p:cBhvr>
                                      <p:tavLst>
                                        <p:tav tm="0">
                                          <p:val>
                                            <p:fltVal val="0"/>
                                          </p:val>
                                        </p:tav>
                                        <p:tav tm="100000">
                                          <p:val>
                                            <p:strVal val="#ppt_h"/>
                                          </p:val>
                                        </p:tav>
                                      </p:tavLst>
                                    </p:anim>
                                    <p:anim calcmode="lin" valueType="num">
                                      <p:cBhvr>
                                        <p:cTn id="9" dur="2000" fill="hold"/>
                                        <p:tgtEl>
                                          <p:spTgt spid="1843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84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8439"/>
                                        </p:tgtEl>
                                        <p:attrNameLst>
                                          <p:attrName>style.visibility</p:attrName>
                                        </p:attrNameLst>
                                      </p:cBhvr>
                                      <p:to>
                                        <p:strVal val="visible"/>
                                      </p:to>
                                    </p:set>
                                    <p:anim calcmode="lin" valueType="num">
                                      <p:cBhvr>
                                        <p:cTn id="15" dur="2000" fill="hold"/>
                                        <p:tgtEl>
                                          <p:spTgt spid="18439"/>
                                        </p:tgtEl>
                                        <p:attrNameLst>
                                          <p:attrName>ppt_w</p:attrName>
                                        </p:attrNameLst>
                                      </p:cBhvr>
                                      <p:tavLst>
                                        <p:tav tm="0">
                                          <p:val>
                                            <p:strVal val="#ppt_w*0.70"/>
                                          </p:val>
                                        </p:tav>
                                        <p:tav tm="100000">
                                          <p:val>
                                            <p:strVal val="#ppt_w"/>
                                          </p:val>
                                        </p:tav>
                                      </p:tavLst>
                                    </p:anim>
                                    <p:anim calcmode="lin" valueType="num">
                                      <p:cBhvr>
                                        <p:cTn id="16" dur="2000" fill="hold"/>
                                        <p:tgtEl>
                                          <p:spTgt spid="18439"/>
                                        </p:tgtEl>
                                        <p:attrNameLst>
                                          <p:attrName>ppt_h</p:attrName>
                                        </p:attrNameLst>
                                      </p:cBhvr>
                                      <p:tavLst>
                                        <p:tav tm="0">
                                          <p:val>
                                            <p:strVal val="#ppt_h"/>
                                          </p:val>
                                        </p:tav>
                                        <p:tav tm="100000">
                                          <p:val>
                                            <p:strVal val="#ppt_h"/>
                                          </p:val>
                                        </p:tav>
                                      </p:tavLst>
                                    </p:anim>
                                    <p:animEffect transition="in" filter="fade">
                                      <p:cBhvr>
                                        <p:cTn id="17" dur="2000"/>
                                        <p:tgtEl>
                                          <p:spTgt spid="18439"/>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8454"/>
                                        </p:tgtEl>
                                        <p:attrNameLst>
                                          <p:attrName>style.visibility</p:attrName>
                                        </p:attrNameLst>
                                      </p:cBhvr>
                                      <p:to>
                                        <p:strVal val="visible"/>
                                      </p:to>
                                    </p:set>
                                    <p:anim calcmode="discrete" valueType="clr">
                                      <p:cBhvr override="childStyle">
                                        <p:cTn id="22" dur="1000"/>
                                        <p:tgtEl>
                                          <p:spTgt spid="18454"/>
                                        </p:tgtEl>
                                        <p:attrNameLst>
                                          <p:attrName>style.color</p:attrName>
                                        </p:attrNameLst>
                                      </p:cBhvr>
                                      <p:tavLst>
                                        <p:tav tm="0">
                                          <p:val>
                                            <p:clrVal>
                                              <a:schemeClr val="accent2"/>
                                            </p:clrVal>
                                          </p:val>
                                        </p:tav>
                                        <p:tav tm="50000">
                                          <p:val>
                                            <p:clrVal>
                                              <a:schemeClr val="hlink"/>
                                            </p:clrVal>
                                          </p:val>
                                        </p:tav>
                                      </p:tavLst>
                                    </p:anim>
                                    <p:anim calcmode="discrete" valueType="clr">
                                      <p:cBhvr>
                                        <p:cTn id="23" dur="1000"/>
                                        <p:tgtEl>
                                          <p:spTgt spid="18454"/>
                                        </p:tgtEl>
                                        <p:attrNameLst>
                                          <p:attrName>fillcolor</p:attrName>
                                        </p:attrNameLst>
                                      </p:cBhvr>
                                      <p:tavLst>
                                        <p:tav tm="0">
                                          <p:val>
                                            <p:clrVal>
                                              <a:schemeClr val="accent2"/>
                                            </p:clrVal>
                                          </p:val>
                                        </p:tav>
                                        <p:tav tm="50000">
                                          <p:val>
                                            <p:clrVal>
                                              <a:schemeClr val="hlink"/>
                                            </p:clrVal>
                                          </p:val>
                                        </p:tav>
                                      </p:tavLst>
                                    </p:anim>
                                    <p:set>
                                      <p:cBhvr>
                                        <p:cTn id="24" dur="1000"/>
                                        <p:tgtEl>
                                          <p:spTgt spid="18454"/>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iterate type="lt">
                                    <p:tmPct val="5000"/>
                                  </p:iterate>
                                  <p:childTnLst>
                                    <p:set>
                                      <p:cBhvr>
                                        <p:cTn id="28" dur="1" fill="hold">
                                          <p:stCondLst>
                                            <p:cond delay="0"/>
                                          </p:stCondLst>
                                        </p:cTn>
                                        <p:tgtEl>
                                          <p:spTgt spid="18441"/>
                                        </p:tgtEl>
                                        <p:attrNameLst>
                                          <p:attrName>style.visibility</p:attrName>
                                        </p:attrNameLst>
                                      </p:cBhvr>
                                      <p:to>
                                        <p:strVal val="visible"/>
                                      </p:to>
                                    </p:set>
                                    <p:anim calcmode="lin" valueType="num">
                                      <p:cBhvr>
                                        <p:cTn id="29" dur="1000" fill="hold"/>
                                        <p:tgtEl>
                                          <p:spTgt spid="18441"/>
                                        </p:tgtEl>
                                        <p:attrNameLst>
                                          <p:attrName>ppt_w</p:attrName>
                                        </p:attrNameLst>
                                      </p:cBhvr>
                                      <p:tavLst>
                                        <p:tav tm="0">
                                          <p:val>
                                            <p:fltVal val="0"/>
                                          </p:val>
                                        </p:tav>
                                        <p:tav tm="100000">
                                          <p:val>
                                            <p:strVal val="#ppt_w"/>
                                          </p:val>
                                        </p:tav>
                                      </p:tavLst>
                                    </p:anim>
                                    <p:anim calcmode="lin" valueType="num">
                                      <p:cBhvr>
                                        <p:cTn id="30" dur="1000" fill="hold"/>
                                        <p:tgtEl>
                                          <p:spTgt spid="18441"/>
                                        </p:tgtEl>
                                        <p:attrNameLst>
                                          <p:attrName>ppt_h</p:attrName>
                                        </p:attrNameLst>
                                      </p:cBhvr>
                                      <p:tavLst>
                                        <p:tav tm="0">
                                          <p:val>
                                            <p:fltVal val="0"/>
                                          </p:val>
                                        </p:tav>
                                        <p:tav tm="100000">
                                          <p:val>
                                            <p:strVal val="#ppt_h"/>
                                          </p:val>
                                        </p:tav>
                                      </p:tavLst>
                                    </p:anim>
                                    <p:anim calcmode="lin" valueType="num">
                                      <p:cBhvr>
                                        <p:cTn id="31" dur="1000" fill="hold"/>
                                        <p:tgtEl>
                                          <p:spTgt spid="18441"/>
                                        </p:tgtEl>
                                        <p:attrNameLst>
                                          <p:attrName>style.rotation</p:attrName>
                                        </p:attrNameLst>
                                      </p:cBhvr>
                                      <p:tavLst>
                                        <p:tav tm="0">
                                          <p:val>
                                            <p:fltVal val="90"/>
                                          </p:val>
                                        </p:tav>
                                        <p:tav tm="100000">
                                          <p:val>
                                            <p:fltVal val="0"/>
                                          </p:val>
                                        </p:tav>
                                      </p:tavLst>
                                    </p:anim>
                                    <p:animEffect transition="in" filter="fade">
                                      <p:cBhvr>
                                        <p:cTn id="32" dur="1000"/>
                                        <p:tgtEl>
                                          <p:spTgt spid="1844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18442">
                                            <p:txEl>
                                              <p:pRg st="0" end="0"/>
                                            </p:txEl>
                                          </p:spTgt>
                                        </p:tgtEl>
                                        <p:attrNameLst>
                                          <p:attrName>style.visibility</p:attrName>
                                        </p:attrNameLst>
                                      </p:cBhvr>
                                      <p:to>
                                        <p:strVal val="visible"/>
                                      </p:to>
                                    </p:set>
                                    <p:animEffect transition="in" filter="wheel(4)">
                                      <p:cBhvr>
                                        <p:cTn id="37" dur="2000"/>
                                        <p:tgtEl>
                                          <p:spTgt spid="1844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iterate type="lt">
                                    <p:tmPct val="5000"/>
                                  </p:iterate>
                                  <p:childTnLst>
                                    <p:set>
                                      <p:cBhvr>
                                        <p:cTn id="41" dur="1" fill="hold">
                                          <p:stCondLst>
                                            <p:cond delay="0"/>
                                          </p:stCondLst>
                                        </p:cTn>
                                        <p:tgtEl>
                                          <p:spTgt spid="18443"/>
                                        </p:tgtEl>
                                        <p:attrNameLst>
                                          <p:attrName>style.visibility</p:attrName>
                                        </p:attrNameLst>
                                      </p:cBhvr>
                                      <p:to>
                                        <p:strVal val="visible"/>
                                      </p:to>
                                    </p:set>
                                    <p:anim calcmode="lin" valueType="num">
                                      <p:cBhvr>
                                        <p:cTn id="42" dur="1000" fill="hold"/>
                                        <p:tgtEl>
                                          <p:spTgt spid="18443"/>
                                        </p:tgtEl>
                                        <p:attrNameLst>
                                          <p:attrName>ppt_w</p:attrName>
                                        </p:attrNameLst>
                                      </p:cBhvr>
                                      <p:tavLst>
                                        <p:tav tm="0">
                                          <p:val>
                                            <p:fltVal val="0"/>
                                          </p:val>
                                        </p:tav>
                                        <p:tav tm="100000">
                                          <p:val>
                                            <p:strVal val="#ppt_w"/>
                                          </p:val>
                                        </p:tav>
                                      </p:tavLst>
                                    </p:anim>
                                    <p:anim calcmode="lin" valueType="num">
                                      <p:cBhvr>
                                        <p:cTn id="43" dur="1000" fill="hold"/>
                                        <p:tgtEl>
                                          <p:spTgt spid="18443"/>
                                        </p:tgtEl>
                                        <p:attrNameLst>
                                          <p:attrName>ppt_h</p:attrName>
                                        </p:attrNameLst>
                                      </p:cBhvr>
                                      <p:tavLst>
                                        <p:tav tm="0">
                                          <p:val>
                                            <p:fltVal val="0"/>
                                          </p:val>
                                        </p:tav>
                                        <p:tav tm="100000">
                                          <p:val>
                                            <p:strVal val="#ppt_h"/>
                                          </p:val>
                                        </p:tav>
                                      </p:tavLst>
                                    </p:anim>
                                    <p:anim calcmode="lin" valueType="num">
                                      <p:cBhvr>
                                        <p:cTn id="44" dur="1000" fill="hold"/>
                                        <p:tgtEl>
                                          <p:spTgt spid="18443"/>
                                        </p:tgtEl>
                                        <p:attrNameLst>
                                          <p:attrName>style.rotation</p:attrName>
                                        </p:attrNameLst>
                                      </p:cBhvr>
                                      <p:tavLst>
                                        <p:tav tm="0">
                                          <p:val>
                                            <p:fltVal val="90"/>
                                          </p:val>
                                        </p:tav>
                                        <p:tav tm="100000">
                                          <p:val>
                                            <p:fltVal val="0"/>
                                          </p:val>
                                        </p:tav>
                                      </p:tavLst>
                                    </p:anim>
                                    <p:animEffect transition="in" filter="fade">
                                      <p:cBhvr>
                                        <p:cTn id="45" dur="1000"/>
                                        <p:tgtEl>
                                          <p:spTgt spid="18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P spid="18441" grpId="0"/>
      <p:bldP spid="18443" grpId="0"/>
      <p:bldP spid="184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WordArt 4"/>
          <p:cNvSpPr>
            <a:spLocks noChangeArrowheads="1" noChangeShapeType="1" noTextEdit="1"/>
          </p:cNvSpPr>
          <p:nvPr/>
        </p:nvSpPr>
        <p:spPr bwMode="auto">
          <a:xfrm>
            <a:off x="6084888" y="0"/>
            <a:ext cx="2752725" cy="642938"/>
          </a:xfrm>
          <a:prstGeom prst="rect">
            <a:avLst/>
          </a:prstGeom>
        </p:spPr>
        <p:txBody>
          <a:bodyPr wrap="none" fromWordArt="1">
            <a:prstTxWarp prst="textSlantUp">
              <a:avLst>
                <a:gd name="adj" fmla="val 32056"/>
              </a:avLst>
            </a:prstTxWarp>
          </a:bodyPr>
          <a:lstStyle/>
          <a:p>
            <a:pPr algn="ctr"/>
            <a:r>
              <a:rPr lang="de-DE"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Gerätturnen Kl. 5-7 - Nichtaktive</a:t>
            </a:r>
          </a:p>
        </p:txBody>
      </p:sp>
      <p:pic>
        <p:nvPicPr>
          <p:cNvPr id="49157" name="Picture 5" descr="j0250162"/>
          <p:cNvPicPr>
            <a:picLocks noChangeAspect="1" noChangeArrowheads="1"/>
          </p:cNvPicPr>
          <p:nvPr/>
        </p:nvPicPr>
        <p:blipFill>
          <a:blip r:embed="rId2" cstate="print"/>
          <a:srcRect/>
          <a:stretch>
            <a:fillRect/>
          </a:stretch>
        </p:blipFill>
        <p:spPr bwMode="auto">
          <a:xfrm>
            <a:off x="0" y="0"/>
            <a:ext cx="1112838" cy="1214438"/>
          </a:xfrm>
          <a:prstGeom prst="rect">
            <a:avLst/>
          </a:prstGeom>
          <a:noFill/>
          <a:ln w="9525">
            <a:noFill/>
            <a:miter lim="800000"/>
            <a:headEnd/>
            <a:tailEnd/>
          </a:ln>
        </p:spPr>
      </p:pic>
      <p:graphicFrame>
        <p:nvGraphicFramePr>
          <p:cNvPr id="49319" name="Group 167"/>
          <p:cNvGraphicFramePr>
            <a:graphicFrameLocks noGrp="1"/>
          </p:cNvGraphicFramePr>
          <p:nvPr/>
        </p:nvGraphicFramePr>
        <p:xfrm>
          <a:off x="1187624" y="228860"/>
          <a:ext cx="4653134" cy="6629140"/>
        </p:xfrm>
        <a:graphic>
          <a:graphicData uri="http://schemas.openxmlformats.org/drawingml/2006/table">
            <a:tbl>
              <a:tblPr/>
              <a:tblGrid>
                <a:gridCol w="778567"/>
                <a:gridCol w="1206073"/>
                <a:gridCol w="1331765"/>
                <a:gridCol w="1336729"/>
              </a:tblGrid>
              <a:tr h="3692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Schuljahr</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de-DE" sz="9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Platz 1</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männlich/weiblich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Platz 2</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männlich/weiblich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Platz 3</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männlich/weiblich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2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2002/03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B.-Uthmann</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Greifenst</a:t>
                      </a: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Gym</a:t>
                      </a: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Gym. O-thal</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Pestalozzi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Scheibenb</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MSB.-Uthmann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2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2003/04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MSB.-Uthmann</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Greifenst</a:t>
                      </a: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Gym</a:t>
                      </a: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Gym. O-thal</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Crottendorf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Scheibenb.</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Sehmatal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2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2004/05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B.-Uthmann</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Gym</a:t>
                      </a: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O-</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thal</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Jöhstadt</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B.-Uthmann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Pestalozzi</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Sehmatal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638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2005/06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Gymn</a:t>
                      </a: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O-</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thal</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B.-Uthmann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B.-Uthmann</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Pestalozzi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Jöhstadt</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Jöhstadt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2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2006/07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Sehmatal</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Gymn</a:t>
                      </a: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O-</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thal</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E –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dorf</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E -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dorf</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Jöhstadt</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MS Sehmatal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2007/08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Jöhstadt</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Jöhstadt</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Gymn</a:t>
                      </a: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O-</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thal</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Sehmatal</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Sehmatal</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2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2008/09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Jöhstadt</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Sehmatal</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B.-Uthmann</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LKG“St.Annen</a:t>
                      </a: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Scheibenberg</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Ehrenfriedersdorf</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2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2009/10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Sehmatal</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Sehmatal</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Scheibenberg</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„S. Annen“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Westerzgebirge</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Jöhstadt</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237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2010/11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Scheibenberg</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Scheibenberg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Annaberg</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O`thal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Ehrenfriedersdorf</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Annaberg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2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2011/12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Pestalozzi</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Annaberg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Annaberg</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Scheibenberg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defRPr/>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O`thal</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Pestalozzi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2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2012/13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O`thal</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Scheibenberg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Scheibenberg</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O`thal</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MS Westerzgebirge</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Annaberg</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2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2013/14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Annaberg</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OS Scheibenberg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OS Scheibenberg</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Annaberg</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OS Westerzgebirge</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OS Scheibenberg 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470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2014/15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OS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Sehmatal</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OS Scheibenberg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OS Westerzgebirge</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OS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Sehmatal</a:t>
                      </a: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Annaberg</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Annaberg</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03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2015/16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Westerzgebirge</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Annaberg</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OS Scheibenberg</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OS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Scheibenbetg</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LKG </a:t>
                      </a:r>
                      <a:r>
                        <a:rPr kumimoji="0" lang="de-DE" sz="9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Annaberg</a:t>
                      </a: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ESG Erzgebirge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03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2016/17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Westerzgebirge</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ESG Erzgebirge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OS Scheibenberg</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OS Scheibenberg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de-DE" sz="9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9321" name="Text Box 169"/>
          <p:cNvSpPr txBox="1">
            <a:spLocks noChangeArrowheads="1"/>
          </p:cNvSpPr>
          <p:nvPr/>
        </p:nvSpPr>
        <p:spPr bwMode="auto">
          <a:xfrm>
            <a:off x="539750" y="6021388"/>
            <a:ext cx="6461125" cy="630237"/>
          </a:xfrm>
          <a:prstGeom prst="rect">
            <a:avLst/>
          </a:prstGeom>
          <a:noFill/>
          <a:ln w="9525">
            <a:noFill/>
            <a:miter lim="800000"/>
            <a:headEnd/>
            <a:tailEnd/>
          </a:ln>
        </p:spPr>
        <p:txBody>
          <a:bodyPr>
            <a:spAutoFit/>
          </a:bodyPr>
          <a:lstStyle/>
          <a:p>
            <a:pPr>
              <a:spcBef>
                <a:spcPct val="50000"/>
              </a:spcBef>
            </a:pPr>
            <a:r>
              <a:rPr lang="de-DE" sz="1400" b="1">
                <a:latin typeface="Perpetua"/>
              </a:rPr>
              <a:t> </a:t>
            </a:r>
          </a:p>
          <a:p>
            <a:pPr>
              <a:spcBef>
                <a:spcPct val="50000"/>
              </a:spcBef>
            </a:pPr>
            <a:endParaRPr lang="de-DE" sz="1400" b="1">
              <a:latin typeface="Perpetua"/>
            </a:endParaRPr>
          </a:p>
        </p:txBody>
      </p:sp>
      <p:sp>
        <p:nvSpPr>
          <p:cNvPr id="41017" name="Datumsplatzhalter 13"/>
          <p:cNvSpPr>
            <a:spLocks noGrp="1"/>
          </p:cNvSpPr>
          <p:nvPr>
            <p:ph type="dt" sz="quarter" idx="10"/>
          </p:nvPr>
        </p:nvSpPr>
        <p:spPr bwMode="auto">
          <a:xfrm>
            <a:off x="7143750" y="6357938"/>
            <a:ext cx="1504950" cy="309562"/>
          </a:xfrm>
          <a:ln>
            <a:miter lim="800000"/>
            <a:headEnd/>
            <a:tailEnd/>
          </a:ln>
        </p:spPr>
        <p:txBody>
          <a:bodyPr wrap="square" numCol="1" compatLnSpc="1">
            <a:prstTxWarp prst="textNoShape">
              <a:avLst/>
            </a:prstTxWarp>
          </a:bodyPr>
          <a:lstStyle/>
          <a:p>
            <a:pPr fontAlgn="base">
              <a:spcBef>
                <a:spcPct val="0"/>
              </a:spcBef>
              <a:spcAft>
                <a:spcPct val="0"/>
              </a:spcAft>
              <a:defRPr/>
            </a:pPr>
            <a:fld id="{E3C96615-0975-4803-B84F-E239689D8517}" type="datetime1">
              <a:rPr lang="de-DE"/>
              <a:pPr fontAlgn="base">
                <a:spcBef>
                  <a:spcPct val="0"/>
                </a:spcBef>
                <a:spcAft>
                  <a:spcPct val="0"/>
                </a:spcAft>
                <a:defRPr/>
              </a:pPr>
              <a:t>15.06.2019</a:t>
            </a:fld>
            <a:endParaRPr lang="de-DE"/>
          </a:p>
        </p:txBody>
      </p:sp>
      <p:sp>
        <p:nvSpPr>
          <p:cNvPr id="15" name="Foliennummernplatzhalter 14"/>
          <p:cNvSpPr>
            <a:spLocks noGrp="1"/>
          </p:cNvSpPr>
          <p:nvPr>
            <p:ph type="sldNum" sz="quarter" idx="12"/>
          </p:nvPr>
        </p:nvSpPr>
        <p:spPr/>
        <p:txBody>
          <a:bodyPr/>
          <a:lstStyle/>
          <a:p>
            <a:pPr>
              <a:defRPr/>
            </a:pPr>
            <a:fld id="{95CE2573-599B-43A2-8181-561BA01B8C4B}" type="slidenum">
              <a:rPr lang="de-DE"/>
              <a:pPr>
                <a:defRPr/>
              </a:pPr>
              <a:t>38</a:t>
            </a:fld>
            <a:endParaRPr lang="de-DE"/>
          </a:p>
        </p:txBody>
      </p:sp>
      <p:pic>
        <p:nvPicPr>
          <p:cNvPr id="33877" name="Grafik 13" descr="IMG_8301_(FILEminimizer)[1].JPG"/>
          <p:cNvPicPr>
            <a:picLocks noChangeAspect="1"/>
          </p:cNvPicPr>
          <p:nvPr/>
        </p:nvPicPr>
        <p:blipFill>
          <a:blip r:embed="rId3" cstate="print"/>
          <a:srcRect/>
          <a:stretch>
            <a:fillRect/>
          </a:stretch>
        </p:blipFill>
        <p:spPr bwMode="auto">
          <a:xfrm>
            <a:off x="9901238" y="404813"/>
            <a:ext cx="2124075" cy="1593850"/>
          </a:xfrm>
          <a:prstGeom prst="rect">
            <a:avLst/>
          </a:prstGeom>
          <a:noFill/>
          <a:ln w="9525">
            <a:noFill/>
            <a:miter lim="800000"/>
            <a:headEnd/>
            <a:tailEnd/>
          </a:ln>
        </p:spPr>
      </p:pic>
      <p:pic>
        <p:nvPicPr>
          <p:cNvPr id="33878" name="Grafik 15" descr="IMG_8302_(FILEminimizer)[1].JPG"/>
          <p:cNvPicPr>
            <a:picLocks noChangeAspect="1"/>
          </p:cNvPicPr>
          <p:nvPr/>
        </p:nvPicPr>
        <p:blipFill>
          <a:blip r:embed="rId4" cstate="print"/>
          <a:srcRect/>
          <a:stretch>
            <a:fillRect/>
          </a:stretch>
        </p:blipFill>
        <p:spPr bwMode="auto">
          <a:xfrm>
            <a:off x="9685338" y="2565400"/>
            <a:ext cx="2147887" cy="1611313"/>
          </a:xfrm>
          <a:prstGeom prst="rect">
            <a:avLst/>
          </a:prstGeom>
          <a:noFill/>
          <a:ln w="9525">
            <a:noFill/>
            <a:miter lim="800000"/>
            <a:headEnd/>
            <a:tailEnd/>
          </a:ln>
        </p:spPr>
      </p:pic>
      <p:pic>
        <p:nvPicPr>
          <p:cNvPr id="33879" name="Grafik 16" descr="IMG_8287_(FILEminimizer)[1].JPG"/>
          <p:cNvPicPr>
            <a:picLocks noChangeAspect="1"/>
          </p:cNvPicPr>
          <p:nvPr/>
        </p:nvPicPr>
        <p:blipFill>
          <a:blip r:embed="rId5" cstate="print"/>
          <a:srcRect/>
          <a:stretch>
            <a:fillRect/>
          </a:stretch>
        </p:blipFill>
        <p:spPr bwMode="auto">
          <a:xfrm>
            <a:off x="9756775" y="4076700"/>
            <a:ext cx="2219325" cy="1665288"/>
          </a:xfrm>
          <a:prstGeom prst="rect">
            <a:avLst/>
          </a:prstGeom>
          <a:noFill/>
          <a:ln w="9525">
            <a:noFill/>
            <a:miter lim="800000"/>
            <a:headEnd/>
            <a:tailEnd/>
          </a:ln>
        </p:spPr>
      </p:pic>
      <p:pic>
        <p:nvPicPr>
          <p:cNvPr id="33880" name="Grafik 11" descr="IMG_3886.JPG"/>
          <p:cNvPicPr>
            <a:picLocks noChangeAspect="1"/>
          </p:cNvPicPr>
          <p:nvPr/>
        </p:nvPicPr>
        <p:blipFill>
          <a:blip r:embed="rId6" cstate="print"/>
          <a:srcRect/>
          <a:stretch>
            <a:fillRect/>
          </a:stretch>
        </p:blipFill>
        <p:spPr bwMode="auto">
          <a:xfrm>
            <a:off x="6948488" y="827088"/>
            <a:ext cx="1800225" cy="1350962"/>
          </a:xfrm>
          <a:prstGeom prst="rect">
            <a:avLst/>
          </a:prstGeom>
          <a:noFill/>
          <a:ln w="9525">
            <a:noFill/>
            <a:miter lim="800000"/>
            <a:headEnd/>
            <a:tailEnd/>
          </a:ln>
        </p:spPr>
      </p:pic>
      <p:pic>
        <p:nvPicPr>
          <p:cNvPr id="33881" name="Grafik 12" descr="IMG_9109.JPG"/>
          <p:cNvPicPr>
            <a:picLocks noChangeAspect="1"/>
          </p:cNvPicPr>
          <p:nvPr/>
        </p:nvPicPr>
        <p:blipFill>
          <a:blip r:embed="rId7" cstate="print"/>
          <a:srcRect/>
          <a:stretch>
            <a:fillRect/>
          </a:stretch>
        </p:blipFill>
        <p:spPr bwMode="auto">
          <a:xfrm>
            <a:off x="6875463" y="2565400"/>
            <a:ext cx="1836737" cy="1376363"/>
          </a:xfrm>
          <a:prstGeom prst="rect">
            <a:avLst/>
          </a:prstGeom>
          <a:noFill/>
          <a:ln w="9525">
            <a:noFill/>
            <a:miter lim="800000"/>
            <a:headEnd/>
            <a:tailEnd/>
          </a:ln>
        </p:spPr>
      </p:pic>
      <p:pic>
        <p:nvPicPr>
          <p:cNvPr id="33882" name="Grafik 13" descr="IMG_9138.JPG"/>
          <p:cNvPicPr>
            <a:picLocks noChangeAspect="1"/>
          </p:cNvPicPr>
          <p:nvPr/>
        </p:nvPicPr>
        <p:blipFill>
          <a:blip r:embed="rId8" cstate="print"/>
          <a:srcRect/>
          <a:stretch>
            <a:fillRect/>
          </a:stretch>
        </p:blipFill>
        <p:spPr bwMode="auto">
          <a:xfrm>
            <a:off x="9685338" y="4221163"/>
            <a:ext cx="1884362" cy="1412875"/>
          </a:xfrm>
          <a:prstGeom prst="rect">
            <a:avLst/>
          </a:prstGeom>
          <a:noFill/>
          <a:ln w="9525">
            <a:noFill/>
            <a:miter lim="800000"/>
            <a:headEnd/>
            <a:tailEnd/>
          </a:ln>
        </p:spPr>
      </p:pic>
      <p:pic>
        <p:nvPicPr>
          <p:cNvPr id="33883" name="Grafik 15" descr="IMG_0458.JPG"/>
          <p:cNvPicPr>
            <a:picLocks noChangeAspect="1"/>
          </p:cNvPicPr>
          <p:nvPr/>
        </p:nvPicPr>
        <p:blipFill>
          <a:blip r:embed="rId9" cstate="print"/>
          <a:srcRect/>
          <a:stretch>
            <a:fillRect/>
          </a:stretch>
        </p:blipFill>
        <p:spPr bwMode="auto">
          <a:xfrm>
            <a:off x="6732588" y="4437063"/>
            <a:ext cx="2074862" cy="15573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1000" decel="50000" fill="hold">
                                          <p:stCondLst>
                                            <p:cond delay="0"/>
                                          </p:stCondLst>
                                        </p:cTn>
                                        <p:tgtEl>
                                          <p:spTgt spid="49156"/>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49156"/>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49156"/>
                                        </p:tgtEl>
                                        <p:attrNameLst>
                                          <p:attrName>ppt_w</p:attrName>
                                        </p:attrNameLst>
                                      </p:cBhvr>
                                      <p:tavLst>
                                        <p:tav tm="0">
                                          <p:val>
                                            <p:strVal val="#ppt_w*.05"/>
                                          </p:val>
                                        </p:tav>
                                        <p:tav tm="100000">
                                          <p:val>
                                            <p:strVal val="#ppt_w"/>
                                          </p:val>
                                        </p:tav>
                                      </p:tavLst>
                                    </p:anim>
                                    <p:anim calcmode="lin" valueType="num">
                                      <p:cBhvr>
                                        <p:cTn id="10" dur="2000" fill="hold"/>
                                        <p:tgtEl>
                                          <p:spTgt spid="49156"/>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49156"/>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49156"/>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49156"/>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4915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49157"/>
                                        </p:tgtEl>
                                        <p:attrNameLst>
                                          <p:attrName>style.visibility</p:attrName>
                                        </p:attrNameLst>
                                      </p:cBhvr>
                                      <p:to>
                                        <p:strVal val="visible"/>
                                      </p:to>
                                    </p:set>
                                    <p:animEffect transition="in" filter="strips(downLeft)">
                                      <p:cBhvr>
                                        <p:cTn id="19" dur="2000"/>
                                        <p:tgtEl>
                                          <p:spTgt spid="4915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9319"/>
                                        </p:tgtEl>
                                        <p:attrNameLst>
                                          <p:attrName>style.visibility</p:attrName>
                                        </p:attrNameLst>
                                      </p:cBhvr>
                                      <p:to>
                                        <p:strVal val="visible"/>
                                      </p:to>
                                    </p:set>
                                    <p:animEffect transition="in" filter="fade">
                                      <p:cBhvr>
                                        <p:cTn id="24" dur="2000"/>
                                        <p:tgtEl>
                                          <p:spTgt spid="49319"/>
                                        </p:tgtEl>
                                      </p:cBhvr>
                                    </p:animEffect>
                                    <p:anim calcmode="lin" valueType="num">
                                      <p:cBhvr>
                                        <p:cTn id="25" dur="2000" fill="hold"/>
                                        <p:tgtEl>
                                          <p:spTgt spid="49319"/>
                                        </p:tgtEl>
                                        <p:attrNameLst>
                                          <p:attrName>ppt_x</p:attrName>
                                        </p:attrNameLst>
                                      </p:cBhvr>
                                      <p:tavLst>
                                        <p:tav tm="0">
                                          <p:val>
                                            <p:strVal val="#ppt_x"/>
                                          </p:val>
                                        </p:tav>
                                        <p:tav tm="100000">
                                          <p:val>
                                            <p:strVal val="#ppt_x"/>
                                          </p:val>
                                        </p:tav>
                                      </p:tavLst>
                                    </p:anim>
                                    <p:anim calcmode="lin" valueType="num">
                                      <p:cBhvr>
                                        <p:cTn id="26" dur="2000" fill="hold"/>
                                        <p:tgtEl>
                                          <p:spTgt spid="49319"/>
                                        </p:tgtEl>
                                        <p:attrNameLst>
                                          <p:attrName>ppt_y</p:attrName>
                                        </p:attrNameLst>
                                      </p:cBhvr>
                                      <p:tavLst>
                                        <p:tav tm="0">
                                          <p:val>
                                            <p:strVal val="#ppt_y+.1"/>
                                          </p:val>
                                        </p:tav>
                                        <p:tav tm="100000">
                                          <p:val>
                                            <p:strVal val="#ppt_y"/>
                                          </p:val>
                                        </p:tav>
                                      </p:tavLst>
                                    </p:anim>
                                  </p:childTnLst>
                                </p:cTn>
                              </p:par>
                              <p:par>
                                <p:cTn id="27" presetID="31" presetClass="entr" presetSubtype="0" fill="hold" nodeType="withEffect">
                                  <p:stCondLst>
                                    <p:cond delay="0"/>
                                  </p:stCondLst>
                                  <p:iterate type="lt">
                                    <p:tmPct val="5000"/>
                                  </p:iterate>
                                  <p:childTnLst>
                                    <p:set>
                                      <p:cBhvr>
                                        <p:cTn id="28" dur="1" fill="hold">
                                          <p:stCondLst>
                                            <p:cond delay="0"/>
                                          </p:stCondLst>
                                        </p:cTn>
                                        <p:tgtEl>
                                          <p:spTgt spid="49321">
                                            <p:txEl>
                                              <p:pRg st="0" end="0"/>
                                            </p:txEl>
                                          </p:spTgt>
                                        </p:tgtEl>
                                        <p:attrNameLst>
                                          <p:attrName>style.visibility</p:attrName>
                                        </p:attrNameLst>
                                      </p:cBhvr>
                                      <p:to>
                                        <p:strVal val="visible"/>
                                      </p:to>
                                    </p:set>
                                    <p:anim calcmode="lin" valueType="num">
                                      <p:cBhvr>
                                        <p:cTn id="29" dur="1000" fill="hold"/>
                                        <p:tgtEl>
                                          <p:spTgt spid="49321">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49321">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49321">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49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059832" y="260648"/>
            <a:ext cx="5149873" cy="175432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de-DE"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Jugend trainiert</a:t>
            </a:r>
          </a:p>
          <a:p>
            <a:pPr algn="ctr" fontAlgn="auto">
              <a:spcBef>
                <a:spcPts val="0"/>
              </a:spcBef>
              <a:spcAft>
                <a:spcPts val="0"/>
              </a:spcAft>
              <a:defRPr/>
            </a:pPr>
            <a:r>
              <a:rPr lang="de-DE"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für Olympia</a:t>
            </a:r>
          </a:p>
        </p:txBody>
      </p:sp>
      <p:sp>
        <p:nvSpPr>
          <p:cNvPr id="34819" name="Textfeld 2"/>
          <p:cNvSpPr txBox="1">
            <a:spLocks noChangeArrowheads="1"/>
          </p:cNvSpPr>
          <p:nvPr/>
        </p:nvSpPr>
        <p:spPr bwMode="auto">
          <a:xfrm>
            <a:off x="684213" y="908050"/>
            <a:ext cx="2232025" cy="461963"/>
          </a:xfrm>
          <a:prstGeom prst="rect">
            <a:avLst/>
          </a:prstGeom>
          <a:noFill/>
          <a:ln w="9525">
            <a:noFill/>
            <a:miter lim="800000"/>
            <a:headEnd/>
            <a:tailEnd/>
          </a:ln>
        </p:spPr>
        <p:txBody>
          <a:bodyPr>
            <a:spAutoFit/>
          </a:bodyPr>
          <a:lstStyle/>
          <a:p>
            <a:r>
              <a:rPr lang="de-DE" sz="2400" b="1"/>
              <a:t>Leichtathletik</a:t>
            </a:r>
          </a:p>
        </p:txBody>
      </p:sp>
      <p:sp>
        <p:nvSpPr>
          <p:cNvPr id="34820" name="Textfeld 3"/>
          <p:cNvSpPr txBox="1">
            <a:spLocks noChangeArrowheads="1"/>
          </p:cNvSpPr>
          <p:nvPr/>
        </p:nvSpPr>
        <p:spPr bwMode="auto">
          <a:xfrm>
            <a:off x="250825" y="2000250"/>
            <a:ext cx="56168925" cy="5632311"/>
          </a:xfrm>
          <a:prstGeom prst="rect">
            <a:avLst/>
          </a:prstGeom>
          <a:noFill/>
          <a:ln w="9525">
            <a:noFill/>
            <a:miter lim="800000"/>
            <a:headEnd/>
            <a:tailEnd/>
          </a:ln>
        </p:spPr>
        <p:txBody>
          <a:bodyPr>
            <a:spAutoFit/>
          </a:bodyPr>
          <a:lstStyle/>
          <a:p>
            <a:r>
              <a:rPr lang="de-DE" dirty="0"/>
              <a:t>Erzgebirgsfinale in </a:t>
            </a:r>
            <a:r>
              <a:rPr lang="de-DE" dirty="0" smtClean="0"/>
              <a:t>Marienberg am 19.09.2018  </a:t>
            </a:r>
            <a:endParaRPr lang="de-DE" dirty="0"/>
          </a:p>
          <a:p>
            <a:endParaRPr lang="de-DE" dirty="0"/>
          </a:p>
          <a:p>
            <a:r>
              <a:rPr lang="de-DE" dirty="0"/>
              <a:t>Bei diesem Mannschaftswettkampf werden alle Werte in Punkte umgerechnet </a:t>
            </a:r>
          </a:p>
          <a:p>
            <a:r>
              <a:rPr lang="de-DE" dirty="0"/>
              <a:t>und dann als Teamwertung zusammengezählt. Es kommt auf jeden </a:t>
            </a:r>
            <a:r>
              <a:rPr lang="de-DE" dirty="0" err="1"/>
              <a:t>Weitenzentimeter</a:t>
            </a:r>
            <a:endParaRPr lang="de-DE" dirty="0"/>
          </a:p>
          <a:p>
            <a:r>
              <a:rPr lang="de-DE" dirty="0" smtClean="0"/>
              <a:t> und jede Laufsekunde an, wenn man auf dem Podest stehen will.</a:t>
            </a:r>
          </a:p>
          <a:p>
            <a:endParaRPr lang="de-DE" dirty="0" smtClean="0"/>
          </a:p>
          <a:p>
            <a:endParaRPr lang="de-DE" dirty="0" smtClean="0"/>
          </a:p>
          <a:p>
            <a:r>
              <a:rPr lang="de-DE" b="1" dirty="0" smtClean="0"/>
              <a:t>WK IV Mädchen</a:t>
            </a:r>
          </a:p>
          <a:p>
            <a:endParaRPr lang="de-DE" b="1" dirty="0" smtClean="0"/>
          </a:p>
          <a:p>
            <a:r>
              <a:rPr lang="de-DE" b="1" dirty="0" smtClean="0"/>
              <a:t>3.</a:t>
            </a:r>
            <a:r>
              <a:rPr lang="de-DE" b="1" dirty="0" smtClean="0"/>
              <a:t> </a:t>
            </a:r>
            <a:r>
              <a:rPr lang="de-DE" b="1" dirty="0" smtClean="0"/>
              <a:t>Platz  LKG </a:t>
            </a:r>
            <a:r>
              <a:rPr lang="de-DE" b="1" dirty="0" err="1" smtClean="0"/>
              <a:t>Annaberg</a:t>
            </a:r>
            <a:r>
              <a:rPr lang="de-DE" b="1" dirty="0" smtClean="0"/>
              <a:t>      </a:t>
            </a:r>
            <a:r>
              <a:rPr lang="de-DE" b="1" dirty="0" smtClean="0"/>
              <a:t>4358,65  Punkte</a:t>
            </a:r>
          </a:p>
          <a:p>
            <a:endParaRPr lang="de-DE" b="1" dirty="0" smtClean="0"/>
          </a:p>
          <a:p>
            <a:r>
              <a:rPr lang="de-DE" b="1" dirty="0" smtClean="0"/>
              <a:t>WK IV  Jungen</a:t>
            </a:r>
          </a:p>
          <a:p>
            <a:endParaRPr lang="de-DE" b="1" dirty="0" smtClean="0"/>
          </a:p>
          <a:p>
            <a:r>
              <a:rPr lang="de-DE" b="1" dirty="0" smtClean="0"/>
              <a:t>3. Platz  LKG </a:t>
            </a:r>
            <a:r>
              <a:rPr lang="de-DE" b="1" dirty="0" err="1" smtClean="0"/>
              <a:t>Annaberg</a:t>
            </a:r>
            <a:r>
              <a:rPr lang="de-DE" b="1" dirty="0" smtClean="0"/>
              <a:t>       4175,43  Punkte    </a:t>
            </a:r>
            <a:endParaRPr lang="de-DE" b="1" dirty="0" smtClean="0"/>
          </a:p>
          <a:p>
            <a:endParaRPr lang="de-DE" dirty="0" smtClean="0"/>
          </a:p>
          <a:p>
            <a:endParaRPr lang="de-DE" b="1" dirty="0" smtClean="0"/>
          </a:p>
          <a:p>
            <a:endParaRPr lang="de-DE" b="1" dirty="0"/>
          </a:p>
          <a:p>
            <a:endParaRPr lang="de-DE" dirty="0"/>
          </a:p>
          <a:p>
            <a:endParaRPr lang="pt-BR" dirty="0"/>
          </a:p>
          <a:p>
            <a:endParaRPr lang="de-DE" dirty="0"/>
          </a:p>
        </p:txBody>
      </p:sp>
      <p:pic>
        <p:nvPicPr>
          <p:cNvPr id="34821" name="Grafik 5" descr="IMG_3960.JPG"/>
          <p:cNvPicPr>
            <a:picLocks noChangeAspect="1"/>
          </p:cNvPicPr>
          <p:nvPr/>
        </p:nvPicPr>
        <p:blipFill>
          <a:blip r:embed="rId2" cstate="print"/>
          <a:srcRect/>
          <a:stretch>
            <a:fillRect/>
          </a:stretch>
        </p:blipFill>
        <p:spPr bwMode="auto">
          <a:xfrm>
            <a:off x="9756775" y="3716338"/>
            <a:ext cx="2057400" cy="1544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6" name="WordArt 14"/>
          <p:cNvSpPr>
            <a:spLocks noChangeArrowheads="1" noChangeShapeType="1" noTextEdit="1"/>
          </p:cNvSpPr>
          <p:nvPr/>
        </p:nvSpPr>
        <p:spPr bwMode="auto">
          <a:xfrm>
            <a:off x="2857500" y="2286000"/>
            <a:ext cx="3370263" cy="1143000"/>
          </a:xfrm>
          <a:prstGeom prst="rect">
            <a:avLst/>
          </a:prstGeom>
        </p:spPr>
        <p:txBody>
          <a:bodyPr wrap="none" fromWordArt="1">
            <a:prstTxWarp prst="textDoubleWave1">
              <a:avLst>
                <a:gd name="adj1" fmla="val 6500"/>
                <a:gd name="adj2" fmla="val -1431"/>
              </a:avLst>
            </a:prstTxWarp>
          </a:bodyPr>
          <a:lstStyle/>
          <a:p>
            <a:pPr algn="ctr"/>
            <a:r>
              <a:rPr lang="de-DE" kern="10" spc="-180">
                <a:ln w="12700">
                  <a:solidFill>
                    <a:srgbClr val="000099"/>
                  </a:solidFill>
                  <a:round/>
                  <a:headEnd/>
                  <a:tailEnd/>
                </a:ln>
                <a:solidFill>
                  <a:srgbClr val="33CCFF"/>
                </a:solidFill>
                <a:effectLst>
                  <a:outerShdw dist="125724" dir="18900000" algn="ctr" rotWithShape="0">
                    <a:srgbClr val="000099"/>
                  </a:outerShdw>
                </a:effectLst>
                <a:latin typeface="Impact"/>
              </a:rPr>
              <a:t> Crosslauf</a:t>
            </a:r>
          </a:p>
        </p:txBody>
      </p:sp>
      <p:sp>
        <p:nvSpPr>
          <p:cNvPr id="5123" name="Textfeld 18"/>
          <p:cNvSpPr txBox="1">
            <a:spLocks noChangeArrowheads="1"/>
          </p:cNvSpPr>
          <p:nvPr/>
        </p:nvSpPr>
        <p:spPr bwMode="auto">
          <a:xfrm>
            <a:off x="6143625" y="428625"/>
            <a:ext cx="2857500" cy="1816100"/>
          </a:xfrm>
          <a:prstGeom prst="rect">
            <a:avLst/>
          </a:prstGeom>
          <a:noFill/>
          <a:ln w="9525">
            <a:noFill/>
            <a:miter lim="800000"/>
            <a:headEnd/>
            <a:tailEnd/>
          </a:ln>
        </p:spPr>
        <p:txBody>
          <a:bodyPr>
            <a:spAutoFit/>
          </a:bodyPr>
          <a:lstStyle/>
          <a:p>
            <a:pPr algn="ctr"/>
            <a:r>
              <a:rPr lang="de-DE" sz="2800" b="1" dirty="0">
                <a:latin typeface="Perpetua"/>
              </a:rPr>
              <a:t>Kreisausscheid </a:t>
            </a:r>
            <a:r>
              <a:rPr lang="de-DE" sz="2800" b="1" dirty="0" err="1">
                <a:latin typeface="Perpetua"/>
              </a:rPr>
              <a:t>Annaberg</a:t>
            </a:r>
            <a:endParaRPr lang="de-DE" sz="2800" b="1" dirty="0">
              <a:latin typeface="Perpetua"/>
            </a:endParaRPr>
          </a:p>
          <a:p>
            <a:pPr algn="ctr"/>
            <a:r>
              <a:rPr lang="de-DE" sz="2800" b="1" dirty="0" smtClean="0">
                <a:latin typeface="Perpetua"/>
              </a:rPr>
              <a:t>2018</a:t>
            </a:r>
            <a:endParaRPr lang="de-DE" sz="2800" b="1" dirty="0">
              <a:latin typeface="Perpetua"/>
            </a:endParaRPr>
          </a:p>
          <a:p>
            <a:pPr algn="ctr"/>
            <a:endParaRPr lang="de-DE" sz="2800" b="1" dirty="0">
              <a:latin typeface="Perpetua"/>
            </a:endParaRPr>
          </a:p>
        </p:txBody>
      </p:sp>
      <p:sp>
        <p:nvSpPr>
          <p:cNvPr id="5124" name="Textfeld 17"/>
          <p:cNvSpPr txBox="1">
            <a:spLocks noChangeArrowheads="1"/>
          </p:cNvSpPr>
          <p:nvPr/>
        </p:nvSpPr>
        <p:spPr bwMode="auto">
          <a:xfrm>
            <a:off x="2571750" y="3429000"/>
            <a:ext cx="6572250" cy="923330"/>
          </a:xfrm>
          <a:prstGeom prst="rect">
            <a:avLst/>
          </a:prstGeom>
          <a:noFill/>
          <a:ln w="9525">
            <a:noFill/>
            <a:miter lim="800000"/>
            <a:headEnd/>
            <a:tailEnd/>
          </a:ln>
        </p:spPr>
        <p:txBody>
          <a:bodyPr wrap="square">
            <a:spAutoFit/>
          </a:bodyPr>
          <a:lstStyle/>
          <a:p>
            <a:pPr algn="ctr"/>
            <a:r>
              <a:rPr lang="de-DE" dirty="0" smtClean="0">
                <a:latin typeface="Perpetua"/>
              </a:rPr>
              <a:t>28.09.2019    380 </a:t>
            </a:r>
            <a:r>
              <a:rPr lang="de-DE" dirty="0" smtClean="0">
                <a:latin typeface="Perpetua"/>
              </a:rPr>
              <a:t>Starter aus </a:t>
            </a:r>
            <a:r>
              <a:rPr lang="de-DE" dirty="0" smtClean="0">
                <a:latin typeface="Perpetua"/>
              </a:rPr>
              <a:t>32 </a:t>
            </a:r>
            <a:r>
              <a:rPr lang="de-DE" dirty="0" smtClean="0">
                <a:latin typeface="Perpetua"/>
              </a:rPr>
              <a:t>Schulen</a:t>
            </a:r>
          </a:p>
          <a:p>
            <a:pPr algn="ctr"/>
            <a:r>
              <a:rPr lang="de-DE" dirty="0" smtClean="0">
                <a:latin typeface="Perpetua"/>
              </a:rPr>
              <a:t> </a:t>
            </a:r>
            <a:endParaRPr lang="de-DE" dirty="0">
              <a:latin typeface="Perpetua"/>
            </a:endParaRPr>
          </a:p>
          <a:p>
            <a:pPr algn="ctr"/>
            <a:endParaRPr lang="de-DE" dirty="0">
              <a:latin typeface="Perpetua"/>
            </a:endParaRPr>
          </a:p>
        </p:txBody>
      </p:sp>
      <p:sp>
        <p:nvSpPr>
          <p:cNvPr id="37904" name="Datumsplatzhalter 23"/>
          <p:cNvSpPr>
            <a:spLocks noGrp="1"/>
          </p:cNvSpPr>
          <p:nvPr>
            <p:ph type="dt" sz="quarter" idx="10"/>
          </p:nvPr>
        </p:nvSpPr>
        <p:spPr bwMode="auto">
          <a:xfrm>
            <a:off x="6286500" y="6072188"/>
            <a:ext cx="2643188" cy="142875"/>
          </a:xfrm>
          <a:ln>
            <a:miter lim="800000"/>
            <a:headEnd/>
            <a:tailEnd/>
          </a:ln>
        </p:spPr>
        <p:txBody>
          <a:bodyPr wrap="square" numCol="1" compatLnSpc="1">
            <a:prstTxWarp prst="textNoShape">
              <a:avLst/>
            </a:prstTxWarp>
          </a:bodyPr>
          <a:lstStyle/>
          <a:p>
            <a:pPr fontAlgn="base">
              <a:spcBef>
                <a:spcPct val="0"/>
              </a:spcBef>
              <a:spcAft>
                <a:spcPct val="0"/>
              </a:spcAft>
              <a:defRPr/>
            </a:pPr>
            <a:fld id="{8374608C-6629-4D5D-8DAD-D49E7F1FFA84}" type="datetime1">
              <a:rPr lang="de-DE"/>
              <a:pPr fontAlgn="base">
                <a:spcBef>
                  <a:spcPct val="0"/>
                </a:spcBef>
                <a:spcAft>
                  <a:spcPct val="0"/>
                </a:spcAft>
                <a:defRPr/>
              </a:pPr>
              <a:t>15.06.2019</a:t>
            </a:fld>
            <a:endParaRPr lang="de-DE" dirty="0"/>
          </a:p>
        </p:txBody>
      </p:sp>
      <p:sp>
        <p:nvSpPr>
          <p:cNvPr id="25" name="Foliennummernplatzhalter 24"/>
          <p:cNvSpPr>
            <a:spLocks noGrp="1"/>
          </p:cNvSpPr>
          <p:nvPr>
            <p:ph type="sldNum" sz="quarter" idx="12"/>
          </p:nvPr>
        </p:nvSpPr>
        <p:spPr>
          <a:xfrm>
            <a:off x="6553200" y="5929313"/>
            <a:ext cx="2133600" cy="285750"/>
          </a:xfrm>
        </p:spPr>
        <p:txBody>
          <a:bodyPr/>
          <a:lstStyle/>
          <a:p>
            <a:pPr>
              <a:defRPr/>
            </a:pPr>
            <a:fld id="{2587FE82-0699-4AE0-8FEA-EA59FE5C09E7}" type="slidenum">
              <a:rPr lang="de-DE"/>
              <a:pPr>
                <a:defRPr/>
              </a:pPr>
              <a:t>4</a:t>
            </a:fld>
            <a:endParaRPr lang="de-DE" dirty="0"/>
          </a:p>
        </p:txBody>
      </p:sp>
      <p:pic>
        <p:nvPicPr>
          <p:cNvPr id="5127" name="Grafik 17" descr="JtfO 0910 064.jpg"/>
          <p:cNvPicPr>
            <a:picLocks noChangeAspect="1"/>
          </p:cNvPicPr>
          <p:nvPr/>
        </p:nvPicPr>
        <p:blipFill>
          <a:blip r:embed="rId2" cstate="print"/>
          <a:srcRect/>
          <a:stretch>
            <a:fillRect/>
          </a:stretch>
        </p:blipFill>
        <p:spPr bwMode="auto">
          <a:xfrm>
            <a:off x="-2557463" y="260350"/>
            <a:ext cx="2095500" cy="1571625"/>
          </a:xfrm>
          <a:prstGeom prst="rect">
            <a:avLst/>
          </a:prstGeom>
          <a:noFill/>
          <a:ln w="9525">
            <a:noFill/>
            <a:miter lim="800000"/>
            <a:headEnd/>
            <a:tailEnd/>
          </a:ln>
        </p:spPr>
      </p:pic>
      <p:pic>
        <p:nvPicPr>
          <p:cNvPr id="5128" name="Grafik 18" descr="JtfO 0910 065.jpg"/>
          <p:cNvPicPr>
            <a:picLocks noChangeAspect="1"/>
          </p:cNvPicPr>
          <p:nvPr/>
        </p:nvPicPr>
        <p:blipFill>
          <a:blip r:embed="rId3" cstate="print"/>
          <a:srcRect/>
          <a:stretch>
            <a:fillRect/>
          </a:stretch>
        </p:blipFill>
        <p:spPr bwMode="auto">
          <a:xfrm>
            <a:off x="9828213" y="908050"/>
            <a:ext cx="2095500" cy="1571625"/>
          </a:xfrm>
          <a:prstGeom prst="rect">
            <a:avLst/>
          </a:prstGeom>
          <a:noFill/>
          <a:ln w="9525">
            <a:noFill/>
            <a:miter lim="800000"/>
            <a:headEnd/>
            <a:tailEnd/>
          </a:ln>
        </p:spPr>
      </p:pic>
      <p:pic>
        <p:nvPicPr>
          <p:cNvPr id="5129" name="Grafik 19" descr="JtfO 0910 068.jpg"/>
          <p:cNvPicPr>
            <a:picLocks noChangeAspect="1"/>
          </p:cNvPicPr>
          <p:nvPr/>
        </p:nvPicPr>
        <p:blipFill>
          <a:blip r:embed="rId4" cstate="print"/>
          <a:srcRect/>
          <a:stretch>
            <a:fillRect/>
          </a:stretch>
        </p:blipFill>
        <p:spPr bwMode="auto">
          <a:xfrm>
            <a:off x="9972675" y="1844675"/>
            <a:ext cx="2119313" cy="1589088"/>
          </a:xfrm>
          <a:prstGeom prst="rect">
            <a:avLst/>
          </a:prstGeom>
          <a:noFill/>
          <a:ln w="9525">
            <a:noFill/>
            <a:miter lim="800000"/>
            <a:headEnd/>
            <a:tailEnd/>
          </a:ln>
        </p:spPr>
      </p:pic>
      <p:pic>
        <p:nvPicPr>
          <p:cNvPr id="5130" name="Grafik 20" descr="JtfO 0910 069.jpg"/>
          <p:cNvPicPr>
            <a:picLocks noChangeAspect="1"/>
          </p:cNvPicPr>
          <p:nvPr/>
        </p:nvPicPr>
        <p:blipFill>
          <a:blip r:embed="rId5" cstate="print"/>
          <a:srcRect/>
          <a:stretch>
            <a:fillRect/>
          </a:stretch>
        </p:blipFill>
        <p:spPr bwMode="auto">
          <a:xfrm>
            <a:off x="9972675" y="620713"/>
            <a:ext cx="2000250" cy="1500187"/>
          </a:xfrm>
          <a:prstGeom prst="rect">
            <a:avLst/>
          </a:prstGeom>
          <a:noFill/>
          <a:ln w="9525">
            <a:noFill/>
            <a:miter lim="800000"/>
            <a:headEnd/>
            <a:tailEnd/>
          </a:ln>
        </p:spPr>
      </p:pic>
      <p:pic>
        <p:nvPicPr>
          <p:cNvPr id="5131" name="Grafik 21" descr="JtfO 0910 078.jpg"/>
          <p:cNvPicPr>
            <a:picLocks noChangeAspect="1"/>
          </p:cNvPicPr>
          <p:nvPr/>
        </p:nvPicPr>
        <p:blipFill>
          <a:blip r:embed="rId6" cstate="print"/>
          <a:srcRect/>
          <a:stretch>
            <a:fillRect/>
          </a:stretch>
        </p:blipFill>
        <p:spPr bwMode="auto">
          <a:xfrm>
            <a:off x="-2557463" y="2636838"/>
            <a:ext cx="2286000" cy="1714500"/>
          </a:xfrm>
          <a:prstGeom prst="rect">
            <a:avLst/>
          </a:prstGeom>
          <a:noFill/>
          <a:ln w="9525">
            <a:noFill/>
            <a:miter lim="800000"/>
            <a:headEnd/>
            <a:tailEnd/>
          </a:ln>
        </p:spPr>
      </p:pic>
      <p:pic>
        <p:nvPicPr>
          <p:cNvPr id="5132" name="Grafik 22" descr="JtfO 0910 080.jpg"/>
          <p:cNvPicPr>
            <a:picLocks noChangeAspect="1"/>
          </p:cNvPicPr>
          <p:nvPr/>
        </p:nvPicPr>
        <p:blipFill>
          <a:blip r:embed="rId7" cstate="print"/>
          <a:srcRect/>
          <a:stretch>
            <a:fillRect/>
          </a:stretch>
        </p:blipFill>
        <p:spPr bwMode="auto">
          <a:xfrm>
            <a:off x="-2700338" y="5013325"/>
            <a:ext cx="2143125" cy="1608138"/>
          </a:xfrm>
          <a:prstGeom prst="rect">
            <a:avLst/>
          </a:prstGeom>
          <a:noFill/>
          <a:ln w="9525">
            <a:noFill/>
            <a:miter lim="800000"/>
            <a:headEnd/>
            <a:tailEnd/>
          </a:ln>
        </p:spPr>
      </p:pic>
      <p:pic>
        <p:nvPicPr>
          <p:cNvPr id="5133" name="Grafik 26" descr="JtfO 0910 084.jpg"/>
          <p:cNvPicPr>
            <a:picLocks noChangeAspect="1"/>
          </p:cNvPicPr>
          <p:nvPr/>
        </p:nvPicPr>
        <p:blipFill>
          <a:blip r:embed="rId8" cstate="print"/>
          <a:srcRect/>
          <a:stretch>
            <a:fillRect/>
          </a:stretch>
        </p:blipFill>
        <p:spPr bwMode="auto">
          <a:xfrm>
            <a:off x="9685338" y="2924175"/>
            <a:ext cx="2166937" cy="1625600"/>
          </a:xfrm>
          <a:prstGeom prst="rect">
            <a:avLst/>
          </a:prstGeom>
          <a:noFill/>
          <a:ln w="9525">
            <a:noFill/>
            <a:miter lim="800000"/>
            <a:headEnd/>
            <a:tailEnd/>
          </a:ln>
        </p:spPr>
      </p:pic>
      <p:pic>
        <p:nvPicPr>
          <p:cNvPr id="5134" name="Grafik 27" descr="JtfO 0910 076.jpg"/>
          <p:cNvPicPr>
            <a:picLocks noChangeAspect="1"/>
          </p:cNvPicPr>
          <p:nvPr/>
        </p:nvPicPr>
        <p:blipFill>
          <a:blip r:embed="rId9" cstate="print"/>
          <a:srcRect/>
          <a:stretch>
            <a:fillRect/>
          </a:stretch>
        </p:blipFill>
        <p:spPr bwMode="auto">
          <a:xfrm>
            <a:off x="9828213" y="5229225"/>
            <a:ext cx="1785937" cy="1339850"/>
          </a:xfrm>
          <a:prstGeom prst="rect">
            <a:avLst/>
          </a:prstGeom>
          <a:noFill/>
          <a:ln w="9525">
            <a:noFill/>
            <a:miter lim="800000"/>
            <a:headEnd/>
            <a:tailEnd/>
          </a:ln>
        </p:spPr>
      </p:pic>
      <p:pic>
        <p:nvPicPr>
          <p:cNvPr id="5135" name="Grafik 17" descr="IMG_8479.JPG"/>
          <p:cNvPicPr>
            <a:picLocks noChangeAspect="1"/>
          </p:cNvPicPr>
          <p:nvPr/>
        </p:nvPicPr>
        <p:blipFill>
          <a:blip r:embed="rId10" cstate="print"/>
          <a:srcRect/>
          <a:stretch>
            <a:fillRect/>
          </a:stretch>
        </p:blipFill>
        <p:spPr bwMode="auto">
          <a:xfrm>
            <a:off x="-2628900" y="4652963"/>
            <a:ext cx="2411412" cy="1808162"/>
          </a:xfrm>
          <a:prstGeom prst="rect">
            <a:avLst/>
          </a:prstGeom>
          <a:noFill/>
          <a:ln w="9525">
            <a:noFill/>
            <a:miter lim="800000"/>
            <a:headEnd/>
            <a:tailEnd/>
          </a:ln>
        </p:spPr>
      </p:pic>
      <p:pic>
        <p:nvPicPr>
          <p:cNvPr id="5136" name="Grafik 18" descr="IMG_8482.JPG"/>
          <p:cNvPicPr>
            <a:picLocks noChangeAspect="1"/>
          </p:cNvPicPr>
          <p:nvPr/>
        </p:nvPicPr>
        <p:blipFill>
          <a:blip r:embed="rId11" cstate="print"/>
          <a:srcRect/>
          <a:stretch>
            <a:fillRect/>
          </a:stretch>
        </p:blipFill>
        <p:spPr bwMode="auto">
          <a:xfrm>
            <a:off x="-2557463" y="404813"/>
            <a:ext cx="2363788" cy="1773237"/>
          </a:xfrm>
          <a:prstGeom prst="rect">
            <a:avLst/>
          </a:prstGeom>
          <a:noFill/>
          <a:ln w="9525">
            <a:noFill/>
            <a:miter lim="800000"/>
            <a:headEnd/>
            <a:tailEnd/>
          </a:ln>
        </p:spPr>
      </p:pic>
      <p:pic>
        <p:nvPicPr>
          <p:cNvPr id="5137" name="Grafik 19" descr="IMG_8492.JPG"/>
          <p:cNvPicPr>
            <a:picLocks noChangeAspect="1"/>
          </p:cNvPicPr>
          <p:nvPr/>
        </p:nvPicPr>
        <p:blipFill>
          <a:blip r:embed="rId12" cstate="print"/>
          <a:srcRect/>
          <a:stretch>
            <a:fillRect/>
          </a:stretch>
        </p:blipFill>
        <p:spPr bwMode="auto">
          <a:xfrm>
            <a:off x="9540875" y="1052513"/>
            <a:ext cx="2124075" cy="1592262"/>
          </a:xfrm>
          <a:prstGeom prst="rect">
            <a:avLst/>
          </a:prstGeom>
          <a:noFill/>
          <a:ln w="9525">
            <a:noFill/>
            <a:miter lim="800000"/>
            <a:headEnd/>
            <a:tailEnd/>
          </a:ln>
        </p:spPr>
      </p:pic>
      <p:pic>
        <p:nvPicPr>
          <p:cNvPr id="5138" name="Grafik 20" descr="IMG_8488.JPG"/>
          <p:cNvPicPr>
            <a:picLocks noChangeAspect="1"/>
          </p:cNvPicPr>
          <p:nvPr/>
        </p:nvPicPr>
        <p:blipFill>
          <a:blip r:embed="rId13" cstate="print"/>
          <a:srcRect/>
          <a:stretch>
            <a:fillRect/>
          </a:stretch>
        </p:blipFill>
        <p:spPr bwMode="auto">
          <a:xfrm>
            <a:off x="9828213" y="1844675"/>
            <a:ext cx="2484437" cy="1863725"/>
          </a:xfrm>
          <a:prstGeom prst="rect">
            <a:avLst/>
          </a:prstGeom>
          <a:noFill/>
          <a:ln w="9525">
            <a:noFill/>
            <a:miter lim="800000"/>
            <a:headEnd/>
            <a:tailEnd/>
          </a:ln>
        </p:spPr>
      </p:pic>
      <p:pic>
        <p:nvPicPr>
          <p:cNvPr id="5139" name="Grafik 21" descr="IMG_8525.JPG"/>
          <p:cNvPicPr>
            <a:picLocks noChangeAspect="1"/>
          </p:cNvPicPr>
          <p:nvPr/>
        </p:nvPicPr>
        <p:blipFill>
          <a:blip r:embed="rId14" cstate="print"/>
          <a:srcRect/>
          <a:stretch>
            <a:fillRect/>
          </a:stretch>
        </p:blipFill>
        <p:spPr bwMode="auto">
          <a:xfrm>
            <a:off x="-2628800" y="2564904"/>
            <a:ext cx="2292350" cy="1717675"/>
          </a:xfrm>
          <a:prstGeom prst="rect">
            <a:avLst/>
          </a:prstGeom>
          <a:noFill/>
          <a:ln w="9525">
            <a:noFill/>
            <a:miter lim="800000"/>
            <a:headEnd/>
            <a:tailEnd/>
          </a:ln>
        </p:spPr>
      </p:pic>
      <p:pic>
        <p:nvPicPr>
          <p:cNvPr id="5140" name="Grafik 22" descr="IMG_8510.JPG"/>
          <p:cNvPicPr>
            <a:picLocks noChangeAspect="1"/>
          </p:cNvPicPr>
          <p:nvPr/>
        </p:nvPicPr>
        <p:blipFill>
          <a:blip r:embed="rId15" cstate="print"/>
          <a:srcRect/>
          <a:stretch>
            <a:fillRect/>
          </a:stretch>
        </p:blipFill>
        <p:spPr bwMode="auto">
          <a:xfrm>
            <a:off x="-2557463" y="4292600"/>
            <a:ext cx="2374900" cy="1782763"/>
          </a:xfrm>
          <a:prstGeom prst="rect">
            <a:avLst/>
          </a:prstGeom>
          <a:noFill/>
          <a:ln w="9525">
            <a:noFill/>
            <a:miter lim="800000"/>
            <a:headEnd/>
            <a:tailEnd/>
          </a:ln>
        </p:spPr>
      </p:pic>
      <p:pic>
        <p:nvPicPr>
          <p:cNvPr id="5141" name="Grafik 23" descr="IMG_8518.JPG"/>
          <p:cNvPicPr>
            <a:picLocks noChangeAspect="1"/>
          </p:cNvPicPr>
          <p:nvPr/>
        </p:nvPicPr>
        <p:blipFill>
          <a:blip r:embed="rId16" cstate="print"/>
          <a:srcRect/>
          <a:stretch>
            <a:fillRect/>
          </a:stretch>
        </p:blipFill>
        <p:spPr bwMode="auto">
          <a:xfrm>
            <a:off x="10044113" y="3716338"/>
            <a:ext cx="2339975" cy="1755775"/>
          </a:xfrm>
          <a:prstGeom prst="rect">
            <a:avLst/>
          </a:prstGeom>
          <a:noFill/>
          <a:ln w="9525">
            <a:noFill/>
            <a:miter lim="800000"/>
            <a:headEnd/>
            <a:tailEnd/>
          </a:ln>
        </p:spPr>
      </p:pic>
      <p:pic>
        <p:nvPicPr>
          <p:cNvPr id="5142" name="Grafik 22" descr="IMG_0013.JPG"/>
          <p:cNvPicPr>
            <a:picLocks noChangeAspect="1"/>
          </p:cNvPicPr>
          <p:nvPr/>
        </p:nvPicPr>
        <p:blipFill>
          <a:blip r:embed="rId17" cstate="print"/>
          <a:srcRect/>
          <a:stretch>
            <a:fillRect/>
          </a:stretch>
        </p:blipFill>
        <p:spPr bwMode="auto">
          <a:xfrm>
            <a:off x="323850" y="333375"/>
            <a:ext cx="2482850" cy="1862138"/>
          </a:xfrm>
          <a:prstGeom prst="rect">
            <a:avLst/>
          </a:prstGeom>
          <a:noFill/>
          <a:ln w="9525">
            <a:noFill/>
            <a:miter lim="800000"/>
            <a:headEnd/>
            <a:tailEnd/>
          </a:ln>
        </p:spPr>
      </p:pic>
      <p:pic>
        <p:nvPicPr>
          <p:cNvPr id="5143" name="Grafik 23" descr="IMG_0040.JPG"/>
          <p:cNvPicPr>
            <a:picLocks noChangeAspect="1"/>
          </p:cNvPicPr>
          <p:nvPr/>
        </p:nvPicPr>
        <p:blipFill>
          <a:blip r:embed="rId18" cstate="print"/>
          <a:srcRect/>
          <a:stretch>
            <a:fillRect/>
          </a:stretch>
        </p:blipFill>
        <p:spPr bwMode="auto">
          <a:xfrm>
            <a:off x="323850" y="2636838"/>
            <a:ext cx="2447925" cy="1836737"/>
          </a:xfrm>
          <a:prstGeom prst="rect">
            <a:avLst/>
          </a:prstGeom>
          <a:noFill/>
          <a:ln w="9525">
            <a:noFill/>
            <a:miter lim="800000"/>
            <a:headEnd/>
            <a:tailEnd/>
          </a:ln>
        </p:spPr>
      </p:pic>
      <p:pic>
        <p:nvPicPr>
          <p:cNvPr id="5144" name="Grafik 28" descr="IMG_0050.JPG"/>
          <p:cNvPicPr>
            <a:picLocks noChangeAspect="1"/>
          </p:cNvPicPr>
          <p:nvPr/>
        </p:nvPicPr>
        <p:blipFill>
          <a:blip r:embed="rId19" cstate="print"/>
          <a:srcRect/>
          <a:stretch>
            <a:fillRect/>
          </a:stretch>
        </p:blipFill>
        <p:spPr bwMode="auto">
          <a:xfrm>
            <a:off x="3419475" y="333375"/>
            <a:ext cx="2339975" cy="1754188"/>
          </a:xfrm>
          <a:prstGeom prst="rect">
            <a:avLst/>
          </a:prstGeom>
          <a:noFill/>
          <a:ln w="9525">
            <a:noFill/>
            <a:miter lim="800000"/>
            <a:headEnd/>
            <a:tailEnd/>
          </a:ln>
        </p:spPr>
      </p:pic>
      <p:pic>
        <p:nvPicPr>
          <p:cNvPr id="5145" name="Picture 29" descr="F:\kkjsp-hkm-13.03.15\cross-26.09.14\DSCI2135.JPG"/>
          <p:cNvPicPr>
            <a:picLocks noChangeAspect="1" noChangeArrowheads="1"/>
          </p:cNvPicPr>
          <p:nvPr/>
        </p:nvPicPr>
        <p:blipFill>
          <a:blip r:embed="rId20" cstate="print"/>
          <a:srcRect/>
          <a:stretch>
            <a:fillRect/>
          </a:stretch>
        </p:blipFill>
        <p:spPr bwMode="auto">
          <a:xfrm>
            <a:off x="3203575" y="4508500"/>
            <a:ext cx="2520950" cy="1890713"/>
          </a:xfrm>
          <a:prstGeom prst="rect">
            <a:avLst/>
          </a:prstGeom>
          <a:noFill/>
          <a:ln w="9525">
            <a:noFill/>
            <a:miter lim="800000"/>
            <a:headEnd/>
            <a:tailEnd/>
          </a:ln>
        </p:spPr>
      </p:pic>
      <p:pic>
        <p:nvPicPr>
          <p:cNvPr id="5146" name="Picture 31" descr="F:\kkjsp-hkm-13.03.15\cross-26.09.14\DSCI2150.JPG"/>
          <p:cNvPicPr>
            <a:picLocks noChangeAspect="1" noChangeArrowheads="1"/>
          </p:cNvPicPr>
          <p:nvPr/>
        </p:nvPicPr>
        <p:blipFill>
          <a:blip r:embed="rId21" cstate="print"/>
          <a:srcRect/>
          <a:stretch>
            <a:fillRect/>
          </a:stretch>
        </p:blipFill>
        <p:spPr bwMode="auto">
          <a:xfrm>
            <a:off x="323850" y="4652963"/>
            <a:ext cx="2619375" cy="1965325"/>
          </a:xfrm>
          <a:prstGeom prst="rect">
            <a:avLst/>
          </a:prstGeom>
          <a:noFill/>
          <a:ln w="9525">
            <a:noFill/>
            <a:miter lim="800000"/>
            <a:headEnd/>
            <a:tailEnd/>
          </a:ln>
        </p:spPr>
      </p:pic>
      <p:pic>
        <p:nvPicPr>
          <p:cNvPr id="5147" name="Picture 32" descr="F:\kkjsp-hkm-13.03.15\cross-26.09.14\DSCI2182.JPG"/>
          <p:cNvPicPr>
            <a:picLocks noChangeAspect="1" noChangeArrowheads="1"/>
          </p:cNvPicPr>
          <p:nvPr/>
        </p:nvPicPr>
        <p:blipFill>
          <a:blip r:embed="rId22" cstate="print"/>
          <a:srcRect/>
          <a:stretch>
            <a:fillRect/>
          </a:stretch>
        </p:blipFill>
        <p:spPr bwMode="auto">
          <a:xfrm>
            <a:off x="6011863" y="4292600"/>
            <a:ext cx="2835275" cy="2127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9646"/>
                                        </p:tgtEl>
                                        <p:attrNameLst>
                                          <p:attrName>style.visibility</p:attrName>
                                        </p:attrNameLst>
                                      </p:cBhvr>
                                      <p:to>
                                        <p:strVal val="visible"/>
                                      </p:to>
                                    </p:set>
                                    <p:anim calcmode="lin" valueType="num">
                                      <p:cBhvr>
                                        <p:cTn id="7" dur="2000" fill="hold"/>
                                        <p:tgtEl>
                                          <p:spTgt spid="69646"/>
                                        </p:tgtEl>
                                        <p:attrNameLst>
                                          <p:attrName>ppt_w</p:attrName>
                                        </p:attrNameLst>
                                      </p:cBhvr>
                                      <p:tavLst>
                                        <p:tav tm="0">
                                          <p:val>
                                            <p:strVal val="#ppt_w+.3"/>
                                          </p:val>
                                        </p:tav>
                                        <p:tav tm="100000">
                                          <p:val>
                                            <p:strVal val="#ppt_w"/>
                                          </p:val>
                                        </p:tav>
                                      </p:tavLst>
                                    </p:anim>
                                    <p:anim calcmode="lin" valueType="num">
                                      <p:cBhvr>
                                        <p:cTn id="8" dur="2000" fill="hold"/>
                                        <p:tgtEl>
                                          <p:spTgt spid="69646"/>
                                        </p:tgtEl>
                                        <p:attrNameLst>
                                          <p:attrName>ppt_h</p:attrName>
                                        </p:attrNameLst>
                                      </p:cBhvr>
                                      <p:tavLst>
                                        <p:tav tm="0">
                                          <p:val>
                                            <p:strVal val="#ppt_h"/>
                                          </p:val>
                                        </p:tav>
                                        <p:tav tm="100000">
                                          <p:val>
                                            <p:strVal val="#ppt_h"/>
                                          </p:val>
                                        </p:tav>
                                      </p:tavLst>
                                    </p:anim>
                                    <p:animEffect transition="in" filter="fade">
                                      <p:cBhvr>
                                        <p:cTn id="9" dur="2000"/>
                                        <p:tgtEl>
                                          <p:spTgt spid="69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Grafik 4" descr="IMG_3950.JPG"/>
          <p:cNvPicPr>
            <a:picLocks noChangeAspect="1"/>
          </p:cNvPicPr>
          <p:nvPr/>
        </p:nvPicPr>
        <p:blipFill>
          <a:blip r:embed="rId2" cstate="print"/>
          <a:srcRect/>
          <a:stretch>
            <a:fillRect/>
          </a:stretch>
        </p:blipFill>
        <p:spPr bwMode="auto">
          <a:xfrm>
            <a:off x="684213" y="3242826"/>
            <a:ext cx="2447627" cy="1837174"/>
          </a:xfrm>
          <a:prstGeom prst="rect">
            <a:avLst/>
          </a:prstGeom>
          <a:noFill/>
          <a:ln w="9525">
            <a:noFill/>
            <a:miter lim="800000"/>
            <a:headEnd/>
            <a:tailEnd/>
          </a:ln>
        </p:spPr>
      </p:pic>
      <p:pic>
        <p:nvPicPr>
          <p:cNvPr id="35843" name="Grafik 6" descr="IMG_3959.JPG"/>
          <p:cNvPicPr>
            <a:picLocks noChangeAspect="1"/>
          </p:cNvPicPr>
          <p:nvPr/>
        </p:nvPicPr>
        <p:blipFill>
          <a:blip r:embed="rId3" cstate="print"/>
          <a:srcRect/>
          <a:stretch>
            <a:fillRect/>
          </a:stretch>
        </p:blipFill>
        <p:spPr bwMode="auto">
          <a:xfrm>
            <a:off x="2268538" y="4652963"/>
            <a:ext cx="1912937" cy="1435100"/>
          </a:xfrm>
          <a:prstGeom prst="rect">
            <a:avLst/>
          </a:prstGeom>
          <a:noFill/>
          <a:ln w="9525">
            <a:noFill/>
            <a:miter lim="800000"/>
            <a:headEnd/>
            <a:tailEnd/>
          </a:ln>
        </p:spPr>
      </p:pic>
      <p:pic>
        <p:nvPicPr>
          <p:cNvPr id="35844" name="Grafik 7" descr="IMG_9480.JPG"/>
          <p:cNvPicPr>
            <a:picLocks noChangeAspect="1"/>
          </p:cNvPicPr>
          <p:nvPr/>
        </p:nvPicPr>
        <p:blipFill>
          <a:blip r:embed="rId4" cstate="print"/>
          <a:srcRect/>
          <a:stretch>
            <a:fillRect/>
          </a:stretch>
        </p:blipFill>
        <p:spPr bwMode="auto">
          <a:xfrm>
            <a:off x="4572000" y="3356992"/>
            <a:ext cx="3226782" cy="2421508"/>
          </a:xfrm>
          <a:prstGeom prst="rect">
            <a:avLst/>
          </a:prstGeom>
          <a:noFill/>
          <a:ln w="9525">
            <a:noFill/>
            <a:miter lim="800000"/>
            <a:headEnd/>
            <a:tailEnd/>
          </a:ln>
        </p:spPr>
      </p:pic>
      <p:pic>
        <p:nvPicPr>
          <p:cNvPr id="35845" name="Grafik 8" descr="IMG_9475.JPG"/>
          <p:cNvPicPr>
            <a:picLocks noChangeAspect="1"/>
          </p:cNvPicPr>
          <p:nvPr/>
        </p:nvPicPr>
        <p:blipFill>
          <a:blip r:embed="rId5" cstate="print"/>
          <a:srcRect/>
          <a:stretch>
            <a:fillRect/>
          </a:stretch>
        </p:blipFill>
        <p:spPr bwMode="auto">
          <a:xfrm>
            <a:off x="6732588" y="4941888"/>
            <a:ext cx="1906587" cy="1430337"/>
          </a:xfrm>
          <a:prstGeom prst="rect">
            <a:avLst/>
          </a:prstGeom>
          <a:noFill/>
          <a:ln w="9525">
            <a:noFill/>
            <a:miter lim="800000"/>
            <a:headEnd/>
            <a:tailEnd/>
          </a:ln>
        </p:spPr>
      </p:pic>
      <p:sp>
        <p:nvSpPr>
          <p:cNvPr id="35846" name="Rechteck 5"/>
          <p:cNvSpPr>
            <a:spLocks noChangeArrowheads="1"/>
          </p:cNvSpPr>
          <p:nvPr/>
        </p:nvSpPr>
        <p:spPr bwMode="auto">
          <a:xfrm>
            <a:off x="971600" y="908720"/>
            <a:ext cx="6697662" cy="1815882"/>
          </a:xfrm>
          <a:prstGeom prst="rect">
            <a:avLst/>
          </a:prstGeom>
          <a:noFill/>
          <a:ln w="9525">
            <a:noFill/>
            <a:miter lim="800000"/>
            <a:headEnd/>
            <a:tailEnd/>
          </a:ln>
        </p:spPr>
        <p:txBody>
          <a:bodyPr>
            <a:spAutoFit/>
          </a:bodyPr>
          <a:lstStyle/>
          <a:p>
            <a:r>
              <a:rPr lang="de-DE" sz="2800" b="1" dirty="0" smtClean="0"/>
              <a:t>LKG </a:t>
            </a:r>
            <a:r>
              <a:rPr lang="de-DE" sz="2800" b="1" dirty="0" err="1" smtClean="0"/>
              <a:t>Annaberg</a:t>
            </a:r>
            <a:r>
              <a:rPr lang="de-DE" sz="2800" b="1" dirty="0" smtClean="0"/>
              <a:t> Jungen- Teilnahme am  Regionalfinale in Frankenberg:</a:t>
            </a:r>
          </a:p>
          <a:p>
            <a:r>
              <a:rPr lang="de-DE" sz="2800" b="1" dirty="0" smtClean="0"/>
              <a:t>Platz 4</a:t>
            </a:r>
            <a:endParaRPr lang="de-DE" sz="2800" b="1" dirty="0" smtClean="0"/>
          </a:p>
          <a:p>
            <a:endParaRPr lang="de-DE" sz="2800"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WordArt 4" descr="Vertikal dünn"/>
          <p:cNvSpPr>
            <a:spLocks noChangeArrowheads="1" noChangeShapeType="1" noTextEdit="1"/>
          </p:cNvSpPr>
          <p:nvPr/>
        </p:nvSpPr>
        <p:spPr bwMode="auto">
          <a:xfrm>
            <a:off x="323850" y="260350"/>
            <a:ext cx="5184775" cy="1008063"/>
          </a:xfrm>
          <a:prstGeom prst="rect">
            <a:avLst/>
          </a:prstGeom>
        </p:spPr>
        <p:txBody>
          <a:bodyPr wrap="none" fromWordArt="1">
            <a:prstTxWarp prst="textCurveUp">
              <a:avLst>
                <a:gd name="adj" fmla="val 45403"/>
              </a:avLst>
            </a:prstTxWarp>
          </a:bodyPr>
          <a:lstStyle/>
          <a:p>
            <a:pPr algn="ctr"/>
            <a:r>
              <a:rPr lang="de-DE"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Schwimmen-J.t.f.O Kl.2- WK V </a:t>
            </a:r>
          </a:p>
        </p:txBody>
      </p:sp>
      <p:sp>
        <p:nvSpPr>
          <p:cNvPr id="36867" name="WordArt 5" descr="Papiertüte"/>
          <p:cNvSpPr>
            <a:spLocks noChangeArrowheads="1" noChangeShapeType="1" noTextEdit="1"/>
          </p:cNvSpPr>
          <p:nvPr/>
        </p:nvSpPr>
        <p:spPr bwMode="auto">
          <a:xfrm>
            <a:off x="9685338" y="692150"/>
            <a:ext cx="4572000" cy="1079500"/>
          </a:xfrm>
          <a:prstGeom prst="rect">
            <a:avLst/>
          </a:prstGeom>
        </p:spPr>
        <p:txBody>
          <a:bodyPr wrap="none" fromWordArt="1">
            <a:prstTxWarp prst="textCascadeUp">
              <a:avLst>
                <a:gd name="adj" fmla="val 44444"/>
              </a:avLst>
            </a:prstTxWarp>
            <a:scene3d>
              <a:camera prst="legacyPerspectiveTopLeft">
                <a:rot lat="0" lon="20519974" rev="0"/>
              </a:camera>
              <a:lightRig rig="legacyHarsh3" dir="r"/>
            </a:scene3d>
            <a:sp3d extrusionH="430200" prstMaterial="legacyMatte">
              <a:extrusionClr>
                <a:srgbClr val="006600"/>
              </a:extrusionClr>
            </a:sp3d>
          </a:bodyPr>
          <a:lstStyle/>
          <a:p>
            <a:pPr algn="ctr"/>
            <a:r>
              <a:rPr lang="de-DE" kern="10">
                <a:ln w="9525">
                  <a:round/>
                  <a:headEnd/>
                  <a:tailEnd/>
                </a:ln>
                <a:blipFill dpi="0" rotWithShape="0">
                  <a:blip r:embed="rId2"/>
                  <a:srcRect/>
                  <a:tile tx="0" ty="0" sx="100000" sy="100000" flip="none" algn="tl"/>
                </a:blipFill>
                <a:latin typeface="Arial Black"/>
              </a:rPr>
              <a:t>en KA Schwimm Kl. 3</a:t>
            </a:r>
          </a:p>
        </p:txBody>
      </p:sp>
      <p:graphicFrame>
        <p:nvGraphicFramePr>
          <p:cNvPr id="26" name="Object 2"/>
          <p:cNvGraphicFramePr>
            <a:graphicFrameLocks noChangeAspect="1"/>
          </p:cNvGraphicFramePr>
          <p:nvPr/>
        </p:nvGraphicFramePr>
        <p:xfrm>
          <a:off x="-3305175" y="1354138"/>
          <a:ext cx="3508375" cy="3513137"/>
        </p:xfrm>
        <a:graphic>
          <a:graphicData uri="http://schemas.openxmlformats.org/drawingml/2006/chart">
            <c:chart xmlns:c="http://schemas.openxmlformats.org/drawingml/2006/chart" xmlns:r="http://schemas.openxmlformats.org/officeDocument/2006/relationships" r:id="rId3"/>
          </a:graphicData>
        </a:graphic>
      </p:graphicFrame>
      <p:sp>
        <p:nvSpPr>
          <p:cNvPr id="59399" name="WordArt 7"/>
          <p:cNvSpPr>
            <a:spLocks noChangeArrowheads="1" noChangeShapeType="1" noTextEdit="1"/>
          </p:cNvSpPr>
          <p:nvPr/>
        </p:nvSpPr>
        <p:spPr bwMode="auto">
          <a:xfrm>
            <a:off x="5435600" y="1268413"/>
            <a:ext cx="2843213" cy="504825"/>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de-DE" sz="1400" kern="10">
                <a:ln w="9525">
                  <a:round/>
                  <a:headEnd/>
                  <a:tailEnd/>
                </a:ln>
                <a:gradFill rotWithShape="1">
                  <a:gsLst>
                    <a:gs pos="0">
                      <a:srgbClr val="FFE701"/>
                    </a:gs>
                    <a:gs pos="100000">
                      <a:srgbClr val="FE3E02"/>
                    </a:gs>
                  </a:gsLst>
                  <a:lin ang="5400000" scaled="1"/>
                </a:gradFill>
                <a:latin typeface="Impact"/>
              </a:rPr>
              <a:t>Schulschwimmzentrum</a:t>
            </a:r>
          </a:p>
        </p:txBody>
      </p:sp>
      <p:sp>
        <p:nvSpPr>
          <p:cNvPr id="59404" name="Text Box 12"/>
          <p:cNvSpPr txBox="1">
            <a:spLocks noChangeArrowheads="1"/>
          </p:cNvSpPr>
          <p:nvPr/>
        </p:nvSpPr>
        <p:spPr bwMode="auto">
          <a:xfrm>
            <a:off x="10188575" y="3789363"/>
            <a:ext cx="2016125" cy="366712"/>
          </a:xfrm>
          <a:prstGeom prst="rect">
            <a:avLst/>
          </a:prstGeom>
          <a:noFill/>
          <a:ln w="9525">
            <a:noFill/>
            <a:miter lim="800000"/>
            <a:headEnd/>
            <a:tailEnd/>
          </a:ln>
        </p:spPr>
        <p:txBody>
          <a:bodyPr>
            <a:spAutoFit/>
          </a:bodyPr>
          <a:lstStyle/>
          <a:p>
            <a:pPr>
              <a:spcBef>
                <a:spcPct val="50000"/>
              </a:spcBef>
            </a:pPr>
            <a:r>
              <a:rPr lang="de-DE">
                <a:latin typeface="Perpetua"/>
              </a:rPr>
              <a:t>2. GS Adam Ries</a:t>
            </a:r>
          </a:p>
        </p:txBody>
      </p:sp>
      <p:sp>
        <p:nvSpPr>
          <p:cNvPr id="59405" name="Text Box 13"/>
          <p:cNvSpPr txBox="1">
            <a:spLocks noChangeArrowheads="1"/>
          </p:cNvSpPr>
          <p:nvPr/>
        </p:nvSpPr>
        <p:spPr bwMode="auto">
          <a:xfrm>
            <a:off x="10260013" y="3213100"/>
            <a:ext cx="2571750" cy="369888"/>
          </a:xfrm>
          <a:prstGeom prst="rect">
            <a:avLst/>
          </a:prstGeom>
          <a:noFill/>
          <a:ln w="9525">
            <a:noFill/>
            <a:miter lim="800000"/>
            <a:headEnd/>
            <a:tailEnd/>
          </a:ln>
        </p:spPr>
        <p:txBody>
          <a:bodyPr>
            <a:spAutoFit/>
          </a:bodyPr>
          <a:lstStyle/>
          <a:p>
            <a:pPr algn="ctr">
              <a:spcBef>
                <a:spcPct val="50000"/>
              </a:spcBef>
            </a:pPr>
            <a:r>
              <a:rPr lang="de-DE">
                <a:latin typeface="Perpetua"/>
              </a:rPr>
              <a:t> 3. GS Kleinrückerswalde</a:t>
            </a:r>
          </a:p>
        </p:txBody>
      </p:sp>
      <p:sp>
        <p:nvSpPr>
          <p:cNvPr id="59406" name="Text Box 14"/>
          <p:cNvSpPr txBox="1">
            <a:spLocks noChangeArrowheads="1"/>
          </p:cNvSpPr>
          <p:nvPr/>
        </p:nvSpPr>
        <p:spPr bwMode="auto">
          <a:xfrm>
            <a:off x="9467850" y="549275"/>
            <a:ext cx="2286000" cy="366713"/>
          </a:xfrm>
          <a:prstGeom prst="rect">
            <a:avLst/>
          </a:prstGeom>
          <a:solidFill>
            <a:srgbClr val="FF0000"/>
          </a:solidFill>
          <a:ln w="9525">
            <a:noFill/>
            <a:miter lim="800000"/>
            <a:headEnd/>
            <a:tailEnd/>
          </a:ln>
        </p:spPr>
        <p:txBody>
          <a:bodyPr>
            <a:spAutoFit/>
          </a:bodyPr>
          <a:lstStyle/>
          <a:p>
            <a:pPr algn="ctr">
              <a:spcBef>
                <a:spcPct val="50000"/>
              </a:spcBef>
            </a:pPr>
            <a:r>
              <a:rPr lang="de-DE">
                <a:latin typeface="Perpetua"/>
              </a:rPr>
              <a:t>1. GS Gelenau</a:t>
            </a:r>
          </a:p>
        </p:txBody>
      </p:sp>
      <p:sp>
        <p:nvSpPr>
          <p:cNvPr id="59407" name="Text Box 15"/>
          <p:cNvSpPr txBox="1">
            <a:spLocks noChangeArrowheads="1"/>
          </p:cNvSpPr>
          <p:nvPr/>
        </p:nvSpPr>
        <p:spPr bwMode="auto">
          <a:xfrm>
            <a:off x="9144000" y="6165850"/>
            <a:ext cx="3024188" cy="369888"/>
          </a:xfrm>
          <a:prstGeom prst="rect">
            <a:avLst/>
          </a:prstGeom>
          <a:noFill/>
          <a:ln w="9525">
            <a:noFill/>
            <a:miter lim="800000"/>
            <a:headEnd/>
            <a:tailEnd/>
          </a:ln>
        </p:spPr>
        <p:txBody>
          <a:bodyPr>
            <a:spAutoFit/>
          </a:bodyPr>
          <a:lstStyle/>
          <a:p>
            <a:pPr algn="ctr">
              <a:spcBef>
                <a:spcPct val="50000"/>
              </a:spcBef>
            </a:pPr>
            <a:r>
              <a:rPr lang="de-DE" b="1">
                <a:latin typeface="Perpetua"/>
              </a:rPr>
              <a:t>14 Mannschaften</a:t>
            </a:r>
          </a:p>
        </p:txBody>
      </p:sp>
      <p:sp>
        <p:nvSpPr>
          <p:cNvPr id="59409" name="Text Box 17"/>
          <p:cNvSpPr txBox="1">
            <a:spLocks noChangeArrowheads="1"/>
          </p:cNvSpPr>
          <p:nvPr/>
        </p:nvSpPr>
        <p:spPr bwMode="auto">
          <a:xfrm>
            <a:off x="-5292725" y="0"/>
            <a:ext cx="4932362" cy="276225"/>
          </a:xfrm>
          <a:prstGeom prst="rect">
            <a:avLst/>
          </a:prstGeom>
          <a:noFill/>
          <a:ln w="9525">
            <a:noFill/>
            <a:miter lim="800000"/>
            <a:headEnd/>
            <a:tailEnd/>
          </a:ln>
        </p:spPr>
        <p:txBody>
          <a:bodyPr>
            <a:spAutoFit/>
          </a:bodyPr>
          <a:lstStyle/>
          <a:p>
            <a:pPr>
              <a:spcBef>
                <a:spcPct val="50000"/>
              </a:spcBef>
            </a:pPr>
            <a:r>
              <a:rPr lang="de-DE" sz="1200" dirty="0">
                <a:latin typeface="Perpetua"/>
              </a:rPr>
              <a:t>                        03       04     05       06      07     08     09    10</a:t>
            </a:r>
          </a:p>
        </p:txBody>
      </p:sp>
      <p:pic>
        <p:nvPicPr>
          <p:cNvPr id="36875" name="Grafik 17" descr="IMG_2253.JPG"/>
          <p:cNvPicPr>
            <a:picLocks noChangeAspect="1"/>
          </p:cNvPicPr>
          <p:nvPr/>
        </p:nvPicPr>
        <p:blipFill>
          <a:blip r:embed="rId4" cstate="print"/>
          <a:srcRect/>
          <a:stretch>
            <a:fillRect/>
          </a:stretch>
        </p:blipFill>
        <p:spPr bwMode="auto">
          <a:xfrm>
            <a:off x="10333038" y="4365625"/>
            <a:ext cx="2190750" cy="1643063"/>
          </a:xfrm>
          <a:prstGeom prst="rect">
            <a:avLst/>
          </a:prstGeom>
          <a:noFill/>
          <a:ln w="9525">
            <a:noFill/>
            <a:miter lim="800000"/>
            <a:headEnd/>
            <a:tailEnd/>
          </a:ln>
        </p:spPr>
      </p:pic>
      <p:sp>
        <p:nvSpPr>
          <p:cNvPr id="36876" name="Textfeld 18"/>
          <p:cNvSpPr txBox="1">
            <a:spLocks noChangeArrowheads="1"/>
          </p:cNvSpPr>
          <p:nvPr/>
        </p:nvSpPr>
        <p:spPr bwMode="auto">
          <a:xfrm flipH="1">
            <a:off x="403225" y="5286375"/>
            <a:ext cx="46038" cy="369888"/>
          </a:xfrm>
          <a:prstGeom prst="rect">
            <a:avLst/>
          </a:prstGeom>
          <a:noFill/>
          <a:ln w="9525">
            <a:noFill/>
            <a:miter lim="800000"/>
            <a:headEnd/>
            <a:tailEnd/>
          </a:ln>
        </p:spPr>
        <p:txBody>
          <a:bodyPr>
            <a:spAutoFit/>
          </a:bodyPr>
          <a:lstStyle/>
          <a:p>
            <a:r>
              <a:rPr lang="de-DE">
                <a:latin typeface="Perpetua"/>
              </a:rPr>
              <a:t>     </a:t>
            </a:r>
          </a:p>
        </p:txBody>
      </p:sp>
      <p:sp>
        <p:nvSpPr>
          <p:cNvPr id="36877" name="Textfeld 21"/>
          <p:cNvSpPr txBox="1">
            <a:spLocks noChangeArrowheads="1"/>
          </p:cNvSpPr>
          <p:nvPr/>
        </p:nvSpPr>
        <p:spPr bwMode="auto">
          <a:xfrm>
            <a:off x="9144000" y="6488113"/>
            <a:ext cx="3786188" cy="369887"/>
          </a:xfrm>
          <a:prstGeom prst="rect">
            <a:avLst/>
          </a:prstGeom>
          <a:noFill/>
          <a:ln w="9525">
            <a:noFill/>
            <a:miter lim="800000"/>
            <a:headEnd/>
            <a:tailEnd/>
          </a:ln>
        </p:spPr>
        <p:txBody>
          <a:bodyPr>
            <a:spAutoFit/>
          </a:bodyPr>
          <a:lstStyle/>
          <a:p>
            <a:r>
              <a:rPr lang="de-DE">
                <a:latin typeface="Perpetua"/>
              </a:rPr>
              <a:t>Staffelsieger Kl. 3: GS An d. Riesenburg</a:t>
            </a:r>
          </a:p>
        </p:txBody>
      </p:sp>
      <p:sp>
        <p:nvSpPr>
          <p:cNvPr id="9234" name="Datumsplatzhalter 19"/>
          <p:cNvSpPr>
            <a:spLocks noGrp="1"/>
          </p:cNvSpPr>
          <p:nvPr>
            <p:ph type="dt" sz="quarter" idx="10"/>
          </p:nvPr>
        </p:nvSpPr>
        <p:spPr bwMode="auto">
          <a:xfrm>
            <a:off x="457200" y="6143625"/>
            <a:ext cx="2133600" cy="577850"/>
          </a:xfrm>
          <a:ln>
            <a:miter lim="800000"/>
            <a:headEnd/>
            <a:tailEnd/>
          </a:ln>
        </p:spPr>
        <p:txBody>
          <a:bodyPr wrap="square" numCol="1" compatLnSpc="1">
            <a:prstTxWarp prst="textNoShape">
              <a:avLst/>
            </a:prstTxWarp>
          </a:bodyPr>
          <a:lstStyle/>
          <a:p>
            <a:pPr fontAlgn="base">
              <a:spcBef>
                <a:spcPct val="0"/>
              </a:spcBef>
              <a:spcAft>
                <a:spcPct val="0"/>
              </a:spcAft>
              <a:defRPr/>
            </a:pPr>
            <a:fld id="{28AFBC94-DD43-4EE8-9EBA-238547A86847}" type="datetime1">
              <a:rPr lang="de-DE"/>
              <a:pPr fontAlgn="base">
                <a:spcBef>
                  <a:spcPct val="0"/>
                </a:spcBef>
                <a:spcAft>
                  <a:spcPct val="0"/>
                </a:spcAft>
                <a:defRPr/>
              </a:pPr>
              <a:t>15.06.2019</a:t>
            </a:fld>
            <a:endParaRPr lang="de-DE" dirty="0"/>
          </a:p>
        </p:txBody>
      </p:sp>
      <p:sp>
        <p:nvSpPr>
          <p:cNvPr id="23" name="Foliennummernplatzhalter 22"/>
          <p:cNvSpPr>
            <a:spLocks noGrp="1"/>
          </p:cNvSpPr>
          <p:nvPr>
            <p:ph type="sldNum" sz="quarter" idx="12"/>
          </p:nvPr>
        </p:nvSpPr>
        <p:spPr>
          <a:xfrm>
            <a:off x="-2124075" y="6021388"/>
            <a:ext cx="457200" cy="428625"/>
          </a:xfrm>
        </p:spPr>
        <p:txBody>
          <a:bodyPr/>
          <a:lstStyle/>
          <a:p>
            <a:pPr>
              <a:defRPr/>
            </a:pPr>
            <a:fld id="{CDA6F64C-C85F-4692-A099-7E793334E3ED}" type="slidenum">
              <a:rPr lang="de-DE"/>
              <a:pPr>
                <a:defRPr/>
              </a:pPr>
              <a:t>41</a:t>
            </a:fld>
            <a:endParaRPr lang="de-DE" dirty="0"/>
          </a:p>
        </p:txBody>
      </p:sp>
      <p:pic>
        <p:nvPicPr>
          <p:cNvPr id="36880" name="Grafik 19" descr="Schulsport 10 001.jpg"/>
          <p:cNvPicPr>
            <a:picLocks noChangeAspect="1"/>
          </p:cNvPicPr>
          <p:nvPr/>
        </p:nvPicPr>
        <p:blipFill>
          <a:blip r:embed="rId5" cstate="print"/>
          <a:srcRect/>
          <a:stretch>
            <a:fillRect/>
          </a:stretch>
        </p:blipFill>
        <p:spPr bwMode="auto">
          <a:xfrm>
            <a:off x="-2484438" y="5013325"/>
            <a:ext cx="1844675" cy="1382713"/>
          </a:xfrm>
          <a:prstGeom prst="rect">
            <a:avLst/>
          </a:prstGeom>
          <a:noFill/>
          <a:ln w="9525">
            <a:noFill/>
            <a:miter lim="800000"/>
            <a:headEnd/>
            <a:tailEnd/>
          </a:ln>
        </p:spPr>
      </p:pic>
      <p:pic>
        <p:nvPicPr>
          <p:cNvPr id="36881" name="Picture 3" descr="D:\FILES\PFILES\MSOFFICE\MEDIA\CNTCD1\ClipArt2\j0232144.wmf"/>
          <p:cNvPicPr>
            <a:picLocks noChangeAspect="1" noChangeArrowheads="1"/>
          </p:cNvPicPr>
          <p:nvPr/>
        </p:nvPicPr>
        <p:blipFill>
          <a:blip r:embed="rId6" cstate="print"/>
          <a:srcRect/>
          <a:stretch>
            <a:fillRect/>
          </a:stretch>
        </p:blipFill>
        <p:spPr bwMode="auto">
          <a:xfrm>
            <a:off x="7524750" y="2133600"/>
            <a:ext cx="1439863" cy="1566863"/>
          </a:xfrm>
          <a:prstGeom prst="rect">
            <a:avLst/>
          </a:prstGeom>
          <a:noFill/>
          <a:ln w="9525">
            <a:noFill/>
            <a:miter lim="800000"/>
            <a:headEnd/>
            <a:tailEnd/>
          </a:ln>
        </p:spPr>
      </p:pic>
      <p:pic>
        <p:nvPicPr>
          <p:cNvPr id="36882" name="Picture 4" descr="D:\FILES\PFILES\MSOFFICE\MEDIA\CNTCD1\ClipArt1\j0199068.wmf"/>
          <p:cNvPicPr>
            <a:picLocks noChangeAspect="1" noChangeArrowheads="1"/>
          </p:cNvPicPr>
          <p:nvPr/>
        </p:nvPicPr>
        <p:blipFill>
          <a:blip r:embed="rId7" cstate="print"/>
          <a:srcRect/>
          <a:stretch>
            <a:fillRect/>
          </a:stretch>
        </p:blipFill>
        <p:spPr bwMode="auto">
          <a:xfrm>
            <a:off x="5436096" y="3140968"/>
            <a:ext cx="2244725" cy="1050925"/>
          </a:xfrm>
          <a:prstGeom prst="rect">
            <a:avLst/>
          </a:prstGeom>
          <a:noFill/>
          <a:ln w="9525">
            <a:noFill/>
            <a:miter lim="800000"/>
            <a:headEnd/>
            <a:tailEnd/>
          </a:ln>
        </p:spPr>
      </p:pic>
      <p:sp>
        <p:nvSpPr>
          <p:cNvPr id="36883" name="Textfeld 23"/>
          <p:cNvSpPr txBox="1">
            <a:spLocks noChangeArrowheads="1"/>
          </p:cNvSpPr>
          <p:nvPr/>
        </p:nvSpPr>
        <p:spPr bwMode="auto">
          <a:xfrm>
            <a:off x="9144000" y="2636838"/>
            <a:ext cx="2000250" cy="369887"/>
          </a:xfrm>
          <a:prstGeom prst="rect">
            <a:avLst/>
          </a:prstGeom>
          <a:noFill/>
          <a:ln w="9525">
            <a:noFill/>
            <a:miter lim="800000"/>
            <a:headEnd/>
            <a:tailEnd/>
          </a:ln>
        </p:spPr>
        <p:txBody>
          <a:bodyPr>
            <a:spAutoFit/>
          </a:bodyPr>
          <a:lstStyle/>
          <a:p>
            <a:r>
              <a:rPr lang="de-DE">
                <a:latin typeface="Calibri" pitchFamily="34" charset="0"/>
              </a:rPr>
              <a:t>JtfO Kl.2 / WK V</a:t>
            </a:r>
          </a:p>
        </p:txBody>
      </p:sp>
      <p:graphicFrame>
        <p:nvGraphicFramePr>
          <p:cNvPr id="20" name="Tabelle 19"/>
          <p:cNvGraphicFramePr>
            <a:graphicFrameLocks noGrp="1"/>
          </p:cNvGraphicFramePr>
          <p:nvPr/>
        </p:nvGraphicFramePr>
        <p:xfrm>
          <a:off x="-5076825" y="12646025"/>
          <a:ext cx="4078915" cy="14262735"/>
        </p:xfrm>
        <a:graphic>
          <a:graphicData uri="http://schemas.openxmlformats.org/drawingml/2006/table">
            <a:tbl>
              <a:tblPr/>
              <a:tblGrid>
                <a:gridCol w="687349"/>
                <a:gridCol w="687349"/>
                <a:gridCol w="687349"/>
                <a:gridCol w="46468"/>
                <a:gridCol w="687349"/>
                <a:gridCol w="1283051"/>
              </a:tblGrid>
              <a:tr h="244027">
                <a:tc>
                  <a:txBody>
                    <a:bodyPr/>
                    <a:lstStyle/>
                    <a:p>
                      <a:pPr algn="l" fontAlgn="b"/>
                      <a:r>
                        <a:rPr lang="de-DE" sz="2200" b="0" i="0" u="none" strike="noStrike" dirty="0">
                          <a:latin typeface="Arial"/>
                        </a:rPr>
                        <a:t>Platz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b"/>
                      <a:r>
                        <a:rPr lang="de-DE" sz="2200" b="0" i="0" u="none" strike="noStrike">
                          <a:latin typeface="Arial"/>
                        </a:rPr>
                        <a:t>Schule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027">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027">
                <a:tc>
                  <a:txBody>
                    <a:bodyPr/>
                    <a:lstStyle/>
                    <a:p>
                      <a:pPr algn="l" fontAlgn="b"/>
                      <a:r>
                        <a:rPr lang="de-DE" sz="2200" b="0" i="0" u="none" strike="noStrike">
                          <a:latin typeface="Arial"/>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de-DE" sz="2200" b="0" i="0" u="none" strike="noStrike">
                          <a:latin typeface="Arial"/>
                        </a:rPr>
                        <a:t>GS Adam Ries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027">
                <a:tc>
                  <a:txBody>
                    <a:bodyPr/>
                    <a:lstStyle/>
                    <a:p>
                      <a:pPr algn="l" fontAlgn="b"/>
                      <a:r>
                        <a:rPr lang="de-DE" sz="2200" b="0" i="0" u="none" strike="noStrike">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Pestalozzi Gelenau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Sehmatal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An den Greifensteinen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Wiesa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Schlettau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An der Riesenburg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Maria Montessori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Crottendorf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68041">
                <a:tc>
                  <a:txBody>
                    <a:bodyPr/>
                    <a:lstStyle/>
                    <a:p>
                      <a:pPr algn="l" fontAlgn="b"/>
                      <a:r>
                        <a:rPr lang="de-DE" sz="2200" b="0" i="0" u="none" strike="noStrike">
                          <a:latin typeface="Arial"/>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Mildenau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Scheibenberg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Friedrich Fröbel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dirty="0">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Kleinrückerswalde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r>
                        <a:rPr lang="de-DE" sz="2200" b="0" i="0" u="none" strike="noStrike">
                          <a:latin typeface="Arial"/>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r>
                        <a:rPr lang="de-DE" sz="2200" b="0" i="0" u="none" strike="noStrike">
                          <a:latin typeface="Arial"/>
                        </a:rPr>
                        <a:t>GS Königswalde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de-DE"/>
                    </a:p>
                  </a:txBody>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gridSpan="6">
                  <a:txBody>
                    <a:bodyPr/>
                    <a:lstStyle/>
                    <a:p>
                      <a:pPr algn="l" fontAlgn="b"/>
                      <a:r>
                        <a:rPr lang="de-DE" sz="2200" b="0" i="0" u="none" strike="noStrike">
                          <a:latin typeface="Arial"/>
                        </a:rPr>
                        <a:t>Bei Punktgleichheit entscheidet die Platzierung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de-DE"/>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de-DE"/>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de-DE"/>
                    </a:p>
                  </a:txBody>
                  <a:tcPr/>
                </a:tc>
                <a:tc hMerge="1">
                  <a:txBody>
                    <a:bodyPr/>
                    <a:lstStyle/>
                    <a:p>
                      <a:endParaRPr lang="de-DE"/>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de-DE"/>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44027">
                <a:tc gridSpan="2">
                  <a:txBody>
                    <a:bodyPr/>
                    <a:lstStyle/>
                    <a:p>
                      <a:pPr algn="l" fontAlgn="b"/>
                      <a:r>
                        <a:rPr lang="de-DE" sz="2200" b="0" i="0" u="none" strike="noStrike">
                          <a:latin typeface="Arial"/>
                        </a:rPr>
                        <a:t>im Wettkampf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de-DE"/>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l" fontAlgn="b"/>
                      <a:endParaRPr lang="de-DE" sz="22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de-DE"/>
                    </a:p>
                  </a:txBody>
                  <a:tcPr/>
                </a:tc>
                <a:tc>
                  <a:txBody>
                    <a:bodyPr/>
                    <a:lstStyle/>
                    <a:p>
                      <a:pPr algn="l" fontAlgn="b"/>
                      <a:endParaRPr lang="de-DE" sz="2200" b="0" i="0" u="none" strike="noStrike" dirty="0">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2200" b="0" i="0" u="none" strike="noStrike" dirty="0">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36985" name="Textfeld 20"/>
          <p:cNvSpPr txBox="1">
            <a:spLocks noChangeArrowheads="1"/>
          </p:cNvSpPr>
          <p:nvPr/>
        </p:nvSpPr>
        <p:spPr bwMode="auto">
          <a:xfrm>
            <a:off x="5292725" y="4437063"/>
            <a:ext cx="3147080" cy="1477328"/>
          </a:xfrm>
          <a:prstGeom prst="rect">
            <a:avLst/>
          </a:prstGeom>
          <a:noFill/>
          <a:ln w="9525">
            <a:noFill/>
            <a:miter lim="800000"/>
            <a:headEnd/>
            <a:tailEnd/>
          </a:ln>
        </p:spPr>
        <p:txBody>
          <a:bodyPr wrap="none">
            <a:spAutoFit/>
          </a:bodyPr>
          <a:lstStyle/>
          <a:p>
            <a:r>
              <a:rPr lang="de-DE" dirty="0"/>
              <a:t>Teilnahme am Regionalfinale</a:t>
            </a:r>
          </a:p>
          <a:p>
            <a:r>
              <a:rPr lang="de-DE" dirty="0"/>
              <a:t> in Chemnitz:</a:t>
            </a:r>
          </a:p>
          <a:p>
            <a:endParaRPr lang="de-DE" dirty="0" smtClean="0"/>
          </a:p>
          <a:p>
            <a:r>
              <a:rPr lang="de-DE" dirty="0" smtClean="0"/>
              <a:t>GS </a:t>
            </a:r>
            <a:r>
              <a:rPr lang="de-DE" dirty="0" err="1" smtClean="0"/>
              <a:t>Sehmatal</a:t>
            </a:r>
            <a:r>
              <a:rPr lang="de-DE" dirty="0" smtClean="0"/>
              <a:t>  </a:t>
            </a:r>
            <a:r>
              <a:rPr lang="de-DE" dirty="0" smtClean="0"/>
              <a:t>5</a:t>
            </a:r>
            <a:r>
              <a:rPr lang="de-DE" dirty="0" smtClean="0"/>
              <a:t>. </a:t>
            </a:r>
            <a:r>
              <a:rPr lang="de-DE" dirty="0" smtClean="0"/>
              <a:t>Platz</a:t>
            </a:r>
          </a:p>
          <a:p>
            <a:r>
              <a:rPr lang="de-DE" dirty="0" smtClean="0"/>
              <a:t>GS </a:t>
            </a:r>
            <a:r>
              <a:rPr lang="de-DE" dirty="0" smtClean="0"/>
              <a:t> </a:t>
            </a:r>
            <a:r>
              <a:rPr lang="de-DE" dirty="0" err="1" smtClean="0"/>
              <a:t>Gelenau</a:t>
            </a:r>
            <a:r>
              <a:rPr lang="de-DE" dirty="0" smtClean="0"/>
              <a:t>  </a:t>
            </a:r>
            <a:r>
              <a:rPr lang="de-DE" dirty="0" smtClean="0"/>
              <a:t>7</a:t>
            </a:r>
            <a:r>
              <a:rPr lang="de-DE" dirty="0" smtClean="0"/>
              <a:t>. </a:t>
            </a:r>
            <a:r>
              <a:rPr lang="de-DE" dirty="0" smtClean="0"/>
              <a:t>Platz</a:t>
            </a:r>
            <a:endParaRPr lang="de-DE" dirty="0"/>
          </a:p>
        </p:txBody>
      </p:sp>
      <p:sp>
        <p:nvSpPr>
          <p:cNvPr id="36986" name="Textfeld 21"/>
          <p:cNvSpPr txBox="1">
            <a:spLocks noChangeArrowheads="1"/>
          </p:cNvSpPr>
          <p:nvPr/>
        </p:nvSpPr>
        <p:spPr bwMode="auto">
          <a:xfrm>
            <a:off x="9324975" y="5445125"/>
            <a:ext cx="43748325" cy="369888"/>
          </a:xfrm>
          <a:prstGeom prst="rect">
            <a:avLst/>
          </a:prstGeom>
          <a:noFill/>
          <a:ln w="9525">
            <a:noFill/>
            <a:miter lim="800000"/>
            <a:headEnd/>
            <a:tailEnd/>
          </a:ln>
        </p:spPr>
        <p:txBody>
          <a:bodyPr>
            <a:spAutoFit/>
          </a:bodyPr>
          <a:lstStyle/>
          <a:p>
            <a:r>
              <a:rPr lang="de-DE"/>
              <a:t>Platz Schule Punkte 1. GS Adam Ries 8 2. GS Pestalozzi Gelenau 8 3. GS Sehmatal 11 4. GS An den Greifensteinen 20 5. GS Wiesa 21 6. GS Schlettau 27 7. GS An der Riesenburg 28 8. GS Maria Montessori 31 9. GS Crottendorf 34 10. GS Mildenau 38 11. GS Scheibenberg 43 12. GS Friedrich Fröbel 44 13. GS Kleinrückerswalde 46 14. GS Königswalde 55 Bei Punktgleichheit entscheidet die Platzierung im Wettkampf 4. </a:t>
            </a:r>
          </a:p>
        </p:txBody>
      </p:sp>
      <p:graphicFrame>
        <p:nvGraphicFramePr>
          <p:cNvPr id="25" name="Tabelle 24"/>
          <p:cNvGraphicFramePr>
            <a:graphicFrameLocks noGrp="1"/>
          </p:cNvGraphicFramePr>
          <p:nvPr/>
        </p:nvGraphicFramePr>
        <p:xfrm>
          <a:off x="-4572000" y="2692400"/>
          <a:ext cx="4002157" cy="4166111"/>
        </p:xfrm>
        <a:graphic>
          <a:graphicData uri="http://schemas.openxmlformats.org/drawingml/2006/table">
            <a:tbl>
              <a:tblPr/>
              <a:tblGrid>
                <a:gridCol w="472696"/>
                <a:gridCol w="2111373"/>
                <a:gridCol w="472696"/>
                <a:gridCol w="472696"/>
                <a:gridCol w="472696"/>
              </a:tblGrid>
              <a:tr h="0">
                <a:tc>
                  <a:txBody>
                    <a:bodyPr/>
                    <a:lstStyle/>
                    <a:p>
                      <a:pPr algn="l" fontAlgn="b"/>
                      <a:r>
                        <a:rPr lang="de-DE" sz="1400" b="0" i="0" u="none" strike="noStrike" dirty="0">
                          <a:latin typeface="Arial"/>
                        </a:rPr>
                        <a:t>Platz</a:t>
                      </a:r>
                    </a:p>
                  </a:txBody>
                  <a:tcPr marL="5909" marR="5909" marT="5909" marB="0" anchor="b">
                    <a:lnL>
                      <a:noFill/>
                    </a:lnL>
                    <a:lnR>
                      <a:noFill/>
                    </a:lnR>
                    <a:lnT>
                      <a:noFill/>
                    </a:lnT>
                    <a:lnB>
                      <a:noFill/>
                    </a:lnB>
                  </a:tcPr>
                </a:tc>
                <a:tc>
                  <a:txBody>
                    <a:bodyPr/>
                    <a:lstStyle/>
                    <a:p>
                      <a:pPr algn="l" fontAlgn="b"/>
                      <a:r>
                        <a:rPr lang="de-DE" sz="1400" b="0" i="0" u="none" strike="noStrike">
                          <a:latin typeface="Arial"/>
                        </a:rPr>
                        <a:t>Schule</a:t>
                      </a:r>
                    </a:p>
                  </a:txBody>
                  <a:tcPr marL="5909" marR="5909" marT="5909" marB="0" anchor="b">
                    <a:lnL>
                      <a:noFill/>
                    </a:lnL>
                    <a:lnR>
                      <a:noFill/>
                    </a:lnR>
                    <a:lnT>
                      <a:noFill/>
                    </a:lnT>
                    <a:lnB>
                      <a:noFill/>
                    </a:lnB>
                  </a:tcPr>
                </a:tc>
                <a:tc gridSpan="2">
                  <a:txBody>
                    <a:bodyPr/>
                    <a:lstStyle/>
                    <a:p>
                      <a:pPr algn="l" fontAlgn="b"/>
                      <a:r>
                        <a:rPr lang="de-DE" sz="1400" b="0" i="0" u="none" strike="noStrike">
                          <a:latin typeface="Arial"/>
                        </a:rPr>
                        <a:t>Punkte</a:t>
                      </a:r>
                    </a:p>
                  </a:txBody>
                  <a:tcPr marL="5909" marR="5909" marT="5909" marB="0" anchor="b">
                    <a:lnL>
                      <a:noFill/>
                    </a:lnL>
                    <a:lnR>
                      <a:noFill/>
                    </a:lnR>
                    <a:lnT>
                      <a:noFill/>
                    </a:lnT>
                    <a:lnB>
                      <a:noFill/>
                    </a:lnB>
                  </a:tcPr>
                </a:tc>
                <a:tc hMerge="1">
                  <a:txBody>
                    <a:bodyPr/>
                    <a:lstStyle/>
                    <a:p>
                      <a:endParaRPr lang="de-DE"/>
                    </a:p>
                  </a:txBody>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r>
                        <a:rPr lang="de-DE" sz="1400" b="0" i="0" u="none" strike="noStrike">
                          <a:latin typeface="Arial"/>
                        </a:rPr>
                        <a:t>1.</a:t>
                      </a:r>
                    </a:p>
                  </a:txBody>
                  <a:tcPr marL="5909" marR="5909" marT="5909" marB="0" anchor="b">
                    <a:lnL>
                      <a:noFill/>
                    </a:lnL>
                    <a:lnR>
                      <a:noFill/>
                    </a:lnR>
                    <a:lnT>
                      <a:noFill/>
                    </a:lnT>
                    <a:lnB>
                      <a:noFill/>
                    </a:lnB>
                  </a:tcPr>
                </a:tc>
                <a:tc>
                  <a:txBody>
                    <a:bodyPr/>
                    <a:lstStyle/>
                    <a:p>
                      <a:pPr algn="l" fontAlgn="b"/>
                      <a:r>
                        <a:rPr lang="de-DE" sz="1400" b="0" i="0" u="none" strike="noStrike">
                          <a:latin typeface="Arial"/>
                        </a:rPr>
                        <a:t>GS Adam Ries</a:t>
                      </a:r>
                    </a:p>
                  </a:txBody>
                  <a:tcPr marL="5909" marR="5909" marT="5909" marB="0" anchor="b">
                    <a:lnL>
                      <a:noFill/>
                    </a:lnL>
                    <a:lnR>
                      <a:noFill/>
                    </a:lnR>
                    <a:lnT>
                      <a:noFill/>
                    </a:lnT>
                    <a:lnB>
                      <a:noFill/>
                    </a:lnB>
                  </a:tcPr>
                </a:tc>
                <a:tc>
                  <a:txBody>
                    <a:bodyPr/>
                    <a:lstStyle/>
                    <a:p>
                      <a:pPr algn="r" fontAlgn="b"/>
                      <a:r>
                        <a:rPr lang="de-DE" sz="1400" b="0" i="0" u="none" strike="noStrike">
                          <a:latin typeface="Arial"/>
                        </a:rPr>
                        <a:t>8</a:t>
                      </a: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r>
                        <a:rPr lang="de-DE" sz="1400" b="0" i="0" u="none" strike="noStrike">
                          <a:latin typeface="Arial"/>
                        </a:rPr>
                        <a:t>2.</a:t>
                      </a:r>
                    </a:p>
                  </a:txBody>
                  <a:tcPr marL="5909" marR="5909" marT="5909" marB="0" anchor="b">
                    <a:lnL>
                      <a:noFill/>
                    </a:lnL>
                    <a:lnR>
                      <a:noFill/>
                    </a:lnR>
                    <a:lnT>
                      <a:noFill/>
                    </a:lnT>
                    <a:lnB>
                      <a:noFill/>
                    </a:lnB>
                  </a:tcPr>
                </a:tc>
                <a:tc>
                  <a:txBody>
                    <a:bodyPr/>
                    <a:lstStyle/>
                    <a:p>
                      <a:pPr algn="l" fontAlgn="b"/>
                      <a:r>
                        <a:rPr lang="de-DE" sz="1400" b="0" i="0" u="none" strike="noStrike" dirty="0">
                          <a:latin typeface="Arial"/>
                        </a:rPr>
                        <a:t>GS Pestalozzi </a:t>
                      </a:r>
                      <a:r>
                        <a:rPr lang="de-DE" sz="1400" b="0" i="0" u="none" strike="noStrike" dirty="0" err="1">
                          <a:latin typeface="Arial"/>
                        </a:rPr>
                        <a:t>Gelenau</a:t>
                      </a:r>
                      <a:endParaRPr lang="de-DE" sz="1400" b="0" i="0" u="none" strike="noStrike" dirty="0">
                        <a:latin typeface="Arial"/>
                      </a:endParaRPr>
                    </a:p>
                  </a:txBody>
                  <a:tcPr marL="5909" marR="5909" marT="5909" marB="0" anchor="b">
                    <a:lnL>
                      <a:noFill/>
                    </a:lnL>
                    <a:lnR>
                      <a:noFill/>
                    </a:lnR>
                    <a:lnT>
                      <a:noFill/>
                    </a:lnT>
                    <a:lnB>
                      <a:noFill/>
                    </a:lnB>
                  </a:tcPr>
                </a:tc>
                <a:tc>
                  <a:txBody>
                    <a:bodyPr/>
                    <a:lstStyle/>
                    <a:p>
                      <a:pPr algn="r" fontAlgn="b"/>
                      <a:r>
                        <a:rPr lang="de-DE" sz="1400" b="0" i="0" u="none" strike="noStrike">
                          <a:latin typeface="Arial"/>
                        </a:rPr>
                        <a:t>8</a:t>
                      </a: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r>
                        <a:rPr lang="de-DE" sz="1400" b="0" i="0" u="none" strike="noStrike" dirty="0">
                          <a:latin typeface="Arial"/>
                        </a:rPr>
                        <a:t>3.</a:t>
                      </a:r>
                    </a:p>
                  </a:txBody>
                  <a:tcPr marL="5909" marR="5909" marT="5909" marB="0" anchor="b">
                    <a:lnL>
                      <a:noFill/>
                    </a:lnL>
                    <a:lnR>
                      <a:noFill/>
                    </a:lnR>
                    <a:lnT>
                      <a:noFill/>
                    </a:lnT>
                    <a:lnB>
                      <a:noFill/>
                    </a:lnB>
                  </a:tcPr>
                </a:tc>
                <a:tc>
                  <a:txBody>
                    <a:bodyPr/>
                    <a:lstStyle/>
                    <a:p>
                      <a:pPr algn="l" fontAlgn="b"/>
                      <a:r>
                        <a:rPr lang="de-DE" sz="1400" b="0" i="0" u="none" strike="noStrike" dirty="0">
                          <a:latin typeface="Arial"/>
                        </a:rPr>
                        <a:t>GS </a:t>
                      </a:r>
                      <a:r>
                        <a:rPr lang="de-DE" sz="1400" b="0" i="0" u="none" strike="noStrike" dirty="0" err="1">
                          <a:latin typeface="Arial"/>
                        </a:rPr>
                        <a:t>Sehmatal</a:t>
                      </a:r>
                      <a:endParaRPr lang="de-DE" sz="1400" b="0" i="0" u="none" strike="noStrike" dirty="0">
                        <a:latin typeface="Arial"/>
                      </a:endParaRPr>
                    </a:p>
                  </a:txBody>
                  <a:tcPr marL="5909" marR="5909" marT="5909" marB="0" anchor="b">
                    <a:lnL>
                      <a:noFill/>
                    </a:lnL>
                    <a:lnR>
                      <a:noFill/>
                    </a:lnR>
                    <a:lnT>
                      <a:noFill/>
                    </a:lnT>
                    <a:lnB>
                      <a:noFill/>
                    </a:lnB>
                  </a:tcPr>
                </a:tc>
                <a:tc>
                  <a:txBody>
                    <a:bodyPr/>
                    <a:lstStyle/>
                    <a:p>
                      <a:pPr algn="r" fontAlgn="b"/>
                      <a:r>
                        <a:rPr lang="de-DE" sz="1400" b="0" i="0" u="none" strike="noStrike" dirty="0">
                          <a:latin typeface="Arial"/>
                        </a:rPr>
                        <a:t>11</a:t>
                      </a:r>
                    </a:p>
                  </a:txBody>
                  <a:tcPr marL="5909" marR="5909" marT="5909" marB="0" anchor="b">
                    <a:lnL>
                      <a:noFill/>
                    </a:lnL>
                    <a:lnR>
                      <a:noFill/>
                    </a:lnR>
                    <a:lnT>
                      <a:noFill/>
                    </a:lnT>
                    <a:lnB>
                      <a:noFill/>
                    </a:lnB>
                  </a:tcPr>
                </a:tc>
                <a:tc>
                  <a:txBody>
                    <a:bodyPr/>
                    <a:lstStyle/>
                    <a:p>
                      <a:pPr algn="l" fontAlgn="b"/>
                      <a:endParaRPr lang="de-DE" sz="1400" b="0" i="0" u="none" strike="noStrike" dirty="0">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dirty="0">
                        <a:latin typeface="Arial"/>
                      </a:endParaRPr>
                    </a:p>
                  </a:txBody>
                  <a:tcPr marL="5909" marR="5909" marT="5909" marB="0" anchor="b">
                    <a:lnL>
                      <a:noFill/>
                    </a:lnL>
                    <a:lnR>
                      <a:noFill/>
                    </a:lnR>
                    <a:lnT>
                      <a:noFill/>
                    </a:lnT>
                    <a:lnB>
                      <a:noFill/>
                    </a:lnB>
                  </a:tcPr>
                </a:tc>
              </a:tr>
              <a:tr h="213895">
                <a:tc>
                  <a:txBody>
                    <a:bodyPr/>
                    <a:lstStyle/>
                    <a:p>
                      <a:pPr algn="l" fontAlgn="b"/>
                      <a:r>
                        <a:rPr lang="de-DE" sz="1400" b="0" i="0" u="none" strike="noStrike">
                          <a:latin typeface="Arial"/>
                        </a:rPr>
                        <a:t>4.</a:t>
                      </a:r>
                    </a:p>
                  </a:txBody>
                  <a:tcPr marL="5909" marR="5909" marT="5909" marB="0" anchor="b">
                    <a:lnL>
                      <a:noFill/>
                    </a:lnL>
                    <a:lnR>
                      <a:noFill/>
                    </a:lnR>
                    <a:lnT>
                      <a:noFill/>
                    </a:lnT>
                    <a:lnB>
                      <a:noFill/>
                    </a:lnB>
                  </a:tcPr>
                </a:tc>
                <a:tc>
                  <a:txBody>
                    <a:bodyPr/>
                    <a:lstStyle/>
                    <a:p>
                      <a:pPr algn="l" fontAlgn="b"/>
                      <a:r>
                        <a:rPr lang="de-DE" sz="1400" b="0" i="0" u="none" strike="noStrike" dirty="0">
                          <a:latin typeface="Arial"/>
                        </a:rPr>
                        <a:t>GS An den </a:t>
                      </a:r>
                      <a:r>
                        <a:rPr lang="de-DE" sz="1400" b="0" i="0" u="none" strike="noStrike" dirty="0" err="1">
                          <a:latin typeface="Arial"/>
                        </a:rPr>
                        <a:t>Greifensteinen</a:t>
                      </a:r>
                      <a:endParaRPr lang="de-DE" sz="1400" b="0" i="0" u="none" strike="noStrike" dirty="0">
                        <a:latin typeface="Arial"/>
                      </a:endParaRPr>
                    </a:p>
                  </a:txBody>
                  <a:tcPr marL="5909" marR="5909" marT="5909" marB="0" anchor="b">
                    <a:lnL>
                      <a:noFill/>
                    </a:lnL>
                    <a:lnR>
                      <a:noFill/>
                    </a:lnR>
                    <a:lnT>
                      <a:noFill/>
                    </a:lnT>
                    <a:lnB>
                      <a:noFill/>
                    </a:lnB>
                  </a:tcPr>
                </a:tc>
                <a:tc>
                  <a:txBody>
                    <a:bodyPr/>
                    <a:lstStyle/>
                    <a:p>
                      <a:pPr algn="r" fontAlgn="b"/>
                      <a:r>
                        <a:rPr lang="de-DE" sz="1400" b="0" i="0" u="none" strike="noStrike">
                          <a:latin typeface="Arial"/>
                        </a:rPr>
                        <a:t>20</a:t>
                      </a: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r>
                        <a:rPr lang="de-DE" sz="1400" b="0" i="0" u="none" strike="noStrike">
                          <a:latin typeface="Arial"/>
                        </a:rPr>
                        <a:t>5.</a:t>
                      </a:r>
                    </a:p>
                  </a:txBody>
                  <a:tcPr marL="5909" marR="5909" marT="5909" marB="0" anchor="b">
                    <a:lnL>
                      <a:noFill/>
                    </a:lnL>
                    <a:lnR>
                      <a:noFill/>
                    </a:lnR>
                    <a:lnT>
                      <a:noFill/>
                    </a:lnT>
                    <a:lnB>
                      <a:noFill/>
                    </a:lnB>
                  </a:tcPr>
                </a:tc>
                <a:tc>
                  <a:txBody>
                    <a:bodyPr/>
                    <a:lstStyle/>
                    <a:p>
                      <a:pPr algn="l" fontAlgn="b"/>
                      <a:r>
                        <a:rPr lang="de-DE" sz="1400" b="0" i="0" u="none" strike="noStrike">
                          <a:latin typeface="Arial"/>
                        </a:rPr>
                        <a:t>GS Wiesa</a:t>
                      </a:r>
                    </a:p>
                  </a:txBody>
                  <a:tcPr marL="5909" marR="5909" marT="5909" marB="0" anchor="b">
                    <a:lnL>
                      <a:noFill/>
                    </a:lnL>
                    <a:lnR>
                      <a:noFill/>
                    </a:lnR>
                    <a:lnT>
                      <a:noFill/>
                    </a:lnT>
                    <a:lnB>
                      <a:noFill/>
                    </a:lnB>
                  </a:tcPr>
                </a:tc>
                <a:tc>
                  <a:txBody>
                    <a:bodyPr/>
                    <a:lstStyle/>
                    <a:p>
                      <a:pPr algn="r" fontAlgn="b"/>
                      <a:r>
                        <a:rPr lang="de-DE" sz="1400" b="0" i="0" u="none" strike="noStrike">
                          <a:latin typeface="Arial"/>
                        </a:rPr>
                        <a:t>21</a:t>
                      </a: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r>
                        <a:rPr lang="de-DE" sz="1400" b="0" i="0" u="none" strike="noStrike">
                          <a:latin typeface="Arial"/>
                        </a:rPr>
                        <a:t>6.</a:t>
                      </a:r>
                    </a:p>
                  </a:txBody>
                  <a:tcPr marL="5909" marR="5909" marT="5909" marB="0" anchor="b">
                    <a:lnL>
                      <a:noFill/>
                    </a:lnL>
                    <a:lnR>
                      <a:noFill/>
                    </a:lnR>
                    <a:lnT>
                      <a:noFill/>
                    </a:lnT>
                    <a:lnB>
                      <a:noFill/>
                    </a:lnB>
                  </a:tcPr>
                </a:tc>
                <a:tc>
                  <a:txBody>
                    <a:bodyPr/>
                    <a:lstStyle/>
                    <a:p>
                      <a:pPr algn="l" fontAlgn="b"/>
                      <a:r>
                        <a:rPr lang="de-DE" sz="1400" b="0" i="0" u="none" strike="noStrike">
                          <a:latin typeface="Arial"/>
                        </a:rPr>
                        <a:t>GS Schlettau</a:t>
                      </a:r>
                    </a:p>
                  </a:txBody>
                  <a:tcPr marL="5909" marR="5909" marT="5909" marB="0" anchor="b">
                    <a:lnL>
                      <a:noFill/>
                    </a:lnL>
                    <a:lnR>
                      <a:noFill/>
                    </a:lnR>
                    <a:lnT>
                      <a:noFill/>
                    </a:lnT>
                    <a:lnB>
                      <a:noFill/>
                    </a:lnB>
                  </a:tcPr>
                </a:tc>
                <a:tc>
                  <a:txBody>
                    <a:bodyPr/>
                    <a:lstStyle/>
                    <a:p>
                      <a:pPr algn="r" fontAlgn="b"/>
                      <a:r>
                        <a:rPr lang="de-DE" sz="1400" b="0" i="0" u="none" strike="noStrike">
                          <a:latin typeface="Arial"/>
                        </a:rPr>
                        <a:t>27</a:t>
                      </a: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r>
                        <a:rPr lang="de-DE" sz="1400" b="0" i="0" u="none" strike="noStrike">
                          <a:latin typeface="Arial"/>
                        </a:rPr>
                        <a:t>7.</a:t>
                      </a:r>
                    </a:p>
                  </a:txBody>
                  <a:tcPr marL="5909" marR="5909" marT="5909" marB="0" anchor="b">
                    <a:lnL>
                      <a:noFill/>
                    </a:lnL>
                    <a:lnR>
                      <a:noFill/>
                    </a:lnR>
                    <a:lnT>
                      <a:noFill/>
                    </a:lnT>
                    <a:lnB>
                      <a:noFill/>
                    </a:lnB>
                  </a:tcPr>
                </a:tc>
                <a:tc>
                  <a:txBody>
                    <a:bodyPr/>
                    <a:lstStyle/>
                    <a:p>
                      <a:pPr algn="l" fontAlgn="b"/>
                      <a:r>
                        <a:rPr lang="de-DE" sz="1400" b="0" i="0" u="none" strike="noStrike">
                          <a:latin typeface="Arial"/>
                        </a:rPr>
                        <a:t>GS An der Riesenburg</a:t>
                      </a:r>
                    </a:p>
                  </a:txBody>
                  <a:tcPr marL="5909" marR="5909" marT="5909" marB="0" anchor="b">
                    <a:lnL>
                      <a:noFill/>
                    </a:lnL>
                    <a:lnR>
                      <a:noFill/>
                    </a:lnR>
                    <a:lnT>
                      <a:noFill/>
                    </a:lnT>
                    <a:lnB>
                      <a:noFill/>
                    </a:lnB>
                  </a:tcPr>
                </a:tc>
                <a:tc>
                  <a:txBody>
                    <a:bodyPr/>
                    <a:lstStyle/>
                    <a:p>
                      <a:pPr algn="r" fontAlgn="b"/>
                      <a:r>
                        <a:rPr lang="de-DE" sz="1400" b="0" i="0" u="none" strike="noStrike">
                          <a:latin typeface="Arial"/>
                        </a:rPr>
                        <a:t>28</a:t>
                      </a: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r>
                        <a:rPr lang="de-DE" sz="1400" b="0" i="0" u="none" strike="noStrike">
                          <a:latin typeface="Arial"/>
                        </a:rPr>
                        <a:t>8.</a:t>
                      </a:r>
                    </a:p>
                  </a:txBody>
                  <a:tcPr marL="5909" marR="5909" marT="5909" marB="0" anchor="b">
                    <a:lnL>
                      <a:noFill/>
                    </a:lnL>
                    <a:lnR>
                      <a:noFill/>
                    </a:lnR>
                    <a:lnT>
                      <a:noFill/>
                    </a:lnT>
                    <a:lnB>
                      <a:noFill/>
                    </a:lnB>
                  </a:tcPr>
                </a:tc>
                <a:tc>
                  <a:txBody>
                    <a:bodyPr/>
                    <a:lstStyle/>
                    <a:p>
                      <a:pPr algn="l" fontAlgn="b"/>
                      <a:r>
                        <a:rPr lang="de-DE" sz="1400" b="0" i="0" u="none" strike="noStrike">
                          <a:latin typeface="Arial"/>
                        </a:rPr>
                        <a:t>GS Maria Montessori</a:t>
                      </a:r>
                    </a:p>
                  </a:txBody>
                  <a:tcPr marL="5909" marR="5909" marT="5909" marB="0" anchor="b">
                    <a:lnL>
                      <a:noFill/>
                    </a:lnL>
                    <a:lnR>
                      <a:noFill/>
                    </a:lnR>
                    <a:lnT>
                      <a:noFill/>
                    </a:lnT>
                    <a:lnB>
                      <a:noFill/>
                    </a:lnB>
                  </a:tcPr>
                </a:tc>
                <a:tc>
                  <a:txBody>
                    <a:bodyPr/>
                    <a:lstStyle/>
                    <a:p>
                      <a:pPr algn="r" fontAlgn="b"/>
                      <a:r>
                        <a:rPr lang="de-DE" sz="1400" b="0" i="0" u="none" strike="noStrike">
                          <a:latin typeface="Arial"/>
                        </a:rPr>
                        <a:t>31</a:t>
                      </a: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r>
                        <a:rPr lang="de-DE" sz="1400" b="0" i="0" u="none" strike="noStrike">
                          <a:latin typeface="Arial"/>
                        </a:rPr>
                        <a:t>9.</a:t>
                      </a:r>
                    </a:p>
                  </a:txBody>
                  <a:tcPr marL="5909" marR="5909" marT="5909" marB="0" anchor="b">
                    <a:lnL>
                      <a:noFill/>
                    </a:lnL>
                    <a:lnR>
                      <a:noFill/>
                    </a:lnR>
                    <a:lnT>
                      <a:noFill/>
                    </a:lnT>
                    <a:lnB>
                      <a:noFill/>
                    </a:lnB>
                  </a:tcPr>
                </a:tc>
                <a:tc>
                  <a:txBody>
                    <a:bodyPr/>
                    <a:lstStyle/>
                    <a:p>
                      <a:pPr algn="l" fontAlgn="b"/>
                      <a:r>
                        <a:rPr lang="de-DE" sz="1400" b="0" i="0" u="none" strike="noStrike">
                          <a:latin typeface="Arial"/>
                        </a:rPr>
                        <a:t>GS Crottendorf</a:t>
                      </a:r>
                    </a:p>
                  </a:txBody>
                  <a:tcPr marL="5909" marR="5909" marT="5909" marB="0" anchor="b">
                    <a:lnL>
                      <a:noFill/>
                    </a:lnL>
                    <a:lnR>
                      <a:noFill/>
                    </a:lnR>
                    <a:lnT>
                      <a:noFill/>
                    </a:lnT>
                    <a:lnB>
                      <a:noFill/>
                    </a:lnB>
                  </a:tcPr>
                </a:tc>
                <a:tc>
                  <a:txBody>
                    <a:bodyPr/>
                    <a:lstStyle/>
                    <a:p>
                      <a:pPr algn="r" fontAlgn="b"/>
                      <a:r>
                        <a:rPr lang="de-DE" sz="1400" b="0" i="0" u="none" strike="noStrike">
                          <a:latin typeface="Arial"/>
                        </a:rPr>
                        <a:t>34</a:t>
                      </a: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r>
                        <a:rPr lang="de-DE" sz="1400" b="0" i="0" u="none" strike="noStrike">
                          <a:latin typeface="Arial"/>
                        </a:rPr>
                        <a:t>10.</a:t>
                      </a:r>
                    </a:p>
                  </a:txBody>
                  <a:tcPr marL="5909" marR="5909" marT="5909" marB="0" anchor="b">
                    <a:lnL>
                      <a:noFill/>
                    </a:lnL>
                    <a:lnR>
                      <a:noFill/>
                    </a:lnR>
                    <a:lnT>
                      <a:noFill/>
                    </a:lnT>
                    <a:lnB>
                      <a:noFill/>
                    </a:lnB>
                  </a:tcPr>
                </a:tc>
                <a:tc>
                  <a:txBody>
                    <a:bodyPr/>
                    <a:lstStyle/>
                    <a:p>
                      <a:pPr algn="l" fontAlgn="b"/>
                      <a:r>
                        <a:rPr lang="de-DE" sz="1400" b="0" i="0" u="none" strike="noStrike">
                          <a:latin typeface="Arial"/>
                        </a:rPr>
                        <a:t>GS Mildenau</a:t>
                      </a:r>
                    </a:p>
                  </a:txBody>
                  <a:tcPr marL="5909" marR="5909" marT="5909" marB="0" anchor="b">
                    <a:lnL>
                      <a:noFill/>
                    </a:lnL>
                    <a:lnR>
                      <a:noFill/>
                    </a:lnR>
                    <a:lnT>
                      <a:noFill/>
                    </a:lnT>
                    <a:lnB>
                      <a:noFill/>
                    </a:lnB>
                  </a:tcPr>
                </a:tc>
                <a:tc>
                  <a:txBody>
                    <a:bodyPr/>
                    <a:lstStyle/>
                    <a:p>
                      <a:pPr algn="r" fontAlgn="b"/>
                      <a:r>
                        <a:rPr lang="de-DE" sz="1400" b="0" i="0" u="none" strike="noStrike">
                          <a:latin typeface="Arial"/>
                        </a:rPr>
                        <a:t>38</a:t>
                      </a: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r>
                        <a:rPr lang="de-DE" sz="1400" b="0" i="0" u="none" strike="noStrike">
                          <a:latin typeface="Arial"/>
                        </a:rPr>
                        <a:t>11.</a:t>
                      </a:r>
                    </a:p>
                  </a:txBody>
                  <a:tcPr marL="5909" marR="5909" marT="5909" marB="0" anchor="b">
                    <a:lnL>
                      <a:noFill/>
                    </a:lnL>
                    <a:lnR>
                      <a:noFill/>
                    </a:lnR>
                    <a:lnT>
                      <a:noFill/>
                    </a:lnT>
                    <a:lnB>
                      <a:noFill/>
                    </a:lnB>
                  </a:tcPr>
                </a:tc>
                <a:tc>
                  <a:txBody>
                    <a:bodyPr/>
                    <a:lstStyle/>
                    <a:p>
                      <a:pPr algn="l" fontAlgn="b"/>
                      <a:r>
                        <a:rPr lang="de-DE" sz="1400" b="0" i="0" u="none" strike="noStrike">
                          <a:latin typeface="Arial"/>
                        </a:rPr>
                        <a:t>GS Scheibenberg</a:t>
                      </a:r>
                    </a:p>
                  </a:txBody>
                  <a:tcPr marL="5909" marR="5909" marT="5909" marB="0" anchor="b">
                    <a:lnL>
                      <a:noFill/>
                    </a:lnL>
                    <a:lnR>
                      <a:noFill/>
                    </a:lnR>
                    <a:lnT>
                      <a:noFill/>
                    </a:lnT>
                    <a:lnB>
                      <a:noFill/>
                    </a:lnB>
                  </a:tcPr>
                </a:tc>
                <a:tc>
                  <a:txBody>
                    <a:bodyPr/>
                    <a:lstStyle/>
                    <a:p>
                      <a:pPr algn="r" fontAlgn="b"/>
                      <a:r>
                        <a:rPr lang="de-DE" sz="1400" b="0" i="0" u="none" strike="noStrike">
                          <a:latin typeface="Arial"/>
                        </a:rPr>
                        <a:t>43</a:t>
                      </a: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r>
                        <a:rPr lang="de-DE" sz="1400" b="0" i="0" u="none" strike="noStrike">
                          <a:latin typeface="Arial"/>
                        </a:rPr>
                        <a:t>12.</a:t>
                      </a:r>
                    </a:p>
                  </a:txBody>
                  <a:tcPr marL="5909" marR="5909" marT="5909" marB="0" anchor="b">
                    <a:lnL>
                      <a:noFill/>
                    </a:lnL>
                    <a:lnR>
                      <a:noFill/>
                    </a:lnR>
                    <a:lnT>
                      <a:noFill/>
                    </a:lnT>
                    <a:lnB>
                      <a:noFill/>
                    </a:lnB>
                  </a:tcPr>
                </a:tc>
                <a:tc>
                  <a:txBody>
                    <a:bodyPr/>
                    <a:lstStyle/>
                    <a:p>
                      <a:pPr algn="l" fontAlgn="b"/>
                      <a:r>
                        <a:rPr lang="de-DE" sz="1400" b="0" i="0" u="none" strike="noStrike">
                          <a:latin typeface="Arial"/>
                        </a:rPr>
                        <a:t>GS Friedrich Fröbel</a:t>
                      </a:r>
                    </a:p>
                  </a:txBody>
                  <a:tcPr marL="5909" marR="5909" marT="5909" marB="0" anchor="b">
                    <a:lnL>
                      <a:noFill/>
                    </a:lnL>
                    <a:lnR>
                      <a:noFill/>
                    </a:lnR>
                    <a:lnT>
                      <a:noFill/>
                    </a:lnT>
                    <a:lnB>
                      <a:noFill/>
                    </a:lnB>
                  </a:tcPr>
                </a:tc>
                <a:tc>
                  <a:txBody>
                    <a:bodyPr/>
                    <a:lstStyle/>
                    <a:p>
                      <a:pPr algn="r" fontAlgn="b"/>
                      <a:r>
                        <a:rPr lang="de-DE" sz="1400" b="0" i="0" u="none" strike="noStrike" dirty="0">
                          <a:latin typeface="Arial"/>
                        </a:rPr>
                        <a:t>44</a:t>
                      </a: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r>
                        <a:rPr lang="de-DE" sz="1400" b="0" i="0" u="none" strike="noStrike">
                          <a:latin typeface="Arial"/>
                        </a:rPr>
                        <a:t>13.</a:t>
                      </a:r>
                    </a:p>
                  </a:txBody>
                  <a:tcPr marL="5909" marR="5909" marT="5909" marB="0" anchor="b">
                    <a:lnL>
                      <a:noFill/>
                    </a:lnL>
                    <a:lnR>
                      <a:noFill/>
                    </a:lnR>
                    <a:lnT>
                      <a:noFill/>
                    </a:lnT>
                    <a:lnB>
                      <a:noFill/>
                    </a:lnB>
                  </a:tcPr>
                </a:tc>
                <a:tc>
                  <a:txBody>
                    <a:bodyPr/>
                    <a:lstStyle/>
                    <a:p>
                      <a:pPr algn="l" fontAlgn="b"/>
                      <a:r>
                        <a:rPr lang="de-DE" sz="1400" b="0" i="0" u="none" strike="noStrike">
                          <a:latin typeface="Arial"/>
                        </a:rPr>
                        <a:t>GS Kleinrückerswalde</a:t>
                      </a:r>
                    </a:p>
                  </a:txBody>
                  <a:tcPr marL="5909" marR="5909" marT="5909" marB="0" anchor="b">
                    <a:lnL>
                      <a:noFill/>
                    </a:lnL>
                    <a:lnR>
                      <a:noFill/>
                    </a:lnR>
                    <a:lnT>
                      <a:noFill/>
                    </a:lnT>
                    <a:lnB>
                      <a:noFill/>
                    </a:lnB>
                  </a:tcPr>
                </a:tc>
                <a:tc>
                  <a:txBody>
                    <a:bodyPr/>
                    <a:lstStyle/>
                    <a:p>
                      <a:pPr algn="r" fontAlgn="b"/>
                      <a:r>
                        <a:rPr lang="de-DE" sz="1400" b="0" i="0" u="none" strike="noStrike">
                          <a:latin typeface="Arial"/>
                        </a:rPr>
                        <a:t>46</a:t>
                      </a: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r>
                        <a:rPr lang="de-DE" sz="1400" b="0" i="0" u="none" strike="noStrike">
                          <a:latin typeface="Arial"/>
                        </a:rPr>
                        <a:t>14.</a:t>
                      </a:r>
                    </a:p>
                  </a:txBody>
                  <a:tcPr marL="5909" marR="5909" marT="5909" marB="0" anchor="b">
                    <a:lnL>
                      <a:noFill/>
                    </a:lnL>
                    <a:lnR>
                      <a:noFill/>
                    </a:lnR>
                    <a:lnT>
                      <a:noFill/>
                    </a:lnT>
                    <a:lnB>
                      <a:noFill/>
                    </a:lnB>
                  </a:tcPr>
                </a:tc>
                <a:tc>
                  <a:txBody>
                    <a:bodyPr/>
                    <a:lstStyle/>
                    <a:p>
                      <a:pPr algn="l" fontAlgn="b"/>
                      <a:r>
                        <a:rPr lang="de-DE" sz="1400" b="0" i="0" u="none" strike="noStrike">
                          <a:latin typeface="Arial"/>
                        </a:rPr>
                        <a:t>GS Königswalde</a:t>
                      </a:r>
                    </a:p>
                  </a:txBody>
                  <a:tcPr marL="5909" marR="5909" marT="5909" marB="0" anchor="b">
                    <a:lnL>
                      <a:noFill/>
                    </a:lnL>
                    <a:lnR>
                      <a:noFill/>
                    </a:lnR>
                    <a:lnT>
                      <a:noFill/>
                    </a:lnT>
                    <a:lnB>
                      <a:noFill/>
                    </a:lnB>
                  </a:tcPr>
                </a:tc>
                <a:tc>
                  <a:txBody>
                    <a:bodyPr/>
                    <a:lstStyle/>
                    <a:p>
                      <a:pPr algn="r" fontAlgn="b"/>
                      <a:r>
                        <a:rPr lang="de-DE" sz="1400" b="0" i="0" u="none" strike="noStrike">
                          <a:latin typeface="Arial"/>
                        </a:rPr>
                        <a:t>55</a:t>
                      </a: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r>
              <a:tr h="213895">
                <a:tc gridSpan="5">
                  <a:txBody>
                    <a:bodyPr/>
                    <a:lstStyle/>
                    <a:p>
                      <a:pPr algn="l" fontAlgn="b"/>
                      <a:r>
                        <a:rPr lang="de-DE" sz="1400" b="0" i="0" u="none" strike="noStrike">
                          <a:latin typeface="Arial"/>
                        </a:rPr>
                        <a:t>Bei Punktgleichheit entscheidet die Platzierung</a:t>
                      </a:r>
                    </a:p>
                  </a:txBody>
                  <a:tcPr marL="5909" marR="5909" marT="5909"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213895">
                <a:tc gridSpan="2">
                  <a:txBody>
                    <a:bodyPr/>
                    <a:lstStyle/>
                    <a:p>
                      <a:pPr algn="l" fontAlgn="b"/>
                      <a:r>
                        <a:rPr lang="de-DE" sz="1400" b="0" i="0" u="none" strike="noStrike">
                          <a:latin typeface="Arial"/>
                        </a:rPr>
                        <a:t>im Wettkampf 4.</a:t>
                      </a:r>
                    </a:p>
                  </a:txBody>
                  <a:tcPr marL="5909" marR="5909" marT="5909" marB="0" anchor="b">
                    <a:lnL>
                      <a:noFill/>
                    </a:lnL>
                    <a:lnR>
                      <a:noFill/>
                    </a:lnR>
                    <a:lnT>
                      <a:noFill/>
                    </a:lnT>
                    <a:lnB>
                      <a:noFill/>
                    </a:lnB>
                  </a:tcPr>
                </a:tc>
                <a:tc hMerge="1">
                  <a:txBody>
                    <a:bodyPr/>
                    <a:lstStyle/>
                    <a:p>
                      <a:endParaRPr lang="de-DE"/>
                    </a:p>
                  </a:txBody>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a:latin typeface="Arial"/>
                      </a:endParaRPr>
                    </a:p>
                  </a:txBody>
                  <a:tcPr marL="5909" marR="5909" marT="5909" marB="0" anchor="b">
                    <a:lnL>
                      <a:noFill/>
                    </a:lnL>
                    <a:lnR>
                      <a:noFill/>
                    </a:lnR>
                    <a:lnT>
                      <a:noFill/>
                    </a:lnT>
                    <a:lnB>
                      <a:noFill/>
                    </a:lnB>
                  </a:tcPr>
                </a:tc>
                <a:tc>
                  <a:txBody>
                    <a:bodyPr/>
                    <a:lstStyle/>
                    <a:p>
                      <a:pPr algn="l" fontAlgn="b"/>
                      <a:endParaRPr lang="de-DE" sz="1400" b="0" i="0" u="none" strike="noStrike" dirty="0">
                        <a:latin typeface="Arial"/>
                      </a:endParaRPr>
                    </a:p>
                  </a:txBody>
                  <a:tcPr marL="5909" marR="5909" marT="5909" marB="0" anchor="b">
                    <a:lnL>
                      <a:noFill/>
                    </a:lnL>
                    <a:lnR>
                      <a:noFill/>
                    </a:lnR>
                    <a:lnT>
                      <a:noFill/>
                    </a:lnT>
                    <a:lnB>
                      <a:noFill/>
                    </a:lnB>
                  </a:tcPr>
                </a:tc>
              </a:tr>
            </a:tbl>
          </a:graphicData>
        </a:graphic>
      </p:graphicFrame>
      <p:graphicFrame>
        <p:nvGraphicFramePr>
          <p:cNvPr id="24" name="Tabelle 23"/>
          <p:cNvGraphicFramePr>
            <a:graphicFrameLocks noGrp="1"/>
          </p:cNvGraphicFramePr>
          <p:nvPr/>
        </p:nvGraphicFramePr>
        <p:xfrm>
          <a:off x="-4293666" y="980728"/>
          <a:ext cx="4293666" cy="4126992"/>
        </p:xfrm>
        <a:graphic>
          <a:graphicData uri="http://schemas.openxmlformats.org/drawingml/2006/table">
            <a:tbl>
              <a:tblPr/>
              <a:tblGrid>
                <a:gridCol w="575365"/>
                <a:gridCol w="2567571"/>
                <a:gridCol w="575365"/>
                <a:gridCol w="575365"/>
              </a:tblGrid>
              <a:tr h="79769">
                <a:tc gridSpan="3">
                  <a:txBody>
                    <a:bodyPr/>
                    <a:lstStyle/>
                    <a:p>
                      <a:pPr algn="l" fontAlgn="b"/>
                      <a:r>
                        <a:rPr lang="de-DE" sz="1600" b="0" i="0" u="none" strike="noStrike" dirty="0">
                          <a:latin typeface="Arial"/>
                        </a:rPr>
                        <a:t>Ergebnisse </a:t>
                      </a:r>
                      <a:r>
                        <a:rPr lang="de-DE" sz="1600" b="0" i="0" u="none" strike="noStrike" dirty="0" err="1">
                          <a:latin typeface="Arial"/>
                        </a:rPr>
                        <a:t>JtfO</a:t>
                      </a:r>
                      <a:r>
                        <a:rPr lang="de-DE" sz="1600" b="0" i="0" u="none" strike="noStrike" dirty="0">
                          <a:latin typeface="Arial"/>
                        </a:rPr>
                        <a:t> WK V im Schwimmen</a:t>
                      </a:r>
                    </a:p>
                  </a:txBody>
                  <a:tcPr marL="6604" marR="6604" marT="6604" marB="0" anchor="b">
                    <a:lnL>
                      <a:noFill/>
                    </a:lnL>
                    <a:lnR>
                      <a:noFill/>
                    </a:lnR>
                    <a:lnT>
                      <a:noFill/>
                    </a:lnT>
                    <a:lnB>
                      <a:noFill/>
                    </a:lnB>
                  </a:tcPr>
                </a:tc>
                <a:tc hMerge="1">
                  <a:txBody>
                    <a:bodyPr/>
                    <a:lstStyle/>
                    <a:p>
                      <a:endParaRPr lang="de-DE"/>
                    </a:p>
                  </a:txBody>
                  <a:tcPr/>
                </a:tc>
                <a:tc hMerge="1">
                  <a:txBody>
                    <a:bodyPr/>
                    <a:lstStyle/>
                    <a:p>
                      <a:endParaRPr lang="de-DE"/>
                    </a:p>
                  </a:txBody>
                  <a:tcPr/>
                </a:tc>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r>
              <a:tr h="79769">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c gridSpan="3">
                  <a:txBody>
                    <a:bodyPr/>
                    <a:lstStyle/>
                    <a:p>
                      <a:pPr algn="l" fontAlgn="b"/>
                      <a:r>
                        <a:rPr lang="de-DE" sz="1600" b="0" i="0" u="none" strike="noStrike" dirty="0">
                          <a:latin typeface="Arial"/>
                        </a:rPr>
                        <a:t>am </a:t>
                      </a:r>
                      <a:r>
                        <a:rPr lang="de-DE" sz="1600" b="0" i="0" u="none" strike="noStrike" dirty="0" smtClean="0">
                          <a:latin typeface="Arial"/>
                        </a:rPr>
                        <a:t>18.05.2015 </a:t>
                      </a:r>
                      <a:r>
                        <a:rPr lang="de-DE" sz="1600" b="0" i="0" u="none" strike="noStrike" dirty="0">
                          <a:latin typeface="Arial"/>
                        </a:rPr>
                        <a:t>SH Atlantis </a:t>
                      </a:r>
                      <a:r>
                        <a:rPr lang="de-DE" sz="1600" b="0" i="0" u="none" strike="noStrike" dirty="0" err="1">
                          <a:latin typeface="Arial"/>
                        </a:rPr>
                        <a:t>Annaberg</a:t>
                      </a:r>
                      <a:endParaRPr lang="de-DE" sz="1600" b="0" i="0" u="none" strike="noStrike" dirty="0">
                        <a:latin typeface="Arial"/>
                      </a:endParaRPr>
                    </a:p>
                  </a:txBody>
                  <a:tcPr marL="6604" marR="6604" marT="6604" marB="0" anchor="b">
                    <a:lnL>
                      <a:noFill/>
                    </a:lnL>
                    <a:lnR>
                      <a:noFill/>
                    </a:lnR>
                    <a:lnT>
                      <a:noFill/>
                    </a:lnT>
                    <a:lnB>
                      <a:noFill/>
                    </a:lnB>
                  </a:tcPr>
                </a:tc>
                <a:tc hMerge="1">
                  <a:txBody>
                    <a:bodyPr/>
                    <a:lstStyle/>
                    <a:p>
                      <a:endParaRPr lang="de-DE"/>
                    </a:p>
                  </a:txBody>
                  <a:tcPr/>
                </a:tc>
                <a:tc hMerge="1">
                  <a:txBody>
                    <a:bodyPr/>
                    <a:lstStyle/>
                    <a:p>
                      <a:endParaRPr lang="de-DE"/>
                    </a:p>
                  </a:txBody>
                  <a:tcPr/>
                </a:tc>
              </a:tr>
              <a:tr h="79769">
                <a:tc>
                  <a:txBody>
                    <a:bodyPr/>
                    <a:lstStyle/>
                    <a:p>
                      <a:pPr algn="l" fontAlgn="b"/>
                      <a:endParaRPr lang="de-DE" sz="1600" b="0" i="0" u="none" strike="noStrike" dirty="0">
                        <a:latin typeface="Arial"/>
                      </a:endParaRPr>
                    </a:p>
                  </a:txBody>
                  <a:tcPr marL="6604" marR="6604" marT="6604" marB="0" anchor="b">
                    <a:lnL>
                      <a:noFill/>
                    </a:lnL>
                    <a:lnR>
                      <a:noFill/>
                    </a:lnR>
                    <a:lnT>
                      <a:noFill/>
                    </a:lnT>
                    <a:lnB>
                      <a:noFill/>
                    </a:lnB>
                  </a:tcPr>
                </a:tc>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r>
              <a:tr h="226929">
                <a:tc>
                  <a:txBody>
                    <a:bodyPr/>
                    <a:lstStyle/>
                    <a:p>
                      <a:pPr algn="l" fontAlgn="b"/>
                      <a:r>
                        <a:rPr lang="de-DE" sz="1600" b="0" i="0" u="none" strike="noStrike" dirty="0">
                          <a:latin typeface="Arial"/>
                        </a:rPr>
                        <a:t>Platz</a:t>
                      </a:r>
                    </a:p>
                  </a:txBody>
                  <a:tcPr marL="9525" marR="9525" marT="9525" marB="0" anchor="b">
                    <a:lnL>
                      <a:noFill/>
                    </a:lnL>
                    <a:lnR>
                      <a:noFill/>
                    </a:lnR>
                    <a:lnT>
                      <a:noFill/>
                    </a:lnT>
                    <a:lnB>
                      <a:noFill/>
                    </a:lnB>
                  </a:tcPr>
                </a:tc>
                <a:tc>
                  <a:txBody>
                    <a:bodyPr/>
                    <a:lstStyle/>
                    <a:p>
                      <a:pPr algn="l" fontAlgn="b"/>
                      <a:r>
                        <a:rPr lang="de-DE" sz="1600" b="0" i="0" u="none" strike="noStrike" dirty="0">
                          <a:latin typeface="Arial"/>
                        </a:rPr>
                        <a:t>Schule</a:t>
                      </a:r>
                    </a:p>
                  </a:txBody>
                  <a:tcPr marL="9525" marR="9525" marT="9525" marB="0" anchor="b">
                    <a:lnL>
                      <a:noFill/>
                    </a:lnL>
                    <a:lnR>
                      <a:noFill/>
                    </a:lnR>
                    <a:lnT>
                      <a:noFill/>
                    </a:lnT>
                    <a:lnB>
                      <a:noFill/>
                    </a:lnB>
                  </a:tcPr>
                </a:tc>
                <a:tc>
                  <a:txBody>
                    <a:bodyPr/>
                    <a:lstStyle/>
                    <a:p>
                      <a:pPr algn="l" fontAlgn="b"/>
                      <a:r>
                        <a:rPr lang="de-DE" sz="1600" b="0" i="0" u="none" strike="noStrike" dirty="0" smtClean="0">
                          <a:latin typeface="Arial"/>
                        </a:rPr>
                        <a:t>Punkt</a:t>
                      </a:r>
                      <a:endParaRPr lang="de-DE" sz="1600" b="0" i="0" u="none" strike="noStrike" dirty="0">
                        <a:latin typeface="Arial"/>
                      </a:endParaRPr>
                    </a:p>
                  </a:txBody>
                  <a:tcPr marL="9525" marR="9525" marT="9525" marB="0" anchor="b">
                    <a:lnL>
                      <a:noFill/>
                    </a:lnL>
                    <a:lnR>
                      <a:noFill/>
                    </a:lnR>
                    <a:lnT>
                      <a:noFill/>
                    </a:lnT>
                    <a:lnB>
                      <a:noFill/>
                    </a:lnB>
                  </a:tcPr>
                </a:tc>
                <a:tc>
                  <a:txBody>
                    <a:bodyPr/>
                    <a:lstStyle/>
                    <a:p>
                      <a:endParaRPr lang="de-DE" sz="1600"/>
                    </a:p>
                  </a:txBody>
                  <a:tcPr>
                    <a:lnL w="12700" cmpd="sng">
                      <a:noFill/>
                      <a:prstDash val="solid"/>
                    </a:lnL>
                    <a:lnT>
                      <a:noFill/>
                    </a:lnT>
                  </a:tcPr>
                </a:tc>
              </a:tr>
              <a:tr h="115054">
                <a:tc>
                  <a:txBody>
                    <a:bodyPr/>
                    <a:lstStyle/>
                    <a:p>
                      <a:pPr algn="l" fontAlgn="b"/>
                      <a:endParaRPr lang="de-DE" sz="1600" b="0" i="0" u="none" strike="noStrike" dirty="0" smtClean="0">
                        <a:latin typeface="Arial"/>
                      </a:endParaRPr>
                    </a:p>
                  </a:txBody>
                  <a:tcPr marL="9525" marR="9525" marT="9525" marB="0" anchor="b">
                    <a:lnL>
                      <a:noFill/>
                    </a:lnL>
                    <a:lnR>
                      <a:noFill/>
                    </a:lnR>
                    <a:lnT>
                      <a:noFill/>
                    </a:lnT>
                    <a:lnB>
                      <a:noFill/>
                    </a:lnB>
                  </a:tcPr>
                </a:tc>
                <a:tc>
                  <a:txBody>
                    <a:bodyPr/>
                    <a:lstStyle/>
                    <a:p>
                      <a:pPr algn="l" fontAlgn="b"/>
                      <a:r>
                        <a:rPr lang="de-DE" sz="1600" b="0" i="0" u="none" strike="noStrike">
                          <a:latin typeface="Arial"/>
                        </a:rPr>
                        <a:t>GS Zwönitz</a:t>
                      </a:r>
                    </a:p>
                  </a:txBody>
                  <a:tcPr marL="9525" marR="9525" marT="9525" marB="0" anchor="b">
                    <a:lnL>
                      <a:noFill/>
                    </a:lnL>
                    <a:lnR>
                      <a:noFill/>
                    </a:lnR>
                    <a:lnT>
                      <a:noFill/>
                    </a:lnT>
                    <a:lnB>
                      <a:noFill/>
                    </a:lnB>
                  </a:tcPr>
                </a:tc>
                <a:tc>
                  <a:txBody>
                    <a:bodyPr/>
                    <a:lstStyle/>
                    <a:p>
                      <a:pPr algn="r" fontAlgn="b"/>
                      <a:r>
                        <a:rPr lang="de-DE" sz="1600" b="0" i="0" u="none" strike="noStrike">
                          <a:latin typeface="Arial"/>
                        </a:rPr>
                        <a:t>4</a:t>
                      </a:r>
                    </a:p>
                  </a:txBody>
                  <a:tcPr marL="9525" marR="9525" marT="9525" marB="0" anchor="b">
                    <a:lnL>
                      <a:noFill/>
                    </a:lnL>
                    <a:lnR>
                      <a:noFill/>
                    </a:lnR>
                    <a:lnT>
                      <a:noFill/>
                    </a:lnT>
                    <a:lnB>
                      <a:noFill/>
                    </a:lnB>
                  </a:tcPr>
                </a:tc>
                <a:tc>
                  <a:txBody>
                    <a:bodyPr/>
                    <a:lstStyle/>
                    <a:p>
                      <a:pPr algn="l" fontAlgn="b"/>
                      <a:endParaRPr lang="de-DE" sz="1600" b="0" i="0" u="none" strike="noStrike">
                        <a:latin typeface="Arial"/>
                      </a:endParaRPr>
                    </a:p>
                  </a:txBody>
                  <a:tcPr marL="6604" marR="6604" marT="6604" marB="0" anchor="b">
                    <a:lnL>
                      <a:noFill/>
                    </a:lnL>
                    <a:lnR>
                      <a:noFill/>
                    </a:lnR>
                    <a:lnB>
                      <a:noFill/>
                    </a:lnB>
                  </a:tcPr>
                </a:tc>
              </a:tr>
              <a:tr h="115054">
                <a:tc>
                  <a:txBody>
                    <a:bodyPr/>
                    <a:lstStyle/>
                    <a:p>
                      <a:pPr algn="l" fontAlgn="b"/>
                      <a:r>
                        <a:rPr lang="de-DE" sz="1600" b="0" i="0" u="none" strike="noStrike" dirty="0">
                          <a:latin typeface="Arial"/>
                        </a:rPr>
                        <a:t>2.</a:t>
                      </a:r>
                    </a:p>
                  </a:txBody>
                  <a:tcPr marL="9525" marR="9525" marT="9525" marB="0" anchor="b">
                    <a:lnL>
                      <a:noFill/>
                    </a:lnL>
                    <a:lnR>
                      <a:noFill/>
                    </a:lnR>
                    <a:lnT>
                      <a:noFill/>
                    </a:lnT>
                    <a:lnB>
                      <a:noFill/>
                    </a:lnB>
                  </a:tcPr>
                </a:tc>
                <a:tc>
                  <a:txBody>
                    <a:bodyPr/>
                    <a:lstStyle/>
                    <a:p>
                      <a:pPr algn="l" fontAlgn="b"/>
                      <a:r>
                        <a:rPr lang="de-DE" sz="1600" b="0" i="0" u="none" strike="noStrike">
                          <a:latin typeface="Arial"/>
                        </a:rPr>
                        <a:t>GS Montessori</a:t>
                      </a:r>
                    </a:p>
                  </a:txBody>
                  <a:tcPr marL="9525" marR="9525" marT="9525" marB="0" anchor="b">
                    <a:lnL>
                      <a:noFill/>
                    </a:lnL>
                    <a:lnR>
                      <a:noFill/>
                    </a:lnR>
                    <a:lnT>
                      <a:noFill/>
                    </a:lnT>
                    <a:lnB>
                      <a:noFill/>
                    </a:lnB>
                  </a:tcPr>
                </a:tc>
                <a:tc>
                  <a:txBody>
                    <a:bodyPr/>
                    <a:lstStyle/>
                    <a:p>
                      <a:pPr algn="r" fontAlgn="b"/>
                      <a:r>
                        <a:rPr lang="de-DE" sz="1600" b="0" i="0" u="none" strike="noStrike">
                          <a:latin typeface="Arial"/>
                        </a:rPr>
                        <a:t>10</a:t>
                      </a:r>
                    </a:p>
                  </a:txBody>
                  <a:tcPr marL="9525" marR="9525" marT="9525" marB="0" anchor="b">
                    <a:lnL>
                      <a:noFill/>
                    </a:lnL>
                    <a:lnR>
                      <a:noFill/>
                    </a:lnR>
                    <a:lnT>
                      <a:noFill/>
                    </a:lnT>
                    <a:lnB>
                      <a:noFill/>
                    </a:lnB>
                  </a:tcPr>
                </a:tc>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r>
              <a:tr h="226929">
                <a:tc>
                  <a:txBody>
                    <a:bodyPr/>
                    <a:lstStyle/>
                    <a:p>
                      <a:pPr algn="l" fontAlgn="b"/>
                      <a:r>
                        <a:rPr lang="de-DE" sz="1600" b="0" i="0" u="none" strike="noStrike">
                          <a:latin typeface="Arial"/>
                        </a:rPr>
                        <a:t>3.</a:t>
                      </a:r>
                    </a:p>
                  </a:txBody>
                  <a:tcPr marL="9525" marR="9525" marT="9525" marB="0" anchor="b">
                    <a:lnL>
                      <a:noFill/>
                    </a:lnL>
                    <a:lnR>
                      <a:noFill/>
                    </a:lnR>
                    <a:lnT>
                      <a:noFill/>
                    </a:lnT>
                    <a:lnB>
                      <a:noFill/>
                    </a:lnB>
                  </a:tcPr>
                </a:tc>
                <a:tc>
                  <a:txBody>
                    <a:bodyPr/>
                    <a:lstStyle/>
                    <a:p>
                      <a:pPr algn="l" fontAlgn="b"/>
                      <a:r>
                        <a:rPr lang="de-DE" sz="1600" b="0" i="0" u="none" strike="noStrike">
                          <a:latin typeface="Arial"/>
                        </a:rPr>
                        <a:t>GS Kleinrückerswalde</a:t>
                      </a:r>
                    </a:p>
                  </a:txBody>
                  <a:tcPr marL="9525" marR="9525" marT="9525" marB="0" anchor="b">
                    <a:lnL>
                      <a:noFill/>
                    </a:lnL>
                    <a:lnR>
                      <a:noFill/>
                    </a:lnR>
                    <a:lnT>
                      <a:noFill/>
                    </a:lnT>
                    <a:lnB>
                      <a:noFill/>
                    </a:lnB>
                  </a:tcPr>
                </a:tc>
                <a:tc>
                  <a:txBody>
                    <a:bodyPr/>
                    <a:lstStyle/>
                    <a:p>
                      <a:pPr algn="r" fontAlgn="b"/>
                      <a:r>
                        <a:rPr lang="de-DE" sz="1600" b="0" i="0" u="none" strike="noStrike">
                          <a:latin typeface="Arial"/>
                        </a:rPr>
                        <a:t>16</a:t>
                      </a:r>
                    </a:p>
                  </a:txBody>
                  <a:tcPr marL="9525" marR="9525" marT="9525" marB="0" anchor="b">
                    <a:lnL>
                      <a:noFill/>
                    </a:lnL>
                    <a:lnR>
                      <a:noFill/>
                    </a:lnR>
                    <a:lnT>
                      <a:noFill/>
                    </a:lnT>
                    <a:lnB>
                      <a:noFill/>
                    </a:lnB>
                  </a:tcPr>
                </a:tc>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r>
              <a:tr h="115054">
                <a:tc>
                  <a:txBody>
                    <a:bodyPr/>
                    <a:lstStyle/>
                    <a:p>
                      <a:pPr algn="l" fontAlgn="b"/>
                      <a:r>
                        <a:rPr lang="de-DE" sz="1600" b="0" i="0" u="none" strike="noStrike" dirty="0">
                          <a:latin typeface="Arial"/>
                        </a:rPr>
                        <a:t>5.</a:t>
                      </a:r>
                    </a:p>
                  </a:txBody>
                  <a:tcPr marL="9525" marR="9525" marT="9525" marB="0" anchor="b">
                    <a:lnL>
                      <a:noFill/>
                    </a:lnL>
                    <a:lnR>
                      <a:noFill/>
                    </a:lnR>
                    <a:lnT>
                      <a:noFill/>
                    </a:lnT>
                    <a:lnB>
                      <a:noFill/>
                    </a:lnB>
                  </a:tcPr>
                </a:tc>
                <a:tc>
                  <a:txBody>
                    <a:bodyPr/>
                    <a:lstStyle/>
                    <a:p>
                      <a:pPr algn="l" fontAlgn="b"/>
                      <a:r>
                        <a:rPr lang="de-DE" sz="1600" b="0" i="0" u="none" strike="noStrike">
                          <a:latin typeface="Arial"/>
                        </a:rPr>
                        <a:t>BZ Adam Ries GS</a:t>
                      </a:r>
                    </a:p>
                  </a:txBody>
                  <a:tcPr marL="9525" marR="9525" marT="9525" marB="0" anchor="b">
                    <a:lnL>
                      <a:noFill/>
                    </a:lnL>
                    <a:lnR>
                      <a:noFill/>
                    </a:lnR>
                    <a:lnT>
                      <a:noFill/>
                    </a:lnT>
                    <a:lnB>
                      <a:noFill/>
                    </a:lnB>
                  </a:tcPr>
                </a:tc>
                <a:tc>
                  <a:txBody>
                    <a:bodyPr/>
                    <a:lstStyle/>
                    <a:p>
                      <a:pPr algn="r" fontAlgn="b"/>
                      <a:r>
                        <a:rPr lang="de-DE" sz="1600" b="0" i="0" u="none" strike="noStrike">
                          <a:latin typeface="Arial"/>
                        </a:rPr>
                        <a:t>20</a:t>
                      </a:r>
                    </a:p>
                  </a:txBody>
                  <a:tcPr marL="9525" marR="9525" marT="9525" marB="0" anchor="b">
                    <a:lnL>
                      <a:noFill/>
                    </a:lnL>
                    <a:lnR>
                      <a:noFill/>
                    </a:lnR>
                    <a:lnT>
                      <a:noFill/>
                    </a:lnT>
                    <a:lnB>
                      <a:noFill/>
                    </a:lnB>
                  </a:tcPr>
                </a:tc>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r>
              <a:tr h="115054">
                <a:tc>
                  <a:txBody>
                    <a:bodyPr/>
                    <a:lstStyle/>
                    <a:p>
                      <a:pPr algn="l" fontAlgn="b"/>
                      <a:r>
                        <a:rPr lang="de-DE" sz="1600" b="0" i="0" u="none" strike="noStrike">
                          <a:latin typeface="Arial"/>
                        </a:rPr>
                        <a:t>6.</a:t>
                      </a:r>
                    </a:p>
                  </a:txBody>
                  <a:tcPr marL="9525" marR="9525" marT="9525" marB="0" anchor="b">
                    <a:lnL>
                      <a:noFill/>
                    </a:lnL>
                    <a:lnR>
                      <a:noFill/>
                    </a:lnR>
                    <a:lnT>
                      <a:noFill/>
                    </a:lnT>
                    <a:lnB>
                      <a:noFill/>
                    </a:lnB>
                  </a:tcPr>
                </a:tc>
                <a:tc>
                  <a:txBody>
                    <a:bodyPr/>
                    <a:lstStyle/>
                    <a:p>
                      <a:pPr algn="l" fontAlgn="b"/>
                      <a:r>
                        <a:rPr lang="de-DE" sz="1600" b="0" i="0" u="none" strike="noStrike" dirty="0">
                          <a:latin typeface="Arial"/>
                        </a:rPr>
                        <a:t>GS </a:t>
                      </a:r>
                      <a:r>
                        <a:rPr lang="de-DE" sz="1600" b="0" i="0" u="none" strike="noStrike" dirty="0" err="1">
                          <a:latin typeface="Arial"/>
                        </a:rPr>
                        <a:t>Sehmatal</a:t>
                      </a:r>
                      <a:endParaRPr lang="de-DE" sz="1600" b="0" i="0" u="none" strike="noStrike" dirty="0">
                        <a:latin typeface="Arial"/>
                      </a:endParaRPr>
                    </a:p>
                  </a:txBody>
                  <a:tcPr marL="9525" marR="9525" marT="9525" marB="0" anchor="b">
                    <a:lnL>
                      <a:noFill/>
                    </a:lnL>
                    <a:lnR>
                      <a:noFill/>
                    </a:lnR>
                    <a:lnT>
                      <a:noFill/>
                    </a:lnT>
                    <a:lnB>
                      <a:noFill/>
                    </a:lnB>
                  </a:tcPr>
                </a:tc>
                <a:tc>
                  <a:txBody>
                    <a:bodyPr/>
                    <a:lstStyle/>
                    <a:p>
                      <a:pPr algn="r" fontAlgn="b"/>
                      <a:r>
                        <a:rPr lang="de-DE" sz="1600" b="0" i="0" u="none" strike="noStrike">
                          <a:latin typeface="Arial"/>
                        </a:rPr>
                        <a:t>22</a:t>
                      </a:r>
                    </a:p>
                  </a:txBody>
                  <a:tcPr marL="9525" marR="9525" marT="9525" marB="0" anchor="b">
                    <a:lnL>
                      <a:noFill/>
                    </a:lnL>
                    <a:lnR>
                      <a:noFill/>
                    </a:lnR>
                    <a:lnT>
                      <a:noFill/>
                    </a:lnT>
                    <a:lnB>
                      <a:noFill/>
                    </a:lnB>
                  </a:tcPr>
                </a:tc>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r>
              <a:tr h="115054">
                <a:tc>
                  <a:txBody>
                    <a:bodyPr/>
                    <a:lstStyle/>
                    <a:p>
                      <a:pPr algn="l" fontAlgn="b"/>
                      <a:r>
                        <a:rPr lang="de-DE" sz="1600" b="0" i="0" u="none" strike="noStrike">
                          <a:latin typeface="Arial"/>
                        </a:rPr>
                        <a:t>7.</a:t>
                      </a:r>
                    </a:p>
                  </a:txBody>
                  <a:tcPr marL="9525" marR="9525" marT="9525" marB="0" anchor="b">
                    <a:lnL>
                      <a:noFill/>
                    </a:lnL>
                    <a:lnR>
                      <a:noFill/>
                    </a:lnR>
                    <a:lnT>
                      <a:noFill/>
                    </a:lnT>
                    <a:lnB>
                      <a:noFill/>
                    </a:lnB>
                  </a:tcPr>
                </a:tc>
                <a:tc>
                  <a:txBody>
                    <a:bodyPr/>
                    <a:lstStyle/>
                    <a:p>
                      <a:pPr algn="l" fontAlgn="b"/>
                      <a:r>
                        <a:rPr lang="de-DE" sz="1600" b="0" i="0" u="none" strike="noStrike">
                          <a:latin typeface="Arial"/>
                        </a:rPr>
                        <a:t>GS Königswalde</a:t>
                      </a:r>
                    </a:p>
                  </a:txBody>
                  <a:tcPr marL="9525" marR="9525" marT="9525" marB="0" anchor="b">
                    <a:lnL>
                      <a:noFill/>
                    </a:lnL>
                    <a:lnR>
                      <a:noFill/>
                    </a:lnR>
                    <a:lnT>
                      <a:noFill/>
                    </a:lnT>
                    <a:lnB>
                      <a:noFill/>
                    </a:lnB>
                  </a:tcPr>
                </a:tc>
                <a:tc>
                  <a:txBody>
                    <a:bodyPr/>
                    <a:lstStyle/>
                    <a:p>
                      <a:pPr algn="r" fontAlgn="b"/>
                      <a:r>
                        <a:rPr lang="de-DE" sz="1600" b="0" i="0" u="none" strike="noStrike">
                          <a:latin typeface="Arial"/>
                        </a:rPr>
                        <a:t>22</a:t>
                      </a:r>
                    </a:p>
                  </a:txBody>
                  <a:tcPr marL="9525" marR="9525" marT="9525" marB="0" anchor="b">
                    <a:lnL>
                      <a:noFill/>
                    </a:lnL>
                    <a:lnR>
                      <a:noFill/>
                    </a:lnR>
                    <a:lnT>
                      <a:noFill/>
                    </a:lnT>
                    <a:lnB>
                      <a:noFill/>
                    </a:lnB>
                  </a:tcPr>
                </a:tc>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r>
              <a:tr h="115054">
                <a:tc>
                  <a:txBody>
                    <a:bodyPr/>
                    <a:lstStyle/>
                    <a:p>
                      <a:pPr algn="l" fontAlgn="b"/>
                      <a:r>
                        <a:rPr lang="de-DE" sz="1600" b="0" i="0" u="none" strike="noStrike">
                          <a:latin typeface="Arial"/>
                        </a:rPr>
                        <a:t>8.</a:t>
                      </a:r>
                    </a:p>
                  </a:txBody>
                  <a:tcPr marL="9525" marR="9525" marT="9525" marB="0" anchor="b">
                    <a:lnL>
                      <a:noFill/>
                    </a:lnL>
                    <a:lnR>
                      <a:noFill/>
                    </a:lnR>
                    <a:lnT>
                      <a:noFill/>
                    </a:lnT>
                    <a:lnB>
                      <a:noFill/>
                    </a:lnB>
                  </a:tcPr>
                </a:tc>
                <a:tc>
                  <a:txBody>
                    <a:bodyPr/>
                    <a:lstStyle/>
                    <a:p>
                      <a:pPr algn="l" fontAlgn="b"/>
                      <a:r>
                        <a:rPr lang="de-DE" sz="1600" b="0" i="0" u="none" strike="noStrike" dirty="0">
                          <a:latin typeface="Arial"/>
                        </a:rPr>
                        <a:t>GS </a:t>
                      </a:r>
                      <a:r>
                        <a:rPr lang="de-DE" sz="1600" b="0" i="0" u="none" strike="noStrike" dirty="0" err="1">
                          <a:latin typeface="Arial"/>
                        </a:rPr>
                        <a:t>Schlettau</a:t>
                      </a:r>
                      <a:endParaRPr lang="de-DE" sz="1600" b="0" i="0" u="none" strike="noStrike" dirty="0">
                        <a:latin typeface="Arial"/>
                      </a:endParaRPr>
                    </a:p>
                  </a:txBody>
                  <a:tcPr marL="9525" marR="9525" marT="9525" marB="0" anchor="b">
                    <a:lnL>
                      <a:noFill/>
                    </a:lnL>
                    <a:lnR>
                      <a:noFill/>
                    </a:lnR>
                    <a:lnT>
                      <a:noFill/>
                    </a:lnT>
                    <a:lnB>
                      <a:noFill/>
                    </a:lnB>
                  </a:tcPr>
                </a:tc>
                <a:tc>
                  <a:txBody>
                    <a:bodyPr/>
                    <a:lstStyle/>
                    <a:p>
                      <a:pPr algn="r" fontAlgn="b"/>
                      <a:r>
                        <a:rPr lang="de-DE" sz="1600" b="0" i="0" u="none" strike="noStrike">
                          <a:latin typeface="Arial"/>
                        </a:rPr>
                        <a:t>31</a:t>
                      </a:r>
                    </a:p>
                  </a:txBody>
                  <a:tcPr marL="9525" marR="9525" marT="9525" marB="0" anchor="b">
                    <a:lnL>
                      <a:noFill/>
                    </a:lnL>
                    <a:lnR>
                      <a:noFill/>
                    </a:lnR>
                    <a:lnT>
                      <a:noFill/>
                    </a:lnT>
                    <a:lnB>
                      <a:noFill/>
                    </a:lnB>
                  </a:tcPr>
                </a:tc>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r>
              <a:tr h="115054">
                <a:tc>
                  <a:txBody>
                    <a:bodyPr/>
                    <a:lstStyle/>
                    <a:p>
                      <a:pPr algn="l" fontAlgn="b"/>
                      <a:r>
                        <a:rPr lang="de-DE" sz="1600" b="0" i="0" u="none" strike="noStrike">
                          <a:latin typeface="Arial"/>
                        </a:rPr>
                        <a:t>9.</a:t>
                      </a:r>
                    </a:p>
                  </a:txBody>
                  <a:tcPr marL="9525" marR="9525" marT="9525" marB="0" anchor="b">
                    <a:lnL>
                      <a:noFill/>
                    </a:lnL>
                    <a:lnR>
                      <a:noFill/>
                    </a:lnR>
                    <a:lnT>
                      <a:noFill/>
                    </a:lnT>
                    <a:lnB>
                      <a:noFill/>
                    </a:lnB>
                  </a:tcPr>
                </a:tc>
                <a:tc>
                  <a:txBody>
                    <a:bodyPr/>
                    <a:lstStyle/>
                    <a:p>
                      <a:pPr algn="l" fontAlgn="b"/>
                      <a:r>
                        <a:rPr lang="de-DE" sz="1600" b="0" i="0" u="none" strike="noStrike" dirty="0">
                          <a:latin typeface="Arial"/>
                        </a:rPr>
                        <a:t>GS </a:t>
                      </a:r>
                      <a:r>
                        <a:rPr lang="de-DE" sz="1600" b="0" i="0" u="none" strike="noStrike" dirty="0" err="1">
                          <a:latin typeface="Arial"/>
                        </a:rPr>
                        <a:t>Crottendorf</a:t>
                      </a:r>
                      <a:endParaRPr lang="de-DE" sz="1600" b="0" i="0" u="none" strike="noStrike" dirty="0">
                        <a:latin typeface="Arial"/>
                      </a:endParaRPr>
                    </a:p>
                  </a:txBody>
                  <a:tcPr marL="9525" marR="9525" marT="9525" marB="0" anchor="b">
                    <a:lnL>
                      <a:noFill/>
                    </a:lnL>
                    <a:lnR>
                      <a:noFill/>
                    </a:lnR>
                    <a:lnT>
                      <a:noFill/>
                    </a:lnT>
                    <a:lnB>
                      <a:noFill/>
                    </a:lnB>
                  </a:tcPr>
                </a:tc>
                <a:tc>
                  <a:txBody>
                    <a:bodyPr/>
                    <a:lstStyle/>
                    <a:p>
                      <a:pPr algn="r" fontAlgn="b"/>
                      <a:r>
                        <a:rPr lang="de-DE" sz="1600" b="0" i="0" u="none" strike="noStrike">
                          <a:latin typeface="Arial"/>
                        </a:rPr>
                        <a:t>38</a:t>
                      </a:r>
                    </a:p>
                  </a:txBody>
                  <a:tcPr marL="9525" marR="9525" marT="9525" marB="0" anchor="b">
                    <a:lnL>
                      <a:noFill/>
                    </a:lnL>
                    <a:lnR>
                      <a:noFill/>
                    </a:lnR>
                    <a:lnT>
                      <a:noFill/>
                    </a:lnT>
                    <a:lnB>
                      <a:noFill/>
                    </a:lnB>
                  </a:tcPr>
                </a:tc>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r>
              <a:tr h="226929">
                <a:tc>
                  <a:txBody>
                    <a:bodyPr/>
                    <a:lstStyle/>
                    <a:p>
                      <a:pPr algn="l" fontAlgn="b"/>
                      <a:r>
                        <a:rPr lang="de-DE" sz="1600" b="0" i="0" u="none" strike="noStrike">
                          <a:latin typeface="Arial"/>
                        </a:rPr>
                        <a:t>10.</a:t>
                      </a:r>
                    </a:p>
                  </a:txBody>
                  <a:tcPr marL="9525" marR="9525" marT="9525" marB="0" anchor="b">
                    <a:lnL>
                      <a:noFill/>
                    </a:lnL>
                    <a:lnR>
                      <a:noFill/>
                    </a:lnR>
                    <a:lnT>
                      <a:noFill/>
                    </a:lnT>
                    <a:lnB>
                      <a:noFill/>
                    </a:lnB>
                  </a:tcPr>
                </a:tc>
                <a:tc>
                  <a:txBody>
                    <a:bodyPr/>
                    <a:lstStyle/>
                    <a:p>
                      <a:pPr algn="l" fontAlgn="b"/>
                      <a:r>
                        <a:rPr lang="de-DE" sz="1600" b="0" i="0" u="none" strike="noStrike">
                          <a:latin typeface="Arial"/>
                        </a:rPr>
                        <a:t>GS Ehrenfriedersdorf</a:t>
                      </a:r>
                    </a:p>
                  </a:txBody>
                  <a:tcPr marL="9525" marR="9525" marT="9525" marB="0" anchor="b">
                    <a:lnL>
                      <a:noFill/>
                    </a:lnL>
                    <a:lnR>
                      <a:noFill/>
                    </a:lnR>
                    <a:lnT>
                      <a:noFill/>
                    </a:lnT>
                    <a:lnB>
                      <a:noFill/>
                    </a:lnB>
                  </a:tcPr>
                </a:tc>
                <a:tc>
                  <a:txBody>
                    <a:bodyPr/>
                    <a:lstStyle/>
                    <a:p>
                      <a:pPr algn="r" fontAlgn="b"/>
                      <a:r>
                        <a:rPr lang="de-DE" sz="1600" b="0" i="0" u="none" strike="noStrike">
                          <a:latin typeface="Arial"/>
                        </a:rPr>
                        <a:t>41</a:t>
                      </a:r>
                    </a:p>
                  </a:txBody>
                  <a:tcPr marL="9525" marR="9525" marT="9525" marB="0" anchor="b">
                    <a:lnL>
                      <a:noFill/>
                    </a:lnL>
                    <a:lnR>
                      <a:noFill/>
                    </a:lnR>
                    <a:lnT>
                      <a:noFill/>
                    </a:lnT>
                    <a:lnB>
                      <a:noFill/>
                    </a:lnB>
                  </a:tcPr>
                </a:tc>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r>
              <a:tr h="226929">
                <a:tc>
                  <a:txBody>
                    <a:bodyPr/>
                    <a:lstStyle/>
                    <a:p>
                      <a:pPr algn="l" fontAlgn="b"/>
                      <a:r>
                        <a:rPr lang="de-DE" sz="1600" b="0" i="0" u="none" strike="noStrike">
                          <a:solidFill>
                            <a:srgbClr val="FF0000"/>
                          </a:solidFill>
                          <a:latin typeface="Arial"/>
                        </a:rPr>
                        <a:t>11.</a:t>
                      </a:r>
                    </a:p>
                  </a:txBody>
                  <a:tcPr marL="9525" marR="9525" marT="9525" marB="0" anchor="b">
                    <a:lnL>
                      <a:noFill/>
                    </a:lnL>
                    <a:lnR>
                      <a:noFill/>
                    </a:lnR>
                    <a:lnT>
                      <a:noFill/>
                    </a:lnT>
                    <a:lnB>
                      <a:noFill/>
                    </a:lnB>
                  </a:tcPr>
                </a:tc>
                <a:tc>
                  <a:txBody>
                    <a:bodyPr/>
                    <a:lstStyle/>
                    <a:p>
                      <a:pPr algn="l" fontAlgn="b"/>
                      <a:r>
                        <a:rPr lang="de-DE" sz="1600" b="0" i="0" u="none" strike="noStrike">
                          <a:solidFill>
                            <a:srgbClr val="FF0000"/>
                          </a:solidFill>
                          <a:latin typeface="Arial"/>
                        </a:rPr>
                        <a:t>GS An der Riesenburg</a:t>
                      </a:r>
                    </a:p>
                  </a:txBody>
                  <a:tcPr marL="9525" marR="9525" marT="9525" marB="0" anchor="b">
                    <a:lnL>
                      <a:noFill/>
                    </a:lnL>
                    <a:lnR>
                      <a:noFill/>
                    </a:lnR>
                    <a:lnT>
                      <a:noFill/>
                    </a:lnT>
                    <a:lnB>
                      <a:noFill/>
                    </a:lnB>
                  </a:tcPr>
                </a:tc>
                <a:tc>
                  <a:txBody>
                    <a:bodyPr/>
                    <a:lstStyle/>
                    <a:p>
                      <a:pPr algn="r" fontAlgn="b"/>
                      <a:r>
                        <a:rPr lang="de-DE" sz="1600" b="0" i="0" u="none" strike="noStrike">
                          <a:solidFill>
                            <a:srgbClr val="FF0000"/>
                          </a:solidFill>
                          <a:latin typeface="Arial"/>
                        </a:rPr>
                        <a:t>45</a:t>
                      </a:r>
                    </a:p>
                  </a:txBody>
                  <a:tcPr marL="9525" marR="9525" marT="9525" marB="0" anchor="b">
                    <a:lnL>
                      <a:noFill/>
                    </a:lnL>
                    <a:lnR>
                      <a:noFill/>
                    </a:lnR>
                    <a:lnT>
                      <a:noFill/>
                    </a:lnT>
                    <a:lnB>
                      <a:noFill/>
                    </a:lnB>
                  </a:tcPr>
                </a:tc>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r>
              <a:tr h="115054">
                <a:tc>
                  <a:txBody>
                    <a:bodyPr/>
                    <a:lstStyle/>
                    <a:p>
                      <a:pPr algn="l" fontAlgn="b"/>
                      <a:r>
                        <a:rPr lang="de-DE" sz="1600" b="0" i="0" u="none" strike="noStrike">
                          <a:latin typeface="Arial"/>
                        </a:rPr>
                        <a:t>11.</a:t>
                      </a:r>
                    </a:p>
                  </a:txBody>
                  <a:tcPr marL="9525" marR="9525" marT="9525" marB="0" anchor="b">
                    <a:lnL>
                      <a:noFill/>
                    </a:lnL>
                    <a:lnR>
                      <a:noFill/>
                    </a:lnR>
                    <a:lnT>
                      <a:noFill/>
                    </a:lnT>
                    <a:lnB>
                      <a:noFill/>
                    </a:lnB>
                  </a:tcPr>
                </a:tc>
                <a:tc>
                  <a:txBody>
                    <a:bodyPr/>
                    <a:lstStyle/>
                    <a:p>
                      <a:pPr algn="l" fontAlgn="b"/>
                      <a:r>
                        <a:rPr lang="de-DE" sz="1600" b="0" i="0" u="none" strike="noStrike">
                          <a:latin typeface="Arial"/>
                        </a:rPr>
                        <a:t>GS Elterlein</a:t>
                      </a:r>
                    </a:p>
                  </a:txBody>
                  <a:tcPr marL="9525" marR="9525" marT="9525" marB="0" anchor="b">
                    <a:lnL>
                      <a:noFill/>
                    </a:lnL>
                    <a:lnR>
                      <a:noFill/>
                    </a:lnR>
                    <a:lnT>
                      <a:noFill/>
                    </a:lnT>
                    <a:lnB>
                      <a:noFill/>
                    </a:lnB>
                  </a:tcPr>
                </a:tc>
                <a:tc>
                  <a:txBody>
                    <a:bodyPr/>
                    <a:lstStyle/>
                    <a:p>
                      <a:pPr algn="r" fontAlgn="b"/>
                      <a:r>
                        <a:rPr lang="de-DE" sz="1600" b="0" i="0" u="none" strike="noStrike">
                          <a:latin typeface="Arial"/>
                        </a:rPr>
                        <a:t>47</a:t>
                      </a:r>
                    </a:p>
                  </a:txBody>
                  <a:tcPr marL="9525" marR="9525" marT="9525" marB="0" anchor="b">
                    <a:lnL>
                      <a:noFill/>
                    </a:lnL>
                    <a:lnR>
                      <a:noFill/>
                    </a:lnR>
                    <a:lnT>
                      <a:noFill/>
                    </a:lnT>
                    <a:lnB>
                      <a:noFill/>
                    </a:lnB>
                  </a:tcPr>
                </a:tc>
                <a:tc>
                  <a:txBody>
                    <a:bodyPr/>
                    <a:lstStyle/>
                    <a:p>
                      <a:pPr algn="l" fontAlgn="b"/>
                      <a:endParaRPr lang="de-DE" sz="1600" b="0" i="0" u="none" strike="noStrike">
                        <a:latin typeface="Arial"/>
                      </a:endParaRPr>
                    </a:p>
                  </a:txBody>
                  <a:tcPr marL="6604" marR="6604" marT="6604" marB="0" anchor="b">
                    <a:lnL>
                      <a:noFill/>
                    </a:lnL>
                    <a:lnR>
                      <a:noFill/>
                    </a:lnR>
                    <a:lnT>
                      <a:noFill/>
                    </a:lnT>
                    <a:lnB>
                      <a:noFill/>
                    </a:lnB>
                  </a:tcPr>
                </a:tc>
              </a:tr>
              <a:tr h="48728">
                <a:tc>
                  <a:txBody>
                    <a:bodyPr/>
                    <a:lstStyle/>
                    <a:p>
                      <a:pPr algn="l" fontAlgn="b"/>
                      <a:r>
                        <a:rPr lang="de-DE" sz="1600" b="0" i="0" u="none" strike="noStrike">
                          <a:latin typeface="Arial"/>
                        </a:rPr>
                        <a:t>12.</a:t>
                      </a:r>
                    </a:p>
                  </a:txBody>
                  <a:tcPr marL="9525" marR="9525" marT="9525" marB="0" anchor="b">
                    <a:lnL>
                      <a:noFill/>
                    </a:lnL>
                    <a:lnR>
                      <a:noFill/>
                    </a:lnR>
                    <a:lnT>
                      <a:noFill/>
                    </a:lnT>
                    <a:lnB>
                      <a:noFill/>
                    </a:lnB>
                  </a:tcPr>
                </a:tc>
                <a:tc>
                  <a:txBody>
                    <a:bodyPr/>
                    <a:lstStyle/>
                    <a:p>
                      <a:pPr algn="l" fontAlgn="b"/>
                      <a:r>
                        <a:rPr lang="de-DE" sz="1600" b="0" i="0" u="none" strike="noStrike">
                          <a:latin typeface="Arial"/>
                        </a:rPr>
                        <a:t>GS Drebach</a:t>
                      </a:r>
                    </a:p>
                  </a:txBody>
                  <a:tcPr marL="9525" marR="9525" marT="9525" marB="0" anchor="b">
                    <a:lnL>
                      <a:noFill/>
                    </a:lnL>
                    <a:lnR>
                      <a:noFill/>
                    </a:lnR>
                    <a:lnT>
                      <a:noFill/>
                    </a:lnT>
                    <a:lnB>
                      <a:noFill/>
                    </a:lnB>
                  </a:tcPr>
                </a:tc>
                <a:tc>
                  <a:txBody>
                    <a:bodyPr/>
                    <a:lstStyle/>
                    <a:p>
                      <a:pPr algn="r" fontAlgn="b"/>
                      <a:r>
                        <a:rPr lang="de-DE" sz="1600" b="0" i="0" u="none" strike="noStrike" dirty="0">
                          <a:latin typeface="Arial"/>
                        </a:rPr>
                        <a:t>48</a:t>
                      </a:r>
                    </a:p>
                  </a:txBody>
                  <a:tcPr marL="9525" marR="9525" marT="9525" marB="0" anchor="b">
                    <a:lnL>
                      <a:noFill/>
                    </a:lnL>
                    <a:lnR>
                      <a:noFill/>
                    </a:lnR>
                    <a:lnT>
                      <a:noFill/>
                    </a:lnT>
                    <a:lnB>
                      <a:noFill/>
                    </a:lnB>
                  </a:tcPr>
                </a:tc>
                <a:tc>
                  <a:txBody>
                    <a:bodyPr/>
                    <a:lstStyle/>
                    <a:p>
                      <a:pPr algn="l" fontAlgn="b"/>
                      <a:endParaRPr lang="de-DE" sz="1600" b="0" i="0" u="none" strike="noStrike" dirty="0">
                        <a:latin typeface="Arial"/>
                      </a:endParaRPr>
                    </a:p>
                  </a:txBody>
                  <a:tcPr marL="6604" marR="6604" marT="6604" marB="0" anchor="b">
                    <a:lnL>
                      <a:noFill/>
                    </a:lnL>
                    <a:lnR>
                      <a:noFill/>
                    </a:lnR>
                    <a:lnT>
                      <a:noFill/>
                    </a:lnT>
                    <a:lnB>
                      <a:noFill/>
                    </a:lnB>
                  </a:tcPr>
                </a:tc>
              </a:tr>
            </a:tbl>
          </a:graphicData>
        </a:graphic>
      </p:graphicFrame>
      <p:sp>
        <p:nvSpPr>
          <p:cNvPr id="27" name="Rechteck 26"/>
          <p:cNvSpPr/>
          <p:nvPr/>
        </p:nvSpPr>
        <p:spPr>
          <a:xfrm>
            <a:off x="323528" y="1556792"/>
            <a:ext cx="5112568" cy="646331"/>
          </a:xfrm>
          <a:prstGeom prst="rect">
            <a:avLst/>
          </a:prstGeom>
        </p:spPr>
        <p:txBody>
          <a:bodyPr wrap="square">
            <a:spAutoFit/>
          </a:bodyPr>
          <a:lstStyle/>
          <a:p>
            <a:endParaRPr lang="de-DE" dirty="0" smtClean="0"/>
          </a:p>
          <a:p>
            <a:r>
              <a:rPr lang="de-DE" b="1" dirty="0"/>
              <a:t>	</a:t>
            </a:r>
          </a:p>
        </p:txBody>
      </p:sp>
      <p:graphicFrame>
        <p:nvGraphicFramePr>
          <p:cNvPr id="29" name="Tabelle 28"/>
          <p:cNvGraphicFramePr>
            <a:graphicFrameLocks noGrp="1"/>
          </p:cNvGraphicFramePr>
          <p:nvPr/>
        </p:nvGraphicFramePr>
        <p:xfrm>
          <a:off x="467544" y="1556792"/>
          <a:ext cx="4343400" cy="3829050"/>
        </p:xfrm>
        <a:graphic>
          <a:graphicData uri="http://schemas.openxmlformats.org/drawingml/2006/table">
            <a:tbl>
              <a:tblPr/>
              <a:tblGrid>
                <a:gridCol w="3403600"/>
                <a:gridCol w="939800"/>
              </a:tblGrid>
              <a:tr h="342900">
                <a:tc>
                  <a:txBody>
                    <a:bodyPr/>
                    <a:lstStyle/>
                    <a:p>
                      <a:pPr algn="l" fontAlgn="b"/>
                      <a:r>
                        <a:rPr lang="de-DE" sz="2200" b="0" i="0" u="none" strike="noStrike">
                          <a:latin typeface="Arial"/>
                        </a:rPr>
                        <a:t>GS Sehmatal</a:t>
                      </a:r>
                    </a:p>
                  </a:txBody>
                  <a:tcPr marL="9525" marR="9525" marT="9525" marB="0" anchor="b">
                    <a:lnL>
                      <a:noFill/>
                    </a:lnL>
                    <a:lnR>
                      <a:noFill/>
                    </a:lnR>
                    <a:lnT>
                      <a:noFill/>
                    </a:lnT>
                    <a:lnB>
                      <a:noFill/>
                    </a:lnB>
                  </a:tcPr>
                </a:tc>
                <a:tc>
                  <a:txBody>
                    <a:bodyPr/>
                    <a:lstStyle/>
                    <a:p>
                      <a:pPr algn="r" fontAlgn="b"/>
                      <a:r>
                        <a:rPr lang="de-DE" sz="2200" b="0" i="0" u="none" strike="noStrike">
                          <a:latin typeface="Arial"/>
                        </a:rPr>
                        <a:t>6</a:t>
                      </a:r>
                    </a:p>
                  </a:txBody>
                  <a:tcPr marL="9525" marR="9525" marT="9525" marB="0" anchor="b">
                    <a:lnL>
                      <a:noFill/>
                    </a:lnL>
                    <a:lnR>
                      <a:noFill/>
                    </a:lnR>
                    <a:lnT>
                      <a:noFill/>
                    </a:lnT>
                    <a:lnB>
                      <a:noFill/>
                    </a:lnB>
                  </a:tcPr>
                </a:tc>
              </a:tr>
              <a:tr h="342900">
                <a:tc>
                  <a:txBody>
                    <a:bodyPr/>
                    <a:lstStyle/>
                    <a:p>
                      <a:pPr algn="l" fontAlgn="b"/>
                      <a:r>
                        <a:rPr lang="de-DE" sz="2200" b="0" i="0" u="none" strike="noStrike">
                          <a:latin typeface="Arial"/>
                        </a:rPr>
                        <a:t>GS Gelenau</a:t>
                      </a:r>
                    </a:p>
                  </a:txBody>
                  <a:tcPr marL="9525" marR="9525" marT="9525" marB="0" anchor="b">
                    <a:lnL>
                      <a:noFill/>
                    </a:lnL>
                    <a:lnR>
                      <a:noFill/>
                    </a:lnR>
                    <a:lnT>
                      <a:noFill/>
                    </a:lnT>
                    <a:lnB>
                      <a:noFill/>
                    </a:lnB>
                  </a:tcPr>
                </a:tc>
                <a:tc>
                  <a:txBody>
                    <a:bodyPr/>
                    <a:lstStyle/>
                    <a:p>
                      <a:pPr algn="r" fontAlgn="b"/>
                      <a:r>
                        <a:rPr lang="de-DE" sz="2200" b="0" i="0" u="none" strike="noStrike">
                          <a:latin typeface="Arial"/>
                        </a:rPr>
                        <a:t>12</a:t>
                      </a:r>
                    </a:p>
                  </a:txBody>
                  <a:tcPr marL="9525" marR="9525" marT="9525" marB="0" anchor="b">
                    <a:lnL>
                      <a:noFill/>
                    </a:lnL>
                    <a:lnR>
                      <a:noFill/>
                    </a:lnR>
                    <a:lnT>
                      <a:noFill/>
                    </a:lnT>
                    <a:lnB>
                      <a:noFill/>
                    </a:lnB>
                  </a:tcPr>
                </a:tc>
              </a:tr>
              <a:tr h="342900">
                <a:tc>
                  <a:txBody>
                    <a:bodyPr/>
                    <a:lstStyle/>
                    <a:p>
                      <a:pPr algn="l" fontAlgn="b"/>
                      <a:r>
                        <a:rPr lang="de-DE" sz="2200" b="0" i="0" u="none" strike="noStrike">
                          <a:latin typeface="Arial"/>
                        </a:rPr>
                        <a:t>BZ Adam Ries GS</a:t>
                      </a:r>
                    </a:p>
                  </a:txBody>
                  <a:tcPr marL="9525" marR="9525" marT="9525" marB="0" anchor="b">
                    <a:lnL>
                      <a:noFill/>
                    </a:lnL>
                    <a:lnR>
                      <a:noFill/>
                    </a:lnR>
                    <a:lnT>
                      <a:noFill/>
                    </a:lnT>
                    <a:lnB>
                      <a:noFill/>
                    </a:lnB>
                  </a:tcPr>
                </a:tc>
                <a:tc>
                  <a:txBody>
                    <a:bodyPr/>
                    <a:lstStyle/>
                    <a:p>
                      <a:pPr algn="r" fontAlgn="b"/>
                      <a:r>
                        <a:rPr lang="de-DE" sz="2200" b="0" i="0" u="none" strike="noStrike">
                          <a:latin typeface="Arial"/>
                        </a:rPr>
                        <a:t>14</a:t>
                      </a:r>
                    </a:p>
                  </a:txBody>
                  <a:tcPr marL="9525" marR="9525" marT="9525" marB="0" anchor="b">
                    <a:lnL>
                      <a:noFill/>
                    </a:lnL>
                    <a:lnR>
                      <a:noFill/>
                    </a:lnR>
                    <a:lnT>
                      <a:noFill/>
                    </a:lnT>
                    <a:lnB>
                      <a:noFill/>
                    </a:lnB>
                  </a:tcPr>
                </a:tc>
              </a:tr>
              <a:tr h="342900">
                <a:tc>
                  <a:txBody>
                    <a:bodyPr/>
                    <a:lstStyle/>
                    <a:p>
                      <a:pPr algn="l" fontAlgn="b"/>
                      <a:r>
                        <a:rPr lang="de-DE" sz="2200" b="0" i="0" u="none" strike="noStrike">
                          <a:latin typeface="Arial"/>
                        </a:rPr>
                        <a:t>GS Wiesa</a:t>
                      </a:r>
                    </a:p>
                  </a:txBody>
                  <a:tcPr marL="9525" marR="9525" marT="9525" marB="0" anchor="b">
                    <a:lnL>
                      <a:noFill/>
                    </a:lnL>
                    <a:lnR>
                      <a:noFill/>
                    </a:lnR>
                    <a:lnT>
                      <a:noFill/>
                    </a:lnT>
                    <a:lnB>
                      <a:noFill/>
                    </a:lnB>
                  </a:tcPr>
                </a:tc>
                <a:tc>
                  <a:txBody>
                    <a:bodyPr/>
                    <a:lstStyle/>
                    <a:p>
                      <a:pPr algn="r" fontAlgn="b"/>
                      <a:r>
                        <a:rPr lang="de-DE" sz="2200" b="0" i="0" u="none" strike="noStrike">
                          <a:latin typeface="Arial"/>
                        </a:rPr>
                        <a:t>19</a:t>
                      </a:r>
                    </a:p>
                  </a:txBody>
                  <a:tcPr marL="9525" marR="9525" marT="9525" marB="0" anchor="b">
                    <a:lnL>
                      <a:noFill/>
                    </a:lnL>
                    <a:lnR>
                      <a:noFill/>
                    </a:lnR>
                    <a:lnT>
                      <a:noFill/>
                    </a:lnT>
                    <a:lnB>
                      <a:noFill/>
                    </a:lnB>
                  </a:tcPr>
                </a:tc>
              </a:tr>
              <a:tr h="342900">
                <a:tc>
                  <a:txBody>
                    <a:bodyPr/>
                    <a:lstStyle/>
                    <a:p>
                      <a:pPr algn="l" fontAlgn="b"/>
                      <a:r>
                        <a:rPr lang="de-DE" sz="2200" b="0" i="0" u="none" strike="noStrike">
                          <a:latin typeface="Arial"/>
                        </a:rPr>
                        <a:t>GS Ehrenfriedersdorf</a:t>
                      </a:r>
                    </a:p>
                  </a:txBody>
                  <a:tcPr marL="9525" marR="9525" marT="9525" marB="0" anchor="b">
                    <a:lnL>
                      <a:noFill/>
                    </a:lnL>
                    <a:lnR>
                      <a:noFill/>
                    </a:lnR>
                    <a:lnT>
                      <a:noFill/>
                    </a:lnT>
                    <a:lnB>
                      <a:noFill/>
                    </a:lnB>
                  </a:tcPr>
                </a:tc>
                <a:tc>
                  <a:txBody>
                    <a:bodyPr/>
                    <a:lstStyle/>
                    <a:p>
                      <a:pPr algn="r" fontAlgn="b"/>
                      <a:r>
                        <a:rPr lang="de-DE" sz="2200" b="0" i="0" u="none" strike="noStrike">
                          <a:latin typeface="Arial"/>
                        </a:rPr>
                        <a:t>20</a:t>
                      </a:r>
                    </a:p>
                  </a:txBody>
                  <a:tcPr marL="9525" marR="9525" marT="9525" marB="0" anchor="b">
                    <a:lnL>
                      <a:noFill/>
                    </a:lnL>
                    <a:lnR>
                      <a:noFill/>
                    </a:lnR>
                    <a:lnT>
                      <a:noFill/>
                    </a:lnT>
                    <a:lnB>
                      <a:noFill/>
                    </a:lnB>
                  </a:tcPr>
                </a:tc>
              </a:tr>
              <a:tr h="342900">
                <a:tc>
                  <a:txBody>
                    <a:bodyPr/>
                    <a:lstStyle/>
                    <a:p>
                      <a:pPr algn="l" fontAlgn="b"/>
                      <a:r>
                        <a:rPr lang="de-DE" sz="2200" b="0" i="0" u="none" strike="noStrike">
                          <a:latin typeface="Arial"/>
                        </a:rPr>
                        <a:t>GS Crottendorf</a:t>
                      </a:r>
                    </a:p>
                  </a:txBody>
                  <a:tcPr marL="9525" marR="9525" marT="9525" marB="0" anchor="b">
                    <a:lnL>
                      <a:noFill/>
                    </a:lnL>
                    <a:lnR>
                      <a:noFill/>
                    </a:lnR>
                    <a:lnT>
                      <a:noFill/>
                    </a:lnT>
                    <a:lnB>
                      <a:noFill/>
                    </a:lnB>
                  </a:tcPr>
                </a:tc>
                <a:tc>
                  <a:txBody>
                    <a:bodyPr/>
                    <a:lstStyle/>
                    <a:p>
                      <a:pPr algn="r" fontAlgn="b"/>
                      <a:r>
                        <a:rPr lang="de-DE" sz="2200" b="0" i="0" u="none" strike="noStrike">
                          <a:latin typeface="Arial"/>
                        </a:rPr>
                        <a:t>27</a:t>
                      </a:r>
                    </a:p>
                  </a:txBody>
                  <a:tcPr marL="9525" marR="9525" marT="9525" marB="0" anchor="b">
                    <a:lnL>
                      <a:noFill/>
                    </a:lnL>
                    <a:lnR>
                      <a:noFill/>
                    </a:lnR>
                    <a:lnT>
                      <a:noFill/>
                    </a:lnT>
                    <a:lnB>
                      <a:noFill/>
                    </a:lnB>
                  </a:tcPr>
                </a:tc>
              </a:tr>
              <a:tr h="342900">
                <a:tc>
                  <a:txBody>
                    <a:bodyPr/>
                    <a:lstStyle/>
                    <a:p>
                      <a:pPr algn="l" fontAlgn="b"/>
                      <a:r>
                        <a:rPr lang="de-DE" sz="2200" b="0" i="0" u="none" strike="noStrike">
                          <a:latin typeface="Arial"/>
                        </a:rPr>
                        <a:t>GS Friedrich Fröbel</a:t>
                      </a:r>
                    </a:p>
                  </a:txBody>
                  <a:tcPr marL="9525" marR="9525" marT="9525" marB="0" anchor="b">
                    <a:lnL>
                      <a:noFill/>
                    </a:lnL>
                    <a:lnR>
                      <a:noFill/>
                    </a:lnR>
                    <a:lnT>
                      <a:noFill/>
                    </a:lnT>
                    <a:lnB>
                      <a:noFill/>
                    </a:lnB>
                  </a:tcPr>
                </a:tc>
                <a:tc>
                  <a:txBody>
                    <a:bodyPr/>
                    <a:lstStyle/>
                    <a:p>
                      <a:pPr algn="r" fontAlgn="b"/>
                      <a:r>
                        <a:rPr lang="de-DE" sz="2200" b="0" i="0" u="none" strike="noStrike">
                          <a:latin typeface="Arial"/>
                        </a:rPr>
                        <a:t>30</a:t>
                      </a:r>
                    </a:p>
                  </a:txBody>
                  <a:tcPr marL="9525" marR="9525" marT="9525" marB="0" anchor="b">
                    <a:lnL>
                      <a:noFill/>
                    </a:lnL>
                    <a:lnR>
                      <a:noFill/>
                    </a:lnR>
                    <a:lnT>
                      <a:noFill/>
                    </a:lnT>
                    <a:lnB>
                      <a:noFill/>
                    </a:lnB>
                  </a:tcPr>
                </a:tc>
              </a:tr>
              <a:tr h="342900">
                <a:tc>
                  <a:txBody>
                    <a:bodyPr/>
                    <a:lstStyle/>
                    <a:p>
                      <a:pPr algn="l" fontAlgn="b"/>
                      <a:r>
                        <a:rPr lang="de-DE" sz="2200" b="0" i="0" u="none" strike="noStrike">
                          <a:latin typeface="Arial"/>
                        </a:rPr>
                        <a:t>GS Schlettau</a:t>
                      </a:r>
                    </a:p>
                  </a:txBody>
                  <a:tcPr marL="9525" marR="9525" marT="9525" marB="0" anchor="b">
                    <a:lnL>
                      <a:noFill/>
                    </a:lnL>
                    <a:lnR>
                      <a:noFill/>
                    </a:lnR>
                    <a:lnT>
                      <a:noFill/>
                    </a:lnT>
                    <a:lnB>
                      <a:noFill/>
                    </a:lnB>
                  </a:tcPr>
                </a:tc>
                <a:tc>
                  <a:txBody>
                    <a:bodyPr/>
                    <a:lstStyle/>
                    <a:p>
                      <a:pPr algn="r" fontAlgn="b"/>
                      <a:r>
                        <a:rPr lang="de-DE" sz="2200" b="0" i="0" u="none" strike="noStrike">
                          <a:latin typeface="Arial"/>
                        </a:rPr>
                        <a:t>30</a:t>
                      </a:r>
                    </a:p>
                  </a:txBody>
                  <a:tcPr marL="9525" marR="9525" marT="9525" marB="0" anchor="b">
                    <a:lnL>
                      <a:noFill/>
                    </a:lnL>
                    <a:lnR>
                      <a:noFill/>
                    </a:lnR>
                    <a:lnT>
                      <a:noFill/>
                    </a:lnT>
                    <a:lnB>
                      <a:noFill/>
                    </a:lnB>
                  </a:tcPr>
                </a:tc>
              </a:tr>
              <a:tr h="342900">
                <a:tc>
                  <a:txBody>
                    <a:bodyPr/>
                    <a:lstStyle/>
                    <a:p>
                      <a:pPr algn="l" fontAlgn="b"/>
                      <a:r>
                        <a:rPr lang="de-DE" sz="2200" b="0" i="0" u="none" strike="noStrike">
                          <a:latin typeface="Arial"/>
                        </a:rPr>
                        <a:t>GS An der Riesenburg</a:t>
                      </a:r>
                    </a:p>
                  </a:txBody>
                  <a:tcPr marL="9525" marR="9525" marT="9525" marB="0" anchor="b">
                    <a:lnL>
                      <a:noFill/>
                    </a:lnL>
                    <a:lnR>
                      <a:noFill/>
                    </a:lnR>
                    <a:lnT>
                      <a:noFill/>
                    </a:lnT>
                    <a:lnB>
                      <a:noFill/>
                    </a:lnB>
                  </a:tcPr>
                </a:tc>
                <a:tc>
                  <a:txBody>
                    <a:bodyPr/>
                    <a:lstStyle/>
                    <a:p>
                      <a:pPr algn="r" fontAlgn="b"/>
                      <a:r>
                        <a:rPr lang="de-DE" sz="2200" b="0" i="0" u="none" strike="noStrike">
                          <a:latin typeface="Arial"/>
                        </a:rPr>
                        <a:t>31</a:t>
                      </a:r>
                    </a:p>
                  </a:txBody>
                  <a:tcPr marL="9525" marR="9525" marT="9525" marB="0" anchor="b">
                    <a:lnL>
                      <a:noFill/>
                    </a:lnL>
                    <a:lnR>
                      <a:noFill/>
                    </a:lnR>
                    <a:lnT>
                      <a:noFill/>
                    </a:lnT>
                    <a:lnB>
                      <a:noFill/>
                    </a:lnB>
                  </a:tcPr>
                </a:tc>
              </a:tr>
              <a:tr h="381000">
                <a:tc>
                  <a:txBody>
                    <a:bodyPr/>
                    <a:lstStyle/>
                    <a:p>
                      <a:pPr algn="l" fontAlgn="b"/>
                      <a:r>
                        <a:rPr lang="de-DE" sz="2200" b="0" i="0" u="none" strike="noStrike">
                          <a:latin typeface="Arial"/>
                        </a:rPr>
                        <a:t>GS Elterlein</a:t>
                      </a:r>
                    </a:p>
                  </a:txBody>
                  <a:tcPr marL="9525" marR="9525" marT="9525" marB="0" anchor="b">
                    <a:lnL>
                      <a:noFill/>
                    </a:lnL>
                    <a:lnR>
                      <a:noFill/>
                    </a:lnR>
                    <a:lnT>
                      <a:noFill/>
                    </a:lnT>
                    <a:lnB>
                      <a:noFill/>
                    </a:lnB>
                  </a:tcPr>
                </a:tc>
                <a:tc>
                  <a:txBody>
                    <a:bodyPr/>
                    <a:lstStyle/>
                    <a:p>
                      <a:pPr algn="r" fontAlgn="b"/>
                      <a:r>
                        <a:rPr lang="de-DE" sz="2400" b="0" i="0" u="none" strike="noStrike">
                          <a:latin typeface="Arial"/>
                        </a:rPr>
                        <a:t>34</a:t>
                      </a:r>
                    </a:p>
                  </a:txBody>
                  <a:tcPr marL="9525" marR="9525" marT="9525" marB="0" anchor="b">
                    <a:lnL>
                      <a:noFill/>
                    </a:lnL>
                    <a:lnR>
                      <a:noFill/>
                    </a:lnR>
                    <a:lnT>
                      <a:noFill/>
                    </a:lnT>
                    <a:lnB>
                      <a:noFill/>
                    </a:lnB>
                  </a:tcPr>
                </a:tc>
              </a:tr>
              <a:tr h="342900">
                <a:tc>
                  <a:txBody>
                    <a:bodyPr/>
                    <a:lstStyle/>
                    <a:p>
                      <a:pPr algn="l" fontAlgn="b"/>
                      <a:r>
                        <a:rPr lang="de-DE" sz="2200" b="0" i="0" u="none" strike="noStrike">
                          <a:latin typeface="Arial"/>
                        </a:rPr>
                        <a:t>GS Kleinrückerswalde</a:t>
                      </a:r>
                    </a:p>
                  </a:txBody>
                  <a:tcPr marL="9525" marR="9525" marT="9525" marB="0" anchor="b">
                    <a:lnL>
                      <a:noFill/>
                    </a:lnL>
                    <a:lnR>
                      <a:noFill/>
                    </a:lnR>
                    <a:lnT>
                      <a:noFill/>
                    </a:lnT>
                    <a:lnB>
                      <a:noFill/>
                    </a:lnB>
                  </a:tcPr>
                </a:tc>
                <a:tc>
                  <a:txBody>
                    <a:bodyPr/>
                    <a:lstStyle/>
                    <a:p>
                      <a:pPr algn="r" fontAlgn="b"/>
                      <a:r>
                        <a:rPr lang="de-DE" sz="2200" b="0" i="0" u="none" strike="noStrike" dirty="0">
                          <a:latin typeface="Arial"/>
                        </a:rPr>
                        <a:t>41</a:t>
                      </a:r>
                    </a:p>
                  </a:txBody>
                  <a:tcPr marL="9525" marR="9525" marT="9525" marB="0" anchor="b">
                    <a:lnL>
                      <a:noFill/>
                    </a:lnL>
                    <a:lnR>
                      <a:noFill/>
                    </a:lnR>
                    <a:lnT>
                      <a:noFill/>
                    </a:lnT>
                    <a:lnB>
                      <a:noFill/>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p:cTn id="7" dur="5000" fill="hold"/>
                                        <p:tgtEl>
                                          <p:spTgt spid="59399"/>
                                        </p:tgtEl>
                                        <p:attrNameLst>
                                          <p:attrName>ppt_w</p:attrName>
                                        </p:attrNameLst>
                                      </p:cBhvr>
                                      <p:tavLst>
                                        <p:tav tm="0" fmla="#ppt_w*sin(2.5*pi*$)">
                                          <p:val>
                                            <p:fltVal val="0"/>
                                          </p:val>
                                        </p:tav>
                                        <p:tav tm="100000">
                                          <p:val>
                                            <p:fltVal val="1"/>
                                          </p:val>
                                        </p:tav>
                                      </p:tavLst>
                                    </p:anim>
                                    <p:anim calcmode="lin" valueType="num">
                                      <p:cBhvr>
                                        <p:cTn id="8" dur="5000" fill="hold"/>
                                        <p:tgtEl>
                                          <p:spTgt spid="5939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heel(4)">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5940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5940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5940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5940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59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P spid="59399" grpId="0" animBg="1"/>
      <p:bldP spid="59404" grpId="0" autoUpdateAnimBg="0"/>
      <p:bldP spid="59405" grpId="0" autoUpdateAnimBg="0"/>
      <p:bldP spid="59406" grpId="0" animBg="1" autoUpdateAnimBg="0"/>
      <p:bldP spid="59407" grpId="0" autoUpdateAnimBg="0"/>
      <p:bldP spid="5940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835696" y="0"/>
            <a:ext cx="4572000" cy="1200329"/>
          </a:xfrm>
          <a:prstGeom prst="rect">
            <a:avLst/>
          </a:prstGeom>
        </p:spPr>
        <p:txBody>
          <a:bodyPr>
            <a:spAutoFit/>
          </a:bodyPr>
          <a:lstStyle/>
          <a:p>
            <a:pPr algn="ctr">
              <a:defRPr/>
            </a:pPr>
            <a:endParaRPr lang="de-DE" sz="2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a:p>
            <a:pPr algn="ctr">
              <a:defRPr/>
            </a:pPr>
            <a:r>
              <a:rPr lang="de-DE" sz="2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Kinder- u. Jugendspiele </a:t>
            </a:r>
            <a:r>
              <a:rPr lang="de-DE" sz="24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2019</a:t>
            </a:r>
            <a:endParaRPr lang="de-DE" sz="2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sp>
        <p:nvSpPr>
          <p:cNvPr id="38915" name="Textfeld 2"/>
          <p:cNvSpPr txBox="1">
            <a:spLocks noChangeArrowheads="1"/>
          </p:cNvSpPr>
          <p:nvPr/>
        </p:nvSpPr>
        <p:spPr bwMode="auto">
          <a:xfrm>
            <a:off x="468313" y="1268413"/>
            <a:ext cx="5327650" cy="585787"/>
          </a:xfrm>
          <a:prstGeom prst="rect">
            <a:avLst/>
          </a:prstGeom>
          <a:noFill/>
          <a:ln w="9525">
            <a:noFill/>
            <a:miter lim="800000"/>
            <a:headEnd/>
            <a:tailEnd/>
          </a:ln>
        </p:spPr>
        <p:txBody>
          <a:bodyPr>
            <a:spAutoFit/>
          </a:bodyPr>
          <a:lstStyle/>
          <a:p>
            <a:r>
              <a:rPr lang="de-DE" sz="3200"/>
              <a:t>Leichtathletik</a:t>
            </a:r>
          </a:p>
        </p:txBody>
      </p:sp>
      <p:sp>
        <p:nvSpPr>
          <p:cNvPr id="38916" name="Textfeld 3"/>
          <p:cNvSpPr txBox="1">
            <a:spLocks noChangeArrowheads="1"/>
          </p:cNvSpPr>
          <p:nvPr/>
        </p:nvSpPr>
        <p:spPr bwMode="auto">
          <a:xfrm>
            <a:off x="468313" y="1844675"/>
            <a:ext cx="7430239" cy="646331"/>
          </a:xfrm>
          <a:prstGeom prst="rect">
            <a:avLst/>
          </a:prstGeom>
          <a:noFill/>
          <a:ln w="9525">
            <a:noFill/>
            <a:miter lim="800000"/>
            <a:headEnd/>
            <a:tailEnd/>
          </a:ln>
        </p:spPr>
        <p:txBody>
          <a:bodyPr wrap="none">
            <a:spAutoFit/>
          </a:bodyPr>
          <a:lstStyle/>
          <a:p>
            <a:r>
              <a:rPr lang="de-DE" dirty="0"/>
              <a:t>Teilnehmerzahlen:    Grundschulen – </a:t>
            </a:r>
            <a:r>
              <a:rPr lang="de-DE" dirty="0" smtClean="0"/>
              <a:t>305</a:t>
            </a:r>
            <a:r>
              <a:rPr lang="de-DE" dirty="0" smtClean="0"/>
              <a:t> </a:t>
            </a:r>
            <a:r>
              <a:rPr lang="de-DE" dirty="0"/>
              <a:t>Schüler aus </a:t>
            </a:r>
            <a:r>
              <a:rPr lang="de-DE" dirty="0" smtClean="0"/>
              <a:t>21 </a:t>
            </a:r>
            <a:r>
              <a:rPr lang="de-DE" dirty="0"/>
              <a:t>Schulen</a:t>
            </a:r>
          </a:p>
          <a:p>
            <a:r>
              <a:rPr lang="de-DE" dirty="0"/>
              <a:t>Mittelschulen/Gymnasien/Berufsschulen – </a:t>
            </a:r>
            <a:r>
              <a:rPr lang="de-DE" dirty="0" smtClean="0"/>
              <a:t>222 </a:t>
            </a:r>
            <a:r>
              <a:rPr lang="de-DE" dirty="0"/>
              <a:t>Schüler aus 16 Schulen</a:t>
            </a:r>
          </a:p>
        </p:txBody>
      </p:sp>
      <p:pic>
        <p:nvPicPr>
          <p:cNvPr id="38917" name="Grafik 4" descr="IMG_9673.JPG"/>
          <p:cNvPicPr>
            <a:picLocks noChangeAspect="1"/>
          </p:cNvPicPr>
          <p:nvPr/>
        </p:nvPicPr>
        <p:blipFill>
          <a:blip r:embed="rId2" cstate="print"/>
          <a:srcRect/>
          <a:stretch>
            <a:fillRect/>
          </a:stretch>
        </p:blipFill>
        <p:spPr bwMode="auto">
          <a:xfrm>
            <a:off x="395288" y="2636838"/>
            <a:ext cx="2195512" cy="1646237"/>
          </a:xfrm>
          <a:prstGeom prst="rect">
            <a:avLst/>
          </a:prstGeom>
          <a:noFill/>
          <a:ln w="9525">
            <a:noFill/>
            <a:miter lim="800000"/>
            <a:headEnd/>
            <a:tailEnd/>
          </a:ln>
        </p:spPr>
      </p:pic>
      <p:pic>
        <p:nvPicPr>
          <p:cNvPr id="38918" name="Grafik 5" descr="IMG_9679.JPG"/>
          <p:cNvPicPr>
            <a:picLocks noChangeAspect="1"/>
          </p:cNvPicPr>
          <p:nvPr/>
        </p:nvPicPr>
        <p:blipFill>
          <a:blip r:embed="rId3" cstate="print"/>
          <a:srcRect/>
          <a:stretch>
            <a:fillRect/>
          </a:stretch>
        </p:blipFill>
        <p:spPr bwMode="auto">
          <a:xfrm>
            <a:off x="2987675" y="2708275"/>
            <a:ext cx="2232025" cy="1674813"/>
          </a:xfrm>
          <a:prstGeom prst="rect">
            <a:avLst/>
          </a:prstGeom>
          <a:noFill/>
          <a:ln w="9525">
            <a:noFill/>
            <a:miter lim="800000"/>
            <a:headEnd/>
            <a:tailEnd/>
          </a:ln>
        </p:spPr>
      </p:pic>
      <p:pic>
        <p:nvPicPr>
          <p:cNvPr id="38919" name="Grafik 6" descr="IMG_9685.JPG"/>
          <p:cNvPicPr>
            <a:picLocks noChangeAspect="1"/>
          </p:cNvPicPr>
          <p:nvPr/>
        </p:nvPicPr>
        <p:blipFill>
          <a:blip r:embed="rId4" cstate="print"/>
          <a:srcRect/>
          <a:stretch>
            <a:fillRect/>
          </a:stretch>
        </p:blipFill>
        <p:spPr bwMode="auto">
          <a:xfrm>
            <a:off x="395288" y="4652963"/>
            <a:ext cx="2089150" cy="1566862"/>
          </a:xfrm>
          <a:prstGeom prst="rect">
            <a:avLst/>
          </a:prstGeom>
          <a:noFill/>
          <a:ln w="9525">
            <a:noFill/>
            <a:miter lim="800000"/>
            <a:headEnd/>
            <a:tailEnd/>
          </a:ln>
        </p:spPr>
      </p:pic>
      <p:pic>
        <p:nvPicPr>
          <p:cNvPr id="38920" name="Grafik 7" descr="IMG_9720.JPG"/>
          <p:cNvPicPr>
            <a:picLocks noChangeAspect="1"/>
          </p:cNvPicPr>
          <p:nvPr/>
        </p:nvPicPr>
        <p:blipFill>
          <a:blip r:embed="rId5" cstate="print"/>
          <a:srcRect/>
          <a:stretch>
            <a:fillRect/>
          </a:stretch>
        </p:blipFill>
        <p:spPr bwMode="auto">
          <a:xfrm>
            <a:off x="5580063" y="2636838"/>
            <a:ext cx="2447925" cy="1836737"/>
          </a:xfrm>
          <a:prstGeom prst="rect">
            <a:avLst/>
          </a:prstGeom>
          <a:noFill/>
          <a:ln w="9525">
            <a:noFill/>
            <a:miter lim="800000"/>
            <a:headEnd/>
            <a:tailEnd/>
          </a:ln>
        </p:spPr>
      </p:pic>
      <p:pic>
        <p:nvPicPr>
          <p:cNvPr id="38921" name="Grafik 8" descr="IMG_9492.JPG"/>
          <p:cNvPicPr>
            <a:picLocks noChangeAspect="1"/>
          </p:cNvPicPr>
          <p:nvPr/>
        </p:nvPicPr>
        <p:blipFill>
          <a:blip r:embed="rId6" cstate="print"/>
          <a:srcRect/>
          <a:stretch>
            <a:fillRect/>
          </a:stretch>
        </p:blipFill>
        <p:spPr bwMode="auto">
          <a:xfrm>
            <a:off x="2843213" y="4868863"/>
            <a:ext cx="2268537" cy="1701800"/>
          </a:xfrm>
          <a:prstGeom prst="rect">
            <a:avLst/>
          </a:prstGeom>
          <a:noFill/>
          <a:ln w="9525">
            <a:noFill/>
            <a:miter lim="800000"/>
            <a:headEnd/>
            <a:tailEnd/>
          </a:ln>
        </p:spPr>
      </p:pic>
      <p:pic>
        <p:nvPicPr>
          <p:cNvPr id="38922" name="Grafik 9" descr="IMG_9486.JPG"/>
          <p:cNvPicPr>
            <a:picLocks noChangeAspect="1"/>
          </p:cNvPicPr>
          <p:nvPr/>
        </p:nvPicPr>
        <p:blipFill>
          <a:blip r:embed="rId7" cstate="print"/>
          <a:srcRect/>
          <a:stretch>
            <a:fillRect/>
          </a:stretch>
        </p:blipFill>
        <p:spPr bwMode="auto">
          <a:xfrm>
            <a:off x="5580063" y="4797425"/>
            <a:ext cx="2459037" cy="1844675"/>
          </a:xfrm>
          <a:prstGeom prst="rect">
            <a:avLst/>
          </a:prstGeom>
          <a:noFill/>
          <a:ln w="9525">
            <a:noFill/>
            <a:miter lim="800000"/>
            <a:headEnd/>
            <a:tailEnd/>
          </a:ln>
        </p:spPr>
      </p:pic>
      <p:pic>
        <p:nvPicPr>
          <p:cNvPr id="38923" name="Grafik 10" descr="IMG_9730.JPG"/>
          <p:cNvPicPr>
            <a:picLocks noChangeAspect="1"/>
          </p:cNvPicPr>
          <p:nvPr/>
        </p:nvPicPr>
        <p:blipFill>
          <a:blip r:embed="rId8" cstate="print"/>
          <a:srcRect/>
          <a:stretch>
            <a:fillRect/>
          </a:stretch>
        </p:blipFill>
        <p:spPr bwMode="auto">
          <a:xfrm>
            <a:off x="6659563" y="333375"/>
            <a:ext cx="1836737" cy="1376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hteck 1"/>
          <p:cNvSpPr>
            <a:spLocks noChangeArrowheads="1"/>
          </p:cNvSpPr>
          <p:nvPr/>
        </p:nvSpPr>
        <p:spPr bwMode="auto">
          <a:xfrm>
            <a:off x="684213" y="2781300"/>
            <a:ext cx="7920037" cy="3416320"/>
          </a:xfrm>
          <a:prstGeom prst="rect">
            <a:avLst/>
          </a:prstGeom>
          <a:noFill/>
          <a:ln w="9525">
            <a:noFill/>
            <a:miter lim="800000"/>
            <a:headEnd/>
            <a:tailEnd/>
          </a:ln>
        </p:spPr>
        <p:txBody>
          <a:bodyPr>
            <a:spAutoFit/>
          </a:bodyPr>
          <a:lstStyle/>
          <a:p>
            <a:r>
              <a:rPr lang="de-DE" dirty="0"/>
              <a:t>Am Freitag, </a:t>
            </a:r>
            <a:r>
              <a:rPr lang="de-DE" dirty="0" smtClean="0"/>
              <a:t>14</a:t>
            </a:r>
            <a:r>
              <a:rPr lang="de-DE" dirty="0" smtClean="0"/>
              <a:t>.06.2019, </a:t>
            </a:r>
            <a:r>
              <a:rPr lang="de-DE" dirty="0"/>
              <a:t>fanden in </a:t>
            </a:r>
            <a:r>
              <a:rPr lang="de-DE" dirty="0" err="1"/>
              <a:t>Annaberg</a:t>
            </a:r>
            <a:r>
              <a:rPr lang="de-DE" dirty="0"/>
              <a:t> auf dem K.-Löser-Sportplatz die Vorausscheide zu den Erzgebirgsspielen in der Leichtathletik (AK 7-11) statt. Das Wetter spielte uns in diesem Jahr keinen Streich, so dass die Wettkämpfe unter guten Bedingungen stattfinden konnten. </a:t>
            </a:r>
          </a:p>
          <a:p>
            <a:r>
              <a:rPr lang="de-DE" dirty="0"/>
              <a:t>Von 9.00 Uhr bis 15.00 Uhr stritten </a:t>
            </a:r>
            <a:r>
              <a:rPr lang="de-DE" b="1" u="sng" dirty="0" smtClean="0">
                <a:solidFill>
                  <a:srgbClr val="FF0000"/>
                </a:solidFill>
              </a:rPr>
              <a:t>147 </a:t>
            </a:r>
            <a:r>
              <a:rPr lang="de-DE" b="1" u="sng" dirty="0">
                <a:solidFill>
                  <a:srgbClr val="FF0000"/>
                </a:solidFill>
              </a:rPr>
              <a:t>Mädchen und </a:t>
            </a:r>
            <a:r>
              <a:rPr lang="de-DE" b="1" u="sng" dirty="0" smtClean="0">
                <a:solidFill>
                  <a:srgbClr val="FF0000"/>
                </a:solidFill>
              </a:rPr>
              <a:t>158 </a:t>
            </a:r>
            <a:r>
              <a:rPr lang="de-DE" b="1" u="sng" dirty="0">
                <a:solidFill>
                  <a:srgbClr val="FF0000"/>
                </a:solidFill>
              </a:rPr>
              <a:t>Jungen </a:t>
            </a:r>
            <a:r>
              <a:rPr lang="de-DE" dirty="0"/>
              <a:t>der 1. bis </a:t>
            </a:r>
            <a:r>
              <a:rPr lang="de-DE" dirty="0" smtClean="0"/>
              <a:t> 4</a:t>
            </a:r>
            <a:r>
              <a:rPr lang="de-DE" dirty="0"/>
              <a:t>. Klassen um die Medaillen im Weitsprung, Hochsprung , Schlagballwerfen, 50-m-Sprint, 800-m-Lauf und bei den 4 x 50-m-Staffeln. </a:t>
            </a:r>
          </a:p>
          <a:p>
            <a:endParaRPr lang="de-DE" dirty="0"/>
          </a:p>
          <a:p>
            <a:r>
              <a:rPr lang="de-DE" dirty="0" smtClean="0"/>
              <a:t>58 </a:t>
            </a:r>
            <a:r>
              <a:rPr lang="de-DE" dirty="0"/>
              <a:t>Kampfrichter und Helfer </a:t>
            </a:r>
            <a:r>
              <a:rPr lang="de-DE" dirty="0" smtClean="0"/>
              <a:t>sorgten jeweils </a:t>
            </a:r>
            <a:r>
              <a:rPr lang="de-DE" dirty="0"/>
              <a:t>für einen nahezu reibungslosen Ablauf und eine schnelle Auswertung, so dass alle Platzierten ihre Urkunden und Medaillen noch während des Wettkampfes in Empfang nehmen konnten.</a:t>
            </a:r>
          </a:p>
        </p:txBody>
      </p:sp>
      <p:sp>
        <p:nvSpPr>
          <p:cNvPr id="39939" name="Rechteck 2"/>
          <p:cNvSpPr>
            <a:spLocks noChangeArrowheads="1"/>
          </p:cNvSpPr>
          <p:nvPr/>
        </p:nvSpPr>
        <p:spPr bwMode="auto">
          <a:xfrm>
            <a:off x="755650" y="1196975"/>
            <a:ext cx="7561263" cy="1200150"/>
          </a:xfrm>
          <a:prstGeom prst="rect">
            <a:avLst/>
          </a:prstGeom>
          <a:noFill/>
          <a:ln w="9525">
            <a:noFill/>
            <a:miter lim="800000"/>
            <a:headEnd/>
            <a:tailEnd/>
          </a:ln>
        </p:spPr>
        <p:txBody>
          <a:bodyPr>
            <a:spAutoFit/>
          </a:bodyPr>
          <a:lstStyle/>
          <a:p>
            <a:r>
              <a:rPr lang="de-DE" dirty="0"/>
              <a:t>Am </a:t>
            </a:r>
            <a:r>
              <a:rPr lang="de-DE" dirty="0" smtClean="0"/>
              <a:t>Freitag</a:t>
            </a:r>
            <a:r>
              <a:rPr lang="de-DE" dirty="0" smtClean="0"/>
              <a:t>, 07.06.2019, </a:t>
            </a:r>
            <a:r>
              <a:rPr lang="de-DE" dirty="0"/>
              <a:t>wurden auf dem K.-Löser-Sportplatz die Vorausscheide des Bereiches </a:t>
            </a:r>
            <a:r>
              <a:rPr lang="de-DE" dirty="0" err="1"/>
              <a:t>Annaberg</a:t>
            </a:r>
            <a:r>
              <a:rPr lang="de-DE" dirty="0"/>
              <a:t> zu den Erzgebirgsspielen durchgeführt. </a:t>
            </a:r>
            <a:r>
              <a:rPr lang="de-DE" b="1" i="1" u="sng" dirty="0" smtClean="0">
                <a:solidFill>
                  <a:srgbClr val="FF0000"/>
                </a:solidFill>
              </a:rPr>
              <a:t>107 </a:t>
            </a:r>
            <a:r>
              <a:rPr lang="de-DE" b="1" i="1" u="sng" dirty="0">
                <a:solidFill>
                  <a:srgbClr val="FF0000"/>
                </a:solidFill>
              </a:rPr>
              <a:t>Jungen und </a:t>
            </a:r>
            <a:r>
              <a:rPr lang="de-DE" b="1" i="1" u="sng" dirty="0" smtClean="0">
                <a:solidFill>
                  <a:srgbClr val="FF0000"/>
                </a:solidFill>
              </a:rPr>
              <a:t> </a:t>
            </a:r>
            <a:r>
              <a:rPr lang="de-DE" b="1" i="1" u="sng" dirty="0" smtClean="0">
                <a:solidFill>
                  <a:srgbClr val="FF0000"/>
                </a:solidFill>
              </a:rPr>
              <a:t>115 </a:t>
            </a:r>
            <a:r>
              <a:rPr lang="de-DE" b="1" i="1" u="sng" dirty="0" smtClean="0">
                <a:solidFill>
                  <a:srgbClr val="FF0000"/>
                </a:solidFill>
              </a:rPr>
              <a:t>Mädchen </a:t>
            </a:r>
            <a:r>
              <a:rPr lang="de-DE" dirty="0"/>
              <a:t>beteiligen sich an den </a:t>
            </a:r>
            <a:r>
              <a:rPr lang="de-DE" dirty="0" err="1"/>
              <a:t>Leichtathletikwettkämpfen</a:t>
            </a:r>
            <a:r>
              <a:rPr lang="de-DE" dirty="0"/>
              <a:t> der Altersklassen 11 bis 19.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979712" y="620688"/>
            <a:ext cx="5256584" cy="954107"/>
          </a:xfrm>
          <a:prstGeom prst="rect">
            <a:avLst/>
          </a:prstGeom>
        </p:spPr>
        <p:txBody>
          <a:bodyPr wrap="square">
            <a:spAutoFit/>
          </a:bodyPr>
          <a:lstStyle/>
          <a:p>
            <a:pPr algn="ctr">
              <a:defRPr/>
            </a:pPr>
            <a:r>
              <a:rPr lang="de-DE" sz="28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Kinder- u. Jugendspiele </a:t>
            </a:r>
            <a:r>
              <a:rPr lang="de-DE" sz="28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2019</a:t>
            </a:r>
            <a:endParaRPr lang="de-DE" sz="2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pic>
        <p:nvPicPr>
          <p:cNvPr id="3" name="Grafik 2" descr="IMG-20170610-WA0005.jpg"/>
          <p:cNvPicPr>
            <a:picLocks noChangeAspect="1"/>
          </p:cNvPicPr>
          <p:nvPr/>
        </p:nvPicPr>
        <p:blipFill>
          <a:blip r:embed="rId2" cstate="print"/>
          <a:srcRect l="11618" t="4135" r="18607"/>
          <a:stretch>
            <a:fillRect/>
          </a:stretch>
        </p:blipFill>
        <p:spPr>
          <a:xfrm>
            <a:off x="539552" y="3501008"/>
            <a:ext cx="3240360" cy="2671191"/>
          </a:xfrm>
          <a:prstGeom prst="rect">
            <a:avLst/>
          </a:prstGeom>
        </p:spPr>
      </p:pic>
      <p:pic>
        <p:nvPicPr>
          <p:cNvPr id="4" name="Grafik 3" descr="IMG-20170610-WA0007.jpg"/>
          <p:cNvPicPr>
            <a:picLocks noChangeAspect="1"/>
          </p:cNvPicPr>
          <p:nvPr/>
        </p:nvPicPr>
        <p:blipFill>
          <a:blip r:embed="rId3" cstate="print"/>
          <a:stretch>
            <a:fillRect/>
          </a:stretch>
        </p:blipFill>
        <p:spPr>
          <a:xfrm>
            <a:off x="4355976" y="3573016"/>
            <a:ext cx="4139952" cy="2483971"/>
          </a:xfrm>
          <a:prstGeom prst="rect">
            <a:avLst/>
          </a:prstGeom>
        </p:spPr>
      </p:pic>
      <p:pic>
        <p:nvPicPr>
          <p:cNvPr id="6" name="Picture 6" descr="j0282556"/>
          <p:cNvPicPr>
            <a:picLocks noChangeAspect="1" noChangeArrowheads="1"/>
          </p:cNvPicPr>
          <p:nvPr/>
        </p:nvPicPr>
        <p:blipFill>
          <a:blip r:embed="rId4" cstate="print"/>
          <a:srcRect/>
          <a:stretch>
            <a:fillRect/>
          </a:stretch>
        </p:blipFill>
        <p:spPr bwMode="auto">
          <a:xfrm>
            <a:off x="395536" y="188640"/>
            <a:ext cx="1655762" cy="1477963"/>
          </a:xfrm>
          <a:prstGeom prst="rect">
            <a:avLst/>
          </a:prstGeom>
          <a:noFill/>
          <a:ln w="9525">
            <a:noFill/>
            <a:miter lim="800000"/>
            <a:headEnd/>
            <a:tailEnd/>
          </a:ln>
        </p:spPr>
      </p:pic>
      <p:sp>
        <p:nvSpPr>
          <p:cNvPr id="7" name="Textfeld 6"/>
          <p:cNvSpPr txBox="1"/>
          <p:nvPr/>
        </p:nvSpPr>
        <p:spPr>
          <a:xfrm>
            <a:off x="1835696" y="1916832"/>
            <a:ext cx="5301516" cy="923330"/>
          </a:xfrm>
          <a:prstGeom prst="rect">
            <a:avLst/>
          </a:prstGeom>
          <a:noFill/>
        </p:spPr>
        <p:txBody>
          <a:bodyPr wrap="none" rtlCol="0">
            <a:spAutoFit/>
          </a:bodyPr>
          <a:lstStyle/>
          <a:p>
            <a:r>
              <a:rPr lang="de-DE" dirty="0" smtClean="0"/>
              <a:t>Basketball :   1. Landkreisgymnasium  </a:t>
            </a:r>
            <a:r>
              <a:rPr lang="de-DE" dirty="0" err="1" smtClean="0"/>
              <a:t>Annaberg</a:t>
            </a:r>
            <a:r>
              <a:rPr lang="de-DE" dirty="0" smtClean="0"/>
              <a:t> 1</a:t>
            </a:r>
          </a:p>
          <a:p>
            <a:r>
              <a:rPr lang="de-DE" dirty="0" smtClean="0"/>
              <a:t>	       2. Landkreisgymnasium  </a:t>
            </a:r>
            <a:r>
              <a:rPr lang="de-DE" dirty="0" err="1" smtClean="0"/>
              <a:t>Annaberg</a:t>
            </a:r>
            <a:r>
              <a:rPr lang="de-DE" dirty="0" smtClean="0"/>
              <a:t> 2</a:t>
            </a:r>
          </a:p>
          <a:p>
            <a:r>
              <a:rPr lang="de-DE" dirty="0" smtClean="0"/>
              <a:t>	       3. Oberschule </a:t>
            </a:r>
            <a:r>
              <a:rPr lang="de-DE" dirty="0" err="1" smtClean="0"/>
              <a:t>Eibenstock</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611557" y="188633"/>
          <a:ext cx="7920888" cy="6552738"/>
        </p:xfrm>
        <a:graphic>
          <a:graphicData uri="http://schemas.openxmlformats.org/drawingml/2006/table">
            <a:tbl>
              <a:tblPr/>
              <a:tblGrid>
                <a:gridCol w="2442460"/>
                <a:gridCol w="456536"/>
                <a:gridCol w="456536"/>
                <a:gridCol w="456536"/>
                <a:gridCol w="456536"/>
                <a:gridCol w="456536"/>
                <a:gridCol w="456536"/>
                <a:gridCol w="456536"/>
                <a:gridCol w="456536"/>
                <a:gridCol w="456536"/>
                <a:gridCol w="1369604"/>
              </a:tblGrid>
              <a:tr h="1537335">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Schwimmen Kl. 3</a:t>
                      </a:r>
                    </a:p>
                  </a:txBody>
                  <a:tcPr marL="6762" marR="6762" marT="676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Schwimmen WK V</a:t>
                      </a:r>
                    </a:p>
                  </a:txBody>
                  <a:tcPr marL="6762" marR="6762" marT="676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Athletik</a:t>
                      </a:r>
                    </a:p>
                  </a:txBody>
                  <a:tcPr marL="6762" marR="6762" marT="676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Risiko-raus  LA WK V</a:t>
                      </a:r>
                    </a:p>
                  </a:txBody>
                  <a:tcPr marL="6762" marR="6762" marT="676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Skilanglauf</a:t>
                      </a:r>
                    </a:p>
                  </a:txBody>
                  <a:tcPr marL="6762" marR="6762" marT="676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LA Halle </a:t>
                      </a:r>
                    </a:p>
                  </a:txBody>
                  <a:tcPr marL="6762" marR="6762" marT="676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LA frei</a:t>
                      </a:r>
                    </a:p>
                  </a:txBody>
                  <a:tcPr marL="6762" marR="6762" marT="676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Zweifelderball</a:t>
                      </a:r>
                    </a:p>
                  </a:txBody>
                  <a:tcPr marL="6762" marR="6762" marT="676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Crosslauf</a:t>
                      </a:r>
                    </a:p>
                  </a:txBody>
                  <a:tcPr marL="6762" marR="6762" marT="676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Gesamt</a:t>
                      </a:r>
                    </a:p>
                  </a:txBody>
                  <a:tcPr marL="6762" marR="6762" marT="676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Adam Ries</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8</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Fröbel</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7</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Kleinrückerswalde</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7</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Montessori</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6</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An der Riesenburg</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8</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Bärenstein</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7</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Crottendorf</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8</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Drebach</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5</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Ehrenfriedersdorf</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8</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Elterlein</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7</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Geyer</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12</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Gelenau</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5</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Großrückerswalde</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6</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Grumbach</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7</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Königswalde</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7</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Mildenau</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3</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9</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Scheibenberg</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5</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Schlettau</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2</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Sehmatal</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9</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Thum</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3</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9</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Venusberg</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4</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GS Wiesa</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6</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8061">
                <a:tc>
                  <a:txBody>
                    <a:bodyPr/>
                    <a:lstStyle/>
                    <a:p>
                      <a:pPr algn="l" fontAlgn="b"/>
                      <a:r>
                        <a:rPr lang="de-DE" sz="1200" b="0" i="0" u="none" strike="noStrike">
                          <a:solidFill>
                            <a:srgbClr val="000000"/>
                          </a:solidFill>
                          <a:latin typeface="Calibri"/>
                        </a:rPr>
                        <a:t> </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de-DE" sz="1200" b="0" i="0" u="none" strike="noStrike">
                        <a:solidFill>
                          <a:srgbClr val="000000"/>
                        </a:solidFill>
                        <a:latin typeface="Calibri"/>
                      </a:endParaRPr>
                    </a:p>
                  </a:txBody>
                  <a:tcPr marL="6762" marR="6762" marT="676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200" b="0" i="0" u="none" strike="noStrike">
                          <a:solidFill>
                            <a:srgbClr val="000000"/>
                          </a:solidFill>
                          <a:latin typeface="Calibri"/>
                        </a:rPr>
                        <a:t>13</a:t>
                      </a:r>
                    </a:p>
                  </a:txBody>
                  <a:tcPr marL="6762" marR="6762" marT="67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200" b="0" i="0" u="none" strike="noStrike">
                          <a:solidFill>
                            <a:srgbClr val="000000"/>
                          </a:solidFill>
                          <a:latin typeface="Calibri"/>
                        </a:rPr>
                        <a:t>15</a:t>
                      </a:r>
                    </a:p>
                  </a:txBody>
                  <a:tcPr marL="6762" marR="6762" marT="67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200" b="0" i="0" u="none" strike="noStrike">
                          <a:solidFill>
                            <a:srgbClr val="000000"/>
                          </a:solidFill>
                          <a:latin typeface="Calibri"/>
                        </a:rPr>
                        <a:t>28</a:t>
                      </a:r>
                    </a:p>
                  </a:txBody>
                  <a:tcPr marL="6762" marR="6762" marT="67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200" b="0" i="0" u="none" strike="noStrike">
                          <a:solidFill>
                            <a:srgbClr val="000000"/>
                          </a:solidFill>
                          <a:latin typeface="Calibri"/>
                        </a:rPr>
                        <a:t>5</a:t>
                      </a:r>
                    </a:p>
                  </a:txBody>
                  <a:tcPr marL="6762" marR="6762" marT="67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200" b="0" i="0" u="none" strike="noStrike">
                          <a:solidFill>
                            <a:srgbClr val="000000"/>
                          </a:solidFill>
                          <a:latin typeface="Calibri"/>
                        </a:rPr>
                        <a:t>19</a:t>
                      </a:r>
                    </a:p>
                  </a:txBody>
                  <a:tcPr marL="6762" marR="6762" marT="67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200" b="0" i="0" u="none" strike="noStrike">
                        <a:solidFill>
                          <a:srgbClr val="000000"/>
                        </a:solidFill>
                        <a:latin typeface="Calibri"/>
                      </a:endParaRPr>
                    </a:p>
                  </a:txBody>
                  <a:tcPr marL="6762" marR="6762" marT="67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200" b="0" i="0" u="none" strike="noStrike">
                          <a:solidFill>
                            <a:srgbClr val="000000"/>
                          </a:solidFill>
                          <a:latin typeface="Calibri"/>
                        </a:rPr>
                        <a:t>24</a:t>
                      </a:r>
                    </a:p>
                  </a:txBody>
                  <a:tcPr marL="6762" marR="6762" marT="67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200" b="0" i="0" u="none" strike="noStrike">
                          <a:solidFill>
                            <a:srgbClr val="000000"/>
                          </a:solidFill>
                          <a:latin typeface="Calibri"/>
                        </a:rPr>
                        <a:t>18</a:t>
                      </a:r>
                    </a:p>
                  </a:txBody>
                  <a:tcPr marL="6762" marR="6762" marT="676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de-DE" sz="1200" b="0" i="0" u="none" strike="noStrike" dirty="0">
                          <a:solidFill>
                            <a:srgbClr val="FF0000"/>
                          </a:solidFill>
                          <a:latin typeface="Calibri"/>
                        </a:rPr>
                        <a:t>152</a:t>
                      </a:r>
                    </a:p>
                  </a:txBody>
                  <a:tcPr marL="6762" marR="6762" marT="6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0188624" y="1196752"/>
          <a:ext cx="5472607" cy="6348128"/>
        </p:xfrm>
        <a:graphic>
          <a:graphicData uri="http://schemas.openxmlformats.org/drawingml/2006/table">
            <a:tbl>
              <a:tblPr/>
              <a:tblGrid>
                <a:gridCol w="1790731"/>
                <a:gridCol w="334716"/>
                <a:gridCol w="334716"/>
                <a:gridCol w="334716"/>
                <a:gridCol w="334716"/>
                <a:gridCol w="334716"/>
                <a:gridCol w="334716"/>
                <a:gridCol w="334716"/>
                <a:gridCol w="334716"/>
                <a:gridCol w="1004148"/>
              </a:tblGrid>
              <a:tr h="1440170">
                <a:tc>
                  <a:txBody>
                    <a:bodyPr/>
                    <a:lstStyle/>
                    <a:p>
                      <a:pPr algn="l" fontAlgn="b"/>
                      <a:r>
                        <a:rPr lang="de-DE" sz="1200" b="0" i="0" u="none" strike="noStrike" dirty="0">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Schwimmen Kl. 3</a:t>
                      </a:r>
                    </a:p>
                  </a:txBody>
                  <a:tcPr marL="6995" marR="6995" marT="699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Schwimmen WK V</a:t>
                      </a:r>
                    </a:p>
                  </a:txBody>
                  <a:tcPr marL="6995" marR="6995" marT="699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Athletik</a:t>
                      </a:r>
                    </a:p>
                  </a:txBody>
                  <a:tcPr marL="6995" marR="6995" marT="699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Risiko-raus  LA WK V</a:t>
                      </a:r>
                    </a:p>
                  </a:txBody>
                  <a:tcPr marL="6995" marR="6995" marT="699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Skilanglauf</a:t>
                      </a:r>
                    </a:p>
                  </a:txBody>
                  <a:tcPr marL="6995" marR="6995" marT="699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LA Halle und frei</a:t>
                      </a:r>
                    </a:p>
                  </a:txBody>
                  <a:tcPr marL="6995" marR="6995" marT="699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Zweifelderball</a:t>
                      </a:r>
                    </a:p>
                  </a:txBody>
                  <a:tcPr marL="6995" marR="6995" marT="699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Crosslauf</a:t>
                      </a:r>
                    </a:p>
                  </a:txBody>
                  <a:tcPr marL="6995" marR="6995" marT="699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Gesamt</a:t>
                      </a:r>
                    </a:p>
                  </a:txBody>
                  <a:tcPr marL="6995" marR="6995" marT="699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Adam Ries</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dirty="0">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8</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Fröbel</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7</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Kleinrückerswalde</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8</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Montessori</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8</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An der Riesenburg</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8</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Bärenstein</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4</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Crottendorf</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9</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Drebach</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3</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Ehrenfriedersdorf</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7</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Elterlein</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9</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Geyer</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7</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Gelenau</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4</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10</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Großrückerswalde</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6</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Grumbach</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6</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Königswalde</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7</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Mildenau</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8</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Scheibenberg</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5</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Schlettau</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6</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Sehmatal</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dirty="0">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7</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Thum</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5</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11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Venusberg</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FF0000"/>
                          </a:solidFill>
                          <a:latin typeface="Calibri"/>
                        </a:rPr>
                        <a:t>6</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3089">
                <a:tc>
                  <a:txBody>
                    <a:bodyPr/>
                    <a:lstStyle/>
                    <a:p>
                      <a:pPr algn="l" fontAlgn="b"/>
                      <a:r>
                        <a:rPr lang="de-DE" sz="1200" b="0" i="0" u="none" strike="noStrike">
                          <a:solidFill>
                            <a:srgbClr val="000000"/>
                          </a:solidFill>
                          <a:latin typeface="Calibri"/>
                        </a:rPr>
                        <a:t>GS Wiesa</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200" b="0"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dirty="0">
                          <a:solidFill>
                            <a:srgbClr val="FF0000"/>
                          </a:solidFill>
                          <a:latin typeface="Calibri"/>
                        </a:rPr>
                        <a:t>6</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4" name="Tabelle 3"/>
          <p:cNvGraphicFramePr>
            <a:graphicFrameLocks noGrp="1"/>
          </p:cNvGraphicFramePr>
          <p:nvPr/>
        </p:nvGraphicFramePr>
        <p:xfrm>
          <a:off x="539549" y="332652"/>
          <a:ext cx="7480452" cy="6120683"/>
        </p:xfrm>
        <a:graphic>
          <a:graphicData uri="http://schemas.openxmlformats.org/drawingml/2006/table">
            <a:tbl>
              <a:tblPr/>
              <a:tblGrid>
                <a:gridCol w="1953006"/>
                <a:gridCol w="368492"/>
                <a:gridCol w="368492"/>
                <a:gridCol w="387114"/>
                <a:gridCol w="368492"/>
                <a:gridCol w="239477"/>
                <a:gridCol w="368492"/>
                <a:gridCol w="368492"/>
                <a:gridCol w="368492"/>
                <a:gridCol w="239477"/>
                <a:gridCol w="239477"/>
                <a:gridCol w="368492"/>
                <a:gridCol w="368492"/>
                <a:gridCol w="368492"/>
                <a:gridCol w="1105473"/>
              </a:tblGrid>
              <a:tr h="1303478">
                <a:tc>
                  <a:txBody>
                    <a:bodyPr/>
                    <a:lstStyle/>
                    <a:p>
                      <a:pPr algn="l" fontAlgn="b"/>
                      <a:r>
                        <a:rPr lang="de-DE" sz="1400" b="1" i="0" u="none" strike="noStrike" dirty="0">
                          <a:solidFill>
                            <a:srgbClr val="000000"/>
                          </a:solidFill>
                          <a:latin typeface="Calibri"/>
                        </a:rPr>
                        <a:t> </a:t>
                      </a: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Fußball</a:t>
                      </a: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Basketball</a:t>
                      </a: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Volleyball</a:t>
                      </a: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Tischtennis</a:t>
                      </a: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err="1">
                          <a:solidFill>
                            <a:srgbClr val="000000"/>
                          </a:solidFill>
                          <a:latin typeface="Calibri"/>
                        </a:rPr>
                        <a:t>Floorball</a:t>
                      </a:r>
                      <a:endParaRPr lang="de-DE" sz="1400" b="1" i="0" u="none" strike="noStrike" dirty="0">
                        <a:solidFill>
                          <a:srgbClr val="000000"/>
                        </a:solidFill>
                        <a:latin typeface="Calibri"/>
                      </a:endParaRP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Leichtathletik</a:t>
                      </a: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Gerätturnen</a:t>
                      </a: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Schwimmen</a:t>
                      </a: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err="1">
                          <a:solidFill>
                            <a:srgbClr val="000000"/>
                          </a:solidFill>
                          <a:latin typeface="Calibri"/>
                        </a:rPr>
                        <a:t>Crosslauf</a:t>
                      </a:r>
                      <a:endParaRPr lang="de-DE" sz="1400" b="1" i="0" u="none" strike="noStrike" dirty="0">
                        <a:solidFill>
                          <a:srgbClr val="000000"/>
                        </a:solidFill>
                        <a:latin typeface="Calibri"/>
                      </a:endParaRP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Skilanglauf</a:t>
                      </a: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Athletik</a:t>
                      </a: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Badminton</a:t>
                      </a: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Judo</a:t>
                      </a: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Gesamt</a:t>
                      </a:r>
                    </a:p>
                  </a:txBody>
                  <a:tcPr marL="9407" marR="9407" marT="9407"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OS Pestalozzi</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2</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FF0000"/>
                          </a:solidFill>
                          <a:latin typeface="Calibri"/>
                        </a:rPr>
                        <a:t>4</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OS Adam Ries</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2</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FF0000"/>
                          </a:solidFill>
                          <a:latin typeface="Calibri"/>
                        </a:rPr>
                        <a:t>3</a:t>
                      </a:r>
                      <a:endParaRPr lang="de-DE" sz="1400" b="1" i="0" u="none" strike="noStrike" dirty="0">
                        <a:solidFill>
                          <a:srgbClr val="FF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OS Ehrenfriedersdorf</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2</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FF0000"/>
                          </a:solidFill>
                          <a:latin typeface="Calibri"/>
                        </a:rPr>
                        <a:t>4</a:t>
                      </a:r>
                      <a:endParaRPr lang="de-DE" sz="1400" b="1" i="0" u="none" strike="noStrike" dirty="0">
                        <a:solidFill>
                          <a:srgbClr val="FF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OS Jöhstadt</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r>
                        <a:rPr lang="de-DE" sz="1400" b="1" i="0" u="none" strike="noStrike" dirty="0" smtClean="0">
                          <a:solidFill>
                            <a:srgbClr val="000000"/>
                          </a:solidFill>
                          <a:latin typeface="Calibri"/>
                        </a:rPr>
                        <a:t>     5</a:t>
                      </a:r>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2</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FF0000"/>
                          </a:solidFill>
                          <a:latin typeface="Calibri"/>
                        </a:rPr>
                        <a:t>8</a:t>
                      </a:r>
                      <a:endParaRPr lang="de-DE" sz="1400" b="1" i="0" u="none" strike="noStrike" dirty="0">
                        <a:solidFill>
                          <a:srgbClr val="FF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OS Scheibenberg</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2</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FF0000"/>
                          </a:solidFill>
                          <a:latin typeface="Calibri"/>
                        </a:rPr>
                        <a:t>4</a:t>
                      </a:r>
                      <a:endParaRPr lang="de-DE" sz="1400" b="1" i="0" u="none" strike="noStrike" dirty="0">
                        <a:solidFill>
                          <a:srgbClr val="FF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OS Sehmatal</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2</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FF0000"/>
                          </a:solidFill>
                          <a:latin typeface="Calibri"/>
                        </a:rPr>
                        <a:t>4</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LKG Annaberg</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1</a:t>
                      </a:r>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000000"/>
                          </a:solidFill>
                          <a:latin typeface="Calibri"/>
                        </a:rPr>
                        <a:t>2</a:t>
                      </a:r>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000000"/>
                          </a:solidFill>
                          <a:latin typeface="Calibri"/>
                        </a:rPr>
                        <a:t>4</a:t>
                      </a:r>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000000"/>
                          </a:solidFill>
                          <a:latin typeface="Calibri"/>
                        </a:rPr>
                        <a:t>6</a:t>
                      </a:r>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FF0000"/>
                          </a:solidFill>
                          <a:latin typeface="Calibri"/>
                        </a:rPr>
                        <a:t>15</a:t>
                      </a:r>
                      <a:endParaRPr lang="de-DE" sz="1400" b="1" i="0" u="none" strike="noStrike" dirty="0">
                        <a:solidFill>
                          <a:srgbClr val="FF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LKG O`thal</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000000"/>
                          </a:solidFill>
                          <a:latin typeface="Calibri"/>
                        </a:rPr>
                        <a:t>5</a:t>
                      </a:r>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2</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000000"/>
                          </a:solidFill>
                          <a:latin typeface="Calibri"/>
                        </a:rPr>
                        <a:t>7</a:t>
                      </a:r>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FF0000"/>
                          </a:solidFill>
                          <a:latin typeface="Calibri"/>
                        </a:rPr>
                        <a:t>16</a:t>
                      </a:r>
                      <a:endParaRPr lang="de-DE" sz="1400" b="1" i="0" u="none" strike="noStrike" dirty="0">
                        <a:solidFill>
                          <a:srgbClr val="FF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ESG Erzgebirge</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3</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2</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FF0000"/>
                          </a:solidFill>
                          <a:latin typeface="Calibri"/>
                        </a:rPr>
                        <a:t>7</a:t>
                      </a:r>
                      <a:endParaRPr lang="de-DE" sz="1400" b="1" i="0" u="none" strike="noStrike" dirty="0">
                        <a:solidFill>
                          <a:srgbClr val="FF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HGG Thum</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3</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2</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000000"/>
                          </a:solidFill>
                          <a:latin typeface="Calibri"/>
                        </a:rPr>
                        <a:t>4</a:t>
                      </a:r>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FF0000"/>
                          </a:solidFill>
                          <a:latin typeface="Calibri"/>
                        </a:rPr>
                        <a:t>11</a:t>
                      </a:r>
                      <a:endParaRPr lang="de-DE" sz="1400" b="1" i="0" u="none" strike="noStrike" dirty="0">
                        <a:solidFill>
                          <a:srgbClr val="FF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OS Gelenau</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 </a:t>
                      </a:r>
                      <a:r>
                        <a:rPr lang="de-DE" sz="1400" b="1" i="0" u="none" strike="noStrike" smtClean="0">
                          <a:solidFill>
                            <a:srgbClr val="000000"/>
                          </a:solidFill>
                          <a:latin typeface="Calibri"/>
                        </a:rPr>
                        <a:t>1</a:t>
                      </a:r>
                      <a:endParaRPr lang="de-DE" sz="1400" b="1" i="0" u="none" strike="noStrike">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000000"/>
                          </a:solidFill>
                          <a:latin typeface="Calibri"/>
                        </a:rPr>
                        <a:t>9</a:t>
                      </a:r>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2</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FF0000"/>
                          </a:solidFill>
                          <a:latin typeface="Calibri"/>
                        </a:rPr>
                        <a:t>12</a:t>
                      </a:r>
                      <a:endParaRPr lang="de-DE" sz="1400" b="1" i="0" u="none" strike="noStrike" dirty="0">
                        <a:solidFill>
                          <a:srgbClr val="FF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OS Elterlein</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FF0000"/>
                          </a:solidFill>
                          <a:latin typeface="Calibri"/>
                        </a:rPr>
                        <a:t>2</a:t>
                      </a:r>
                      <a:endParaRPr lang="de-DE" sz="1400" b="1" i="0" u="none" strike="noStrike" dirty="0">
                        <a:solidFill>
                          <a:srgbClr val="FF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OS Großrückerswalde</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000000"/>
                          </a:solidFill>
                          <a:latin typeface="Calibri"/>
                        </a:rPr>
                        <a:t>2</a:t>
                      </a:r>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3</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2</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FF0000"/>
                          </a:solidFill>
                          <a:latin typeface="Calibri"/>
                        </a:rPr>
                        <a:t>7</a:t>
                      </a:r>
                      <a:endParaRPr lang="de-DE" sz="1400" b="1" i="0" u="none" strike="noStrike" dirty="0">
                        <a:solidFill>
                          <a:srgbClr val="FF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OS Crottendorf</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2</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a:solidFill>
                            <a:srgbClr val="FF0000"/>
                          </a:solidFill>
                          <a:latin typeface="Calibri"/>
                        </a:rPr>
                        <a:t>4</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BSZ Annaberg</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000000"/>
                          </a:solidFill>
                          <a:latin typeface="Calibri"/>
                        </a:rPr>
                        <a:t>2</a:t>
                      </a:r>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a:solidFill>
                            <a:srgbClr val="000000"/>
                          </a:solidFill>
                          <a:latin typeface="Calibri"/>
                        </a:rPr>
                        <a:t>1</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400" b="1" i="0" u="none" strike="noStrike" dirty="0" smtClean="0">
                          <a:solidFill>
                            <a:srgbClr val="FF0000"/>
                          </a:solidFill>
                          <a:latin typeface="Calibri"/>
                        </a:rPr>
                        <a:t>3</a:t>
                      </a:r>
                      <a:endParaRPr lang="de-DE" sz="1400" b="1" i="0" u="none" strike="noStrike" dirty="0">
                        <a:solidFill>
                          <a:srgbClr val="FF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r>
                        <a:rPr lang="de-DE" sz="1400" b="1" i="0" u="none" strike="noStrike">
                          <a:solidFill>
                            <a:srgbClr val="000000"/>
                          </a:solidFill>
                          <a:latin typeface="Calibri"/>
                        </a:rPr>
                        <a:t>IAJ Annaberg</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00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400" b="1" i="0" u="none" strike="noStrike" dirty="0">
                          <a:solidFill>
                            <a:srgbClr val="000000"/>
                          </a:solidFill>
                          <a:latin typeface="Calibri"/>
                        </a:rPr>
                        <a:t> </a:t>
                      </a: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de-DE" sz="1400" b="1" i="0" u="none" strike="noStrike" dirty="0">
                        <a:solidFill>
                          <a:srgbClr val="FF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365">
                <a:tc>
                  <a:txBody>
                    <a:bodyPr/>
                    <a:lstStyle/>
                    <a:p>
                      <a:pPr algn="l" fontAlgn="b"/>
                      <a:endParaRPr lang="de-DE" sz="1400" b="1" i="0" u="none" strike="noStrike">
                        <a:solidFill>
                          <a:srgbClr val="000000"/>
                        </a:solidFill>
                        <a:latin typeface="Calibri"/>
                      </a:endParaRPr>
                    </a:p>
                  </a:txBody>
                  <a:tcPr marL="9407" marR="9407" marT="940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400" b="1" i="0" u="none" strike="noStrike" dirty="0" smtClean="0">
                          <a:solidFill>
                            <a:srgbClr val="000000"/>
                          </a:solidFill>
                          <a:latin typeface="Calibri"/>
                        </a:rPr>
                        <a:t>10</a:t>
                      </a:r>
                      <a:endParaRPr lang="de-DE" sz="1400" b="1" i="0" u="none" strike="noStrike" dirty="0">
                        <a:solidFill>
                          <a:srgbClr val="000000"/>
                        </a:solidFill>
                        <a:latin typeface="Calibri"/>
                      </a:endParaRPr>
                    </a:p>
                  </a:txBody>
                  <a:tcPr marL="9407" marR="9407" marT="940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400" b="1" i="0" u="none" strike="noStrike" dirty="0" smtClean="0">
                          <a:solidFill>
                            <a:srgbClr val="000000"/>
                          </a:solidFill>
                          <a:latin typeface="Calibri"/>
                        </a:rPr>
                        <a:t>2</a:t>
                      </a:r>
                      <a:endParaRPr lang="de-DE" sz="1400" b="1" i="0" u="none" strike="noStrike" dirty="0">
                        <a:solidFill>
                          <a:srgbClr val="000000"/>
                        </a:solidFill>
                        <a:latin typeface="Calibri"/>
                      </a:endParaRPr>
                    </a:p>
                  </a:txBody>
                  <a:tcPr marL="9407" marR="9407" marT="940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400" b="1" i="0" u="none" strike="noStrike" dirty="0" smtClean="0">
                          <a:solidFill>
                            <a:srgbClr val="000000"/>
                          </a:solidFill>
                          <a:latin typeface="Calibri"/>
                        </a:rPr>
                        <a:t>16</a:t>
                      </a:r>
                      <a:endParaRPr lang="de-DE" sz="1400" b="1" i="0" u="none" strike="noStrike" dirty="0">
                        <a:solidFill>
                          <a:srgbClr val="000000"/>
                        </a:solidFill>
                        <a:latin typeface="Calibri"/>
                      </a:endParaRPr>
                    </a:p>
                  </a:txBody>
                  <a:tcPr marL="9407" marR="9407" marT="940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400" b="1" i="0" u="none" strike="noStrike">
                        <a:solidFill>
                          <a:srgbClr val="000000"/>
                        </a:solidFill>
                        <a:latin typeface="Calibri"/>
                      </a:endParaRPr>
                    </a:p>
                  </a:txBody>
                  <a:tcPr marL="9407" marR="9407" marT="940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400" b="1" i="0" u="none" strike="noStrike" dirty="0" smtClean="0">
                          <a:solidFill>
                            <a:srgbClr val="000000"/>
                          </a:solidFill>
                          <a:latin typeface="Calibri"/>
                        </a:rPr>
                        <a:t>12</a:t>
                      </a:r>
                      <a:endParaRPr lang="de-DE" sz="1400" b="1" i="0" u="none" strike="noStrike" dirty="0">
                        <a:solidFill>
                          <a:srgbClr val="000000"/>
                        </a:solidFill>
                        <a:latin typeface="Calibri"/>
                      </a:endParaRPr>
                    </a:p>
                  </a:txBody>
                  <a:tcPr marL="9407" marR="9407" marT="940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400" b="1" i="0" u="none" strike="noStrike" dirty="0" smtClean="0">
                          <a:solidFill>
                            <a:srgbClr val="000000"/>
                          </a:solidFill>
                          <a:latin typeface="Calibri"/>
                        </a:rPr>
                        <a:t>31</a:t>
                      </a:r>
                      <a:endParaRPr lang="de-DE" sz="1400" b="1" i="0" u="none" strike="noStrike" dirty="0">
                        <a:solidFill>
                          <a:srgbClr val="000000"/>
                        </a:solidFill>
                        <a:latin typeface="Calibri"/>
                      </a:endParaRPr>
                    </a:p>
                  </a:txBody>
                  <a:tcPr marL="9407" marR="9407" marT="940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400" b="1" i="0" u="none" strike="noStrike">
                        <a:solidFill>
                          <a:srgbClr val="000000"/>
                        </a:solidFill>
                        <a:latin typeface="Calibri"/>
                      </a:endParaRPr>
                    </a:p>
                  </a:txBody>
                  <a:tcPr marL="9407" marR="9407" marT="940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de-DE" sz="1400" b="1" i="0" u="none" strike="noStrike" dirty="0">
                        <a:solidFill>
                          <a:srgbClr val="000000"/>
                        </a:solidFill>
                        <a:latin typeface="Calibri"/>
                      </a:endParaRPr>
                    </a:p>
                  </a:txBody>
                  <a:tcPr marL="9407" marR="9407" marT="940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400" b="1" i="0" u="none" strike="noStrike" dirty="0" smtClean="0">
                          <a:solidFill>
                            <a:srgbClr val="000000"/>
                          </a:solidFill>
                          <a:latin typeface="Calibri"/>
                        </a:rPr>
                        <a:t>10</a:t>
                      </a:r>
                      <a:endParaRPr lang="de-DE" sz="1400" b="1" i="0" u="none" strike="noStrike" dirty="0">
                        <a:solidFill>
                          <a:srgbClr val="000000"/>
                        </a:solidFill>
                        <a:latin typeface="Calibri"/>
                      </a:endParaRPr>
                    </a:p>
                  </a:txBody>
                  <a:tcPr marL="9407" marR="9407" marT="940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400" b="1" i="0" u="none" strike="noStrike" dirty="0" smtClean="0">
                          <a:solidFill>
                            <a:srgbClr val="000000"/>
                          </a:solidFill>
                          <a:latin typeface="Calibri"/>
                        </a:rPr>
                        <a:t>7</a:t>
                      </a:r>
                      <a:endParaRPr lang="de-DE" sz="1400" b="1" i="0" u="none" strike="noStrike" dirty="0">
                        <a:solidFill>
                          <a:srgbClr val="000000"/>
                        </a:solidFill>
                        <a:latin typeface="Calibri"/>
                      </a:endParaRPr>
                    </a:p>
                  </a:txBody>
                  <a:tcPr marL="9407" marR="9407" marT="940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400" b="1" i="0" u="none" strike="noStrike" dirty="0" smtClean="0">
                          <a:solidFill>
                            <a:srgbClr val="000000"/>
                          </a:solidFill>
                          <a:latin typeface="Calibri"/>
                        </a:rPr>
                        <a:t>12</a:t>
                      </a:r>
                      <a:endParaRPr lang="de-DE" sz="1400" b="1" i="0" u="none" strike="noStrike" dirty="0">
                        <a:solidFill>
                          <a:srgbClr val="000000"/>
                        </a:solidFill>
                        <a:latin typeface="Calibri"/>
                      </a:endParaRPr>
                    </a:p>
                  </a:txBody>
                  <a:tcPr marL="9407" marR="9407" marT="940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400" b="1" i="0" u="none" strike="noStrike" dirty="0">
                        <a:solidFill>
                          <a:srgbClr val="000000"/>
                        </a:solidFill>
                        <a:latin typeface="Calibri"/>
                      </a:endParaRPr>
                    </a:p>
                  </a:txBody>
                  <a:tcPr marL="9407" marR="9407" marT="940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DE" sz="1400" b="1" i="0" u="none" strike="noStrike" dirty="0">
                          <a:solidFill>
                            <a:srgbClr val="000000"/>
                          </a:solidFill>
                          <a:latin typeface="Calibri"/>
                        </a:rPr>
                        <a:t>4</a:t>
                      </a:r>
                      <a:endParaRPr lang="de-DE" sz="1400" b="1" i="0" u="none" strike="noStrike" dirty="0">
                        <a:solidFill>
                          <a:srgbClr val="000000"/>
                        </a:solidFill>
                        <a:latin typeface="Calibri"/>
                      </a:endParaRPr>
                    </a:p>
                  </a:txBody>
                  <a:tcPr marL="9407" marR="9407" marT="940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de-DE" sz="1400" b="1" i="0" u="none" strike="noStrike" dirty="0" smtClean="0">
                          <a:solidFill>
                            <a:srgbClr val="FF0000"/>
                          </a:solidFill>
                          <a:latin typeface="Calibri"/>
                        </a:rPr>
                        <a:t>104</a:t>
                      </a:r>
                      <a:endParaRPr lang="de-DE" sz="1400" b="1" i="0" u="none" strike="noStrike" dirty="0">
                        <a:solidFill>
                          <a:srgbClr val="FF0000"/>
                        </a:solidFill>
                        <a:latin typeface="Calibri"/>
                      </a:endParaRPr>
                    </a:p>
                  </a:txBody>
                  <a:tcPr marL="9407" marR="9407" marT="94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Bild in Originalgröße anzeigen  "/>
          <p:cNvPicPr>
            <a:picLocks noChangeAspect="1" noChangeArrowheads="1"/>
          </p:cNvPicPr>
          <p:nvPr/>
        </p:nvPicPr>
        <p:blipFill>
          <a:blip r:embed="rId2" cstate="print"/>
          <a:srcRect/>
          <a:stretch>
            <a:fillRect/>
          </a:stretch>
        </p:blipFill>
        <p:spPr bwMode="auto">
          <a:xfrm>
            <a:off x="755576" y="1700808"/>
            <a:ext cx="2520280" cy="1440160"/>
          </a:xfrm>
          <a:prstGeom prst="rect">
            <a:avLst/>
          </a:prstGeom>
          <a:noFill/>
        </p:spPr>
      </p:pic>
      <p:sp>
        <p:nvSpPr>
          <p:cNvPr id="1030" name="AutoShape 6" descr="Bildergebnis für bus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32" name="AutoShape 8" descr="Bildergebnis für bus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1034" name="Picture 10" descr=" Bild in Originalgröße anzeigen  "/>
          <p:cNvPicPr>
            <a:picLocks noChangeAspect="1" noChangeArrowheads="1"/>
          </p:cNvPicPr>
          <p:nvPr/>
        </p:nvPicPr>
        <p:blipFill>
          <a:blip r:embed="rId3" cstate="print"/>
          <a:srcRect/>
          <a:stretch>
            <a:fillRect/>
          </a:stretch>
        </p:blipFill>
        <p:spPr bwMode="auto">
          <a:xfrm>
            <a:off x="5076056" y="1628800"/>
            <a:ext cx="2245099" cy="1509310"/>
          </a:xfrm>
          <a:prstGeom prst="rect">
            <a:avLst/>
          </a:prstGeom>
          <a:noFill/>
        </p:spPr>
      </p:pic>
      <p:sp>
        <p:nvSpPr>
          <p:cNvPr id="8" name="Textfeld 7"/>
          <p:cNvSpPr txBox="1"/>
          <p:nvPr/>
        </p:nvSpPr>
        <p:spPr>
          <a:xfrm>
            <a:off x="380062" y="3356992"/>
            <a:ext cx="8780609" cy="2677656"/>
          </a:xfrm>
          <a:prstGeom prst="rect">
            <a:avLst/>
          </a:prstGeom>
          <a:noFill/>
        </p:spPr>
        <p:txBody>
          <a:bodyPr wrap="none" rtlCol="0">
            <a:spAutoFit/>
          </a:bodyPr>
          <a:lstStyle/>
          <a:p>
            <a:r>
              <a:rPr lang="de-DE" sz="2400" dirty="0" smtClean="0"/>
              <a:t>81</a:t>
            </a:r>
            <a:r>
              <a:rPr lang="de-DE" sz="2400" dirty="0" smtClean="0"/>
              <a:t> </a:t>
            </a:r>
            <a:r>
              <a:rPr lang="de-DE" sz="2400" dirty="0" smtClean="0"/>
              <a:t>Sonderbusse waren allein im Bereich </a:t>
            </a:r>
            <a:r>
              <a:rPr lang="de-DE" sz="2400" dirty="0" err="1" smtClean="0"/>
              <a:t>Annaberg</a:t>
            </a:r>
            <a:r>
              <a:rPr lang="de-DE" sz="2400" dirty="0" smtClean="0"/>
              <a:t> im Einsatz. </a:t>
            </a:r>
          </a:p>
          <a:p>
            <a:endParaRPr lang="de-DE" sz="2400" dirty="0" smtClean="0"/>
          </a:p>
          <a:p>
            <a:r>
              <a:rPr lang="de-DE" sz="2400" dirty="0" smtClean="0"/>
              <a:t>15 737 </a:t>
            </a:r>
            <a:r>
              <a:rPr lang="de-DE" sz="2400" dirty="0" smtClean="0"/>
              <a:t>€ Transportkosten wurden für die Wettkämpfe im </a:t>
            </a:r>
          </a:p>
          <a:p>
            <a:r>
              <a:rPr lang="de-DE" sz="2400" dirty="0" smtClean="0"/>
              <a:t>Bereich „Jugend trainiert für Olympia“, </a:t>
            </a:r>
          </a:p>
          <a:p>
            <a:r>
              <a:rPr lang="de-DE" sz="2400" dirty="0" smtClean="0"/>
              <a:t>bei den Erzgebirgsspielen und gleichgestellten </a:t>
            </a:r>
          </a:p>
          <a:p>
            <a:r>
              <a:rPr lang="de-DE" sz="2400" dirty="0" smtClean="0"/>
              <a:t>Wettkämpfen abgerechnet. </a:t>
            </a:r>
            <a:endParaRPr lang="de-DE" sz="2400" dirty="0" smtClean="0"/>
          </a:p>
          <a:p>
            <a:r>
              <a:rPr lang="de-DE" sz="2400" dirty="0" smtClean="0"/>
              <a:t>Kampfrichtergeld: 2621 €</a:t>
            </a:r>
            <a:endParaRPr lang="de-DE" sz="2400" dirty="0" smtClean="0"/>
          </a:p>
        </p:txBody>
      </p:sp>
      <p:sp>
        <p:nvSpPr>
          <p:cNvPr id="9" name="Textfeld 8"/>
          <p:cNvSpPr txBox="1"/>
          <p:nvPr/>
        </p:nvSpPr>
        <p:spPr>
          <a:xfrm>
            <a:off x="395536" y="836712"/>
            <a:ext cx="8316700" cy="707886"/>
          </a:xfrm>
          <a:prstGeom prst="rect">
            <a:avLst/>
          </a:prstGeom>
          <a:noFill/>
        </p:spPr>
        <p:txBody>
          <a:bodyPr wrap="none" rtlCol="0">
            <a:spAutoFit/>
          </a:bodyPr>
          <a:lstStyle/>
          <a:p>
            <a:r>
              <a:rPr lang="de-DE" sz="2000" dirty="0" smtClean="0"/>
              <a:t>Die Durchführung der Sportwettkämpfe ist im Erzgebirgskreis mit einem</a:t>
            </a:r>
          </a:p>
          <a:p>
            <a:r>
              <a:rPr lang="de-DE" sz="2000" dirty="0" smtClean="0"/>
              <a:t>hohen Transportaufwand verbunden.</a:t>
            </a:r>
            <a:endParaRPr lang="de-DE" sz="2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ChangeArrowheads="1"/>
          </p:cNvSpPr>
          <p:nvPr/>
        </p:nvSpPr>
        <p:spPr bwMode="auto">
          <a:xfrm>
            <a:off x="-1836738" y="4797425"/>
            <a:ext cx="1571625" cy="369888"/>
          </a:xfrm>
          <a:prstGeom prst="rect">
            <a:avLst/>
          </a:prstGeom>
          <a:noFill/>
          <a:ln w="9525">
            <a:noFill/>
            <a:miter lim="800000"/>
            <a:headEnd/>
            <a:tailEnd/>
          </a:ln>
        </p:spPr>
        <p:txBody>
          <a:bodyPr>
            <a:spAutoFit/>
          </a:bodyPr>
          <a:lstStyle/>
          <a:p>
            <a:pPr algn="ctr">
              <a:spcBef>
                <a:spcPct val="50000"/>
              </a:spcBef>
            </a:pPr>
            <a:r>
              <a:rPr kumimoji="1" lang="de-DE" b="1">
                <a:latin typeface="Perpetua"/>
              </a:rPr>
              <a:t>Spannung</a:t>
            </a:r>
          </a:p>
        </p:txBody>
      </p:sp>
      <p:sp>
        <p:nvSpPr>
          <p:cNvPr id="67590" name="Rectangle 6"/>
          <p:cNvSpPr>
            <a:spLocks noChangeArrowheads="1"/>
          </p:cNvSpPr>
          <p:nvPr/>
        </p:nvSpPr>
        <p:spPr bwMode="auto">
          <a:xfrm>
            <a:off x="9901238" y="2276475"/>
            <a:ext cx="2428875" cy="369888"/>
          </a:xfrm>
          <a:prstGeom prst="rect">
            <a:avLst/>
          </a:prstGeom>
          <a:noFill/>
          <a:ln w="9525">
            <a:noFill/>
            <a:miter lim="800000"/>
            <a:headEnd/>
            <a:tailEnd/>
          </a:ln>
        </p:spPr>
        <p:txBody>
          <a:bodyPr>
            <a:spAutoFit/>
          </a:bodyPr>
          <a:lstStyle/>
          <a:p>
            <a:pPr algn="ctr">
              <a:spcBef>
                <a:spcPct val="50000"/>
              </a:spcBef>
            </a:pPr>
            <a:r>
              <a:rPr kumimoji="1" lang="de-DE" b="1">
                <a:latin typeface="Perpetua"/>
              </a:rPr>
              <a:t>Wettkämpfe</a:t>
            </a:r>
          </a:p>
        </p:txBody>
      </p:sp>
      <p:sp>
        <p:nvSpPr>
          <p:cNvPr id="67591" name="Rectangle 7"/>
          <p:cNvSpPr>
            <a:spLocks noChangeArrowheads="1"/>
          </p:cNvSpPr>
          <p:nvPr/>
        </p:nvSpPr>
        <p:spPr bwMode="auto">
          <a:xfrm rot="10826029" flipV="1">
            <a:off x="2786063" y="6051550"/>
            <a:ext cx="2000250" cy="368300"/>
          </a:xfrm>
          <a:prstGeom prst="rect">
            <a:avLst/>
          </a:prstGeom>
          <a:noFill/>
          <a:ln w="9525">
            <a:noFill/>
            <a:miter lim="800000"/>
            <a:headEnd/>
            <a:tailEnd/>
          </a:ln>
        </p:spPr>
        <p:txBody>
          <a:bodyPr>
            <a:spAutoFit/>
          </a:bodyPr>
          <a:lstStyle/>
          <a:p>
            <a:pPr algn="ctr">
              <a:spcBef>
                <a:spcPct val="50000"/>
              </a:spcBef>
            </a:pPr>
            <a:r>
              <a:rPr kumimoji="1" lang="de-DE" b="1">
                <a:latin typeface="Perpetua"/>
              </a:rPr>
              <a:t>Kräfte sammeln</a:t>
            </a:r>
          </a:p>
        </p:txBody>
      </p:sp>
      <p:sp>
        <p:nvSpPr>
          <p:cNvPr id="67592" name="Rectangle 8"/>
          <p:cNvSpPr>
            <a:spLocks noChangeArrowheads="1"/>
          </p:cNvSpPr>
          <p:nvPr/>
        </p:nvSpPr>
        <p:spPr bwMode="auto">
          <a:xfrm>
            <a:off x="2286000" y="2643188"/>
            <a:ext cx="4572000" cy="923925"/>
          </a:xfrm>
          <a:prstGeom prst="rect">
            <a:avLst/>
          </a:prstGeom>
          <a:noFill/>
          <a:ln w="9525">
            <a:noFill/>
            <a:miter lim="800000"/>
            <a:headEnd/>
            <a:tailEnd/>
          </a:ln>
        </p:spPr>
        <p:txBody>
          <a:bodyPr>
            <a:spAutoFit/>
          </a:bodyPr>
          <a:lstStyle/>
          <a:p>
            <a:pPr algn="ctr"/>
            <a:r>
              <a:rPr kumimoji="1" lang="de-DE" b="1" dirty="0">
                <a:latin typeface="Perpetua"/>
              </a:rPr>
              <a:t>Auf eine weitere gute Zusammenarbeit im Schuljahr </a:t>
            </a:r>
            <a:r>
              <a:rPr kumimoji="1" lang="de-DE" b="1" dirty="0" smtClean="0">
                <a:latin typeface="Perpetua"/>
              </a:rPr>
              <a:t>2019/2020</a:t>
            </a:r>
            <a:endParaRPr kumimoji="1" lang="de-DE" b="1" dirty="0">
              <a:latin typeface="Perpetua"/>
            </a:endParaRPr>
          </a:p>
          <a:p>
            <a:pPr algn="ctr"/>
            <a:r>
              <a:rPr kumimoji="1" lang="de-DE" b="1" dirty="0">
                <a:latin typeface="Perpetua"/>
              </a:rPr>
              <a:t>Uwe Meyer und Andreas Glück</a:t>
            </a:r>
          </a:p>
        </p:txBody>
      </p:sp>
      <p:sp>
        <p:nvSpPr>
          <p:cNvPr id="43014" name="Textfeld 24"/>
          <p:cNvSpPr txBox="1">
            <a:spLocks noChangeArrowheads="1"/>
          </p:cNvSpPr>
          <p:nvPr/>
        </p:nvSpPr>
        <p:spPr bwMode="auto">
          <a:xfrm>
            <a:off x="5429250" y="3786188"/>
            <a:ext cx="1071563" cy="646112"/>
          </a:xfrm>
          <a:prstGeom prst="rect">
            <a:avLst/>
          </a:prstGeom>
          <a:noFill/>
          <a:ln w="9525">
            <a:noFill/>
            <a:miter lim="800000"/>
            <a:headEnd/>
            <a:tailEnd/>
          </a:ln>
        </p:spPr>
        <p:txBody>
          <a:bodyPr>
            <a:spAutoFit/>
          </a:bodyPr>
          <a:lstStyle/>
          <a:p>
            <a:pPr algn="ctr"/>
            <a:r>
              <a:rPr lang="de-DE" b="1">
                <a:latin typeface="Perpetua"/>
              </a:rPr>
              <a:t>fit bleiben</a:t>
            </a:r>
          </a:p>
        </p:txBody>
      </p:sp>
      <p:sp>
        <p:nvSpPr>
          <p:cNvPr id="41999" name="Datumsplatzhalter 15"/>
          <p:cNvSpPr>
            <a:spLocks noGrp="1"/>
          </p:cNvSpPr>
          <p:nvPr>
            <p:ph type="dt" sz="quarter" idx="10"/>
          </p:nvPr>
        </p:nvSpPr>
        <p:spPr bwMode="auto">
          <a:xfrm>
            <a:off x="2571750" y="6357938"/>
            <a:ext cx="1571625" cy="333375"/>
          </a:xfrm>
          <a:ln>
            <a:miter lim="800000"/>
            <a:headEnd/>
            <a:tailEnd/>
          </a:ln>
        </p:spPr>
        <p:txBody>
          <a:bodyPr wrap="square" numCol="1" compatLnSpc="1">
            <a:prstTxWarp prst="textNoShape">
              <a:avLst/>
            </a:prstTxWarp>
          </a:bodyPr>
          <a:lstStyle/>
          <a:p>
            <a:pPr fontAlgn="base">
              <a:spcBef>
                <a:spcPct val="0"/>
              </a:spcBef>
              <a:spcAft>
                <a:spcPct val="0"/>
              </a:spcAft>
              <a:defRPr/>
            </a:pPr>
            <a:fld id="{A59F0217-5C17-4D32-9DCB-0C806CFB6193}" type="datetime1">
              <a:rPr lang="de-DE"/>
              <a:pPr fontAlgn="base">
                <a:spcBef>
                  <a:spcPct val="0"/>
                </a:spcBef>
                <a:spcAft>
                  <a:spcPct val="0"/>
                </a:spcAft>
                <a:defRPr/>
              </a:pPr>
              <a:t>15.06.2019</a:t>
            </a:fld>
            <a:endParaRPr lang="de-DE"/>
          </a:p>
        </p:txBody>
      </p:sp>
      <p:sp>
        <p:nvSpPr>
          <p:cNvPr id="17" name="Foliennummernplatzhalter 16"/>
          <p:cNvSpPr>
            <a:spLocks noGrp="1"/>
          </p:cNvSpPr>
          <p:nvPr>
            <p:ph type="sldNum" sz="quarter" idx="12"/>
          </p:nvPr>
        </p:nvSpPr>
        <p:spPr/>
        <p:txBody>
          <a:bodyPr/>
          <a:lstStyle/>
          <a:p>
            <a:pPr>
              <a:defRPr/>
            </a:pPr>
            <a:fld id="{93794BB7-C9F9-4EA7-AB1C-71958B7C2D89}" type="slidenum">
              <a:rPr lang="de-DE"/>
              <a:pPr>
                <a:defRPr/>
              </a:pPr>
              <a:t>48</a:t>
            </a:fld>
            <a:endParaRPr lang="de-DE"/>
          </a:p>
        </p:txBody>
      </p:sp>
      <p:pic>
        <p:nvPicPr>
          <p:cNvPr id="43017" name="Picture 3" descr="D:\FILES\PFILES\MSOFFICE\MEDIA\CNTCD1\ClipArt1\j0150023.wmf"/>
          <p:cNvPicPr>
            <a:picLocks noChangeAspect="1" noChangeArrowheads="1"/>
          </p:cNvPicPr>
          <p:nvPr/>
        </p:nvPicPr>
        <p:blipFill>
          <a:blip r:embed="rId2" cstate="print"/>
          <a:srcRect/>
          <a:stretch>
            <a:fillRect/>
          </a:stretch>
        </p:blipFill>
        <p:spPr bwMode="auto">
          <a:xfrm>
            <a:off x="3929063" y="3643313"/>
            <a:ext cx="1423987" cy="1066800"/>
          </a:xfrm>
          <a:prstGeom prst="rect">
            <a:avLst/>
          </a:prstGeom>
          <a:noFill/>
          <a:ln w="9525">
            <a:noFill/>
            <a:miter lim="800000"/>
            <a:headEnd/>
            <a:tailEnd/>
          </a:ln>
        </p:spPr>
      </p:pic>
      <p:pic>
        <p:nvPicPr>
          <p:cNvPr id="43018" name="Picture 4" descr="D:\FILES\PFILES\MSOFFICE\MEDIA\CNTCD1\ClipArt1\j0150060.wmf"/>
          <p:cNvPicPr>
            <a:picLocks noChangeAspect="1" noChangeArrowheads="1"/>
          </p:cNvPicPr>
          <p:nvPr/>
        </p:nvPicPr>
        <p:blipFill>
          <a:blip r:embed="rId3" cstate="print"/>
          <a:srcRect/>
          <a:stretch>
            <a:fillRect/>
          </a:stretch>
        </p:blipFill>
        <p:spPr bwMode="auto">
          <a:xfrm>
            <a:off x="4857750" y="4714875"/>
            <a:ext cx="1423988" cy="1066800"/>
          </a:xfrm>
          <a:prstGeom prst="rect">
            <a:avLst/>
          </a:prstGeom>
          <a:noFill/>
          <a:ln w="9525">
            <a:noFill/>
            <a:miter lim="800000"/>
            <a:headEnd/>
            <a:tailEnd/>
          </a:ln>
        </p:spPr>
      </p:pic>
      <p:pic>
        <p:nvPicPr>
          <p:cNvPr id="43019" name="Picture 5" descr="D:\FILES\PFILES\MSOFFICE\MEDIA\CNTCD1\ClipArt1\j0150017.wmf"/>
          <p:cNvPicPr>
            <a:picLocks noChangeAspect="1" noChangeArrowheads="1"/>
          </p:cNvPicPr>
          <p:nvPr/>
        </p:nvPicPr>
        <p:blipFill>
          <a:blip r:embed="rId4" cstate="print"/>
          <a:srcRect/>
          <a:stretch>
            <a:fillRect/>
          </a:stretch>
        </p:blipFill>
        <p:spPr bwMode="auto">
          <a:xfrm>
            <a:off x="3071813" y="4929188"/>
            <a:ext cx="1549400" cy="1143000"/>
          </a:xfrm>
          <a:prstGeom prst="rect">
            <a:avLst/>
          </a:prstGeom>
          <a:noFill/>
          <a:ln w="9525">
            <a:noFill/>
            <a:miter lim="800000"/>
            <a:headEnd/>
            <a:tailEnd/>
          </a:ln>
        </p:spPr>
      </p:pic>
      <p:pic>
        <p:nvPicPr>
          <p:cNvPr id="43020" name="Picture 6" descr="D:\FILES\PFILES\MSOFFICE\MEDIA\CNTCD1\ClipArt1\j0090209.wmf"/>
          <p:cNvPicPr>
            <a:picLocks noChangeAspect="1" noChangeArrowheads="1"/>
          </p:cNvPicPr>
          <p:nvPr/>
        </p:nvPicPr>
        <p:blipFill>
          <a:blip r:embed="rId5" cstate="print"/>
          <a:srcRect/>
          <a:stretch>
            <a:fillRect/>
          </a:stretch>
        </p:blipFill>
        <p:spPr bwMode="auto">
          <a:xfrm>
            <a:off x="2643188" y="3857625"/>
            <a:ext cx="1209675" cy="868363"/>
          </a:xfrm>
          <a:prstGeom prst="rect">
            <a:avLst/>
          </a:prstGeom>
          <a:noFill/>
          <a:ln w="9525">
            <a:noFill/>
            <a:miter lim="800000"/>
            <a:headEnd/>
            <a:tailEnd/>
          </a:ln>
        </p:spPr>
      </p:pic>
      <p:pic>
        <p:nvPicPr>
          <p:cNvPr id="43021" name="Picture 7" descr="D:\FILES\PFILES\MSOFFICE\MEDIA\CNTCD1\ClipArt1\j0090195.wmf"/>
          <p:cNvPicPr>
            <a:picLocks noChangeAspect="1" noChangeArrowheads="1"/>
          </p:cNvPicPr>
          <p:nvPr/>
        </p:nvPicPr>
        <p:blipFill>
          <a:blip r:embed="rId6" cstate="print"/>
          <a:srcRect/>
          <a:stretch>
            <a:fillRect/>
          </a:stretch>
        </p:blipFill>
        <p:spPr bwMode="auto">
          <a:xfrm>
            <a:off x="6659563" y="4365625"/>
            <a:ext cx="1360487" cy="976313"/>
          </a:xfrm>
          <a:prstGeom prst="rect">
            <a:avLst/>
          </a:prstGeom>
          <a:noFill/>
          <a:ln w="9525">
            <a:noFill/>
            <a:miter lim="800000"/>
            <a:headEnd/>
            <a:tailEnd/>
          </a:ln>
        </p:spPr>
      </p:pic>
      <p:pic>
        <p:nvPicPr>
          <p:cNvPr id="43022" name="Grafik 22" descr="Bild 060.jpg"/>
          <p:cNvPicPr>
            <a:picLocks noChangeAspect="1"/>
          </p:cNvPicPr>
          <p:nvPr/>
        </p:nvPicPr>
        <p:blipFill>
          <a:blip r:embed="rId7" cstate="print"/>
          <a:srcRect/>
          <a:stretch>
            <a:fillRect/>
          </a:stretch>
        </p:blipFill>
        <p:spPr bwMode="auto">
          <a:xfrm>
            <a:off x="-1905000" y="333375"/>
            <a:ext cx="1905000" cy="1428750"/>
          </a:xfrm>
          <a:prstGeom prst="rect">
            <a:avLst/>
          </a:prstGeom>
          <a:noFill/>
          <a:ln w="9525">
            <a:noFill/>
            <a:miter lim="800000"/>
            <a:headEnd/>
            <a:tailEnd/>
          </a:ln>
        </p:spPr>
      </p:pic>
      <p:pic>
        <p:nvPicPr>
          <p:cNvPr id="43023" name="Grafik 23" descr="IMG_7714_(FILEminimizer)[1].JPG"/>
          <p:cNvPicPr>
            <a:picLocks noChangeAspect="1"/>
          </p:cNvPicPr>
          <p:nvPr/>
        </p:nvPicPr>
        <p:blipFill>
          <a:blip r:embed="rId8" cstate="print"/>
          <a:srcRect/>
          <a:stretch>
            <a:fillRect/>
          </a:stretch>
        </p:blipFill>
        <p:spPr bwMode="auto">
          <a:xfrm>
            <a:off x="9396413" y="1268413"/>
            <a:ext cx="2600325" cy="1951037"/>
          </a:xfrm>
          <a:prstGeom prst="rect">
            <a:avLst/>
          </a:prstGeom>
          <a:noFill/>
          <a:ln w="9525">
            <a:noFill/>
            <a:miter lim="800000"/>
            <a:headEnd/>
            <a:tailEnd/>
          </a:ln>
        </p:spPr>
      </p:pic>
      <p:pic>
        <p:nvPicPr>
          <p:cNvPr id="43024" name="Grafik 24" descr="Klimmziehen_(FILEminimizer)[1].JPG"/>
          <p:cNvPicPr>
            <a:picLocks noChangeAspect="1"/>
          </p:cNvPicPr>
          <p:nvPr/>
        </p:nvPicPr>
        <p:blipFill>
          <a:blip r:embed="rId9" cstate="print"/>
          <a:srcRect/>
          <a:stretch>
            <a:fillRect/>
          </a:stretch>
        </p:blipFill>
        <p:spPr bwMode="auto">
          <a:xfrm>
            <a:off x="9612313" y="333375"/>
            <a:ext cx="2052637" cy="1539875"/>
          </a:xfrm>
          <a:prstGeom prst="rect">
            <a:avLst/>
          </a:prstGeom>
          <a:noFill/>
          <a:ln w="9525">
            <a:noFill/>
            <a:miter lim="800000"/>
            <a:headEnd/>
            <a:tailEnd/>
          </a:ln>
        </p:spPr>
      </p:pic>
      <p:pic>
        <p:nvPicPr>
          <p:cNvPr id="43025" name="Grafik 26" descr="IMG_8294_(FILEminimizer)[1].JPG"/>
          <p:cNvPicPr>
            <a:picLocks noChangeAspect="1"/>
          </p:cNvPicPr>
          <p:nvPr/>
        </p:nvPicPr>
        <p:blipFill>
          <a:blip r:embed="rId10" cstate="print"/>
          <a:srcRect/>
          <a:stretch>
            <a:fillRect/>
          </a:stretch>
        </p:blipFill>
        <p:spPr bwMode="auto">
          <a:xfrm>
            <a:off x="-1885950" y="2852738"/>
            <a:ext cx="1885950" cy="1414462"/>
          </a:xfrm>
          <a:prstGeom prst="rect">
            <a:avLst/>
          </a:prstGeom>
          <a:noFill/>
          <a:ln w="9525">
            <a:noFill/>
            <a:miter lim="800000"/>
            <a:headEnd/>
            <a:tailEnd/>
          </a:ln>
        </p:spPr>
      </p:pic>
      <p:pic>
        <p:nvPicPr>
          <p:cNvPr id="43026" name="Grafik 27" descr="IMG_8147_(FILEminimizer)[1].JPG"/>
          <p:cNvPicPr>
            <a:picLocks noChangeAspect="1"/>
          </p:cNvPicPr>
          <p:nvPr/>
        </p:nvPicPr>
        <p:blipFill>
          <a:blip r:embed="rId11" cstate="print"/>
          <a:srcRect/>
          <a:stretch>
            <a:fillRect/>
          </a:stretch>
        </p:blipFill>
        <p:spPr bwMode="auto">
          <a:xfrm>
            <a:off x="10620375" y="2781300"/>
            <a:ext cx="1743075" cy="1308100"/>
          </a:xfrm>
          <a:prstGeom prst="rect">
            <a:avLst/>
          </a:prstGeom>
          <a:noFill/>
          <a:ln w="9525">
            <a:noFill/>
            <a:miter lim="800000"/>
            <a:headEnd/>
            <a:tailEnd/>
          </a:ln>
        </p:spPr>
      </p:pic>
      <p:pic>
        <p:nvPicPr>
          <p:cNvPr id="43027" name="Grafik 28" descr="IMG_8152_(FILEminimizer)[1].JPG"/>
          <p:cNvPicPr>
            <a:picLocks noChangeAspect="1"/>
          </p:cNvPicPr>
          <p:nvPr/>
        </p:nvPicPr>
        <p:blipFill>
          <a:blip r:embed="rId12" cstate="print"/>
          <a:srcRect/>
          <a:stretch>
            <a:fillRect/>
          </a:stretch>
        </p:blipFill>
        <p:spPr bwMode="auto">
          <a:xfrm>
            <a:off x="9685338" y="4365625"/>
            <a:ext cx="2314575" cy="1736725"/>
          </a:xfrm>
          <a:prstGeom prst="rect">
            <a:avLst/>
          </a:prstGeom>
          <a:noFill/>
          <a:ln w="9525">
            <a:noFill/>
            <a:miter lim="800000"/>
            <a:headEnd/>
            <a:tailEnd/>
          </a:ln>
        </p:spPr>
      </p:pic>
      <p:sp>
        <p:nvSpPr>
          <p:cNvPr id="43028" name="Textfeld 29"/>
          <p:cNvSpPr txBox="1">
            <a:spLocks noChangeArrowheads="1"/>
          </p:cNvSpPr>
          <p:nvPr/>
        </p:nvSpPr>
        <p:spPr bwMode="auto">
          <a:xfrm>
            <a:off x="142875" y="4000500"/>
            <a:ext cx="2428875" cy="369888"/>
          </a:xfrm>
          <a:prstGeom prst="rect">
            <a:avLst/>
          </a:prstGeom>
          <a:noFill/>
          <a:ln w="9525">
            <a:noFill/>
            <a:miter lim="800000"/>
            <a:headEnd/>
            <a:tailEnd/>
          </a:ln>
        </p:spPr>
        <p:txBody>
          <a:bodyPr>
            <a:spAutoFit/>
          </a:bodyPr>
          <a:lstStyle/>
          <a:p>
            <a:r>
              <a:rPr lang="de-DE" b="1">
                <a:latin typeface="Calibri" pitchFamily="34" charset="0"/>
              </a:rPr>
              <a:t>in den Ferien erholen</a:t>
            </a:r>
            <a:endParaRPr lang="de-DE">
              <a:latin typeface="Calibri" pitchFamily="34" charset="0"/>
            </a:endParaRPr>
          </a:p>
        </p:txBody>
      </p:sp>
      <p:sp>
        <p:nvSpPr>
          <p:cNvPr id="23" name="Rechteck 22"/>
          <p:cNvSpPr/>
          <p:nvPr/>
        </p:nvSpPr>
        <p:spPr>
          <a:xfrm>
            <a:off x="611560" y="116632"/>
            <a:ext cx="7992888" cy="2585323"/>
          </a:xfrm>
          <a:prstGeom prst="rect">
            <a:avLst/>
          </a:prstGeom>
        </p:spPr>
        <p:txBody>
          <a:bodyPr>
            <a:spAutoFit/>
          </a:bodyPr>
          <a:lstStyle/>
          <a:p>
            <a:pPr algn="ctr">
              <a:defRPr/>
            </a:pPr>
            <a:r>
              <a:rPr lang="de-DE"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charset="0"/>
              </a:rPr>
              <a:t>Vielen Dank für Euer Engagement und Euere Unterstützung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2000" fill="hold"/>
                                        <p:tgtEl>
                                          <p:spTgt spid="67592"/>
                                        </p:tgtEl>
                                        <p:attrNameLst>
                                          <p:attrName>ppt_w</p:attrName>
                                        </p:attrNameLst>
                                      </p:cBhvr>
                                      <p:tavLst>
                                        <p:tav tm="0">
                                          <p:val>
                                            <p:strVal val="#ppt_w+.3"/>
                                          </p:val>
                                        </p:tav>
                                        <p:tav tm="100000">
                                          <p:val>
                                            <p:strVal val="#ppt_w"/>
                                          </p:val>
                                        </p:tav>
                                      </p:tavLst>
                                    </p:anim>
                                    <p:anim calcmode="lin" valueType="num">
                                      <p:cBhvr>
                                        <p:cTn id="8" dur="2000" fill="hold"/>
                                        <p:tgtEl>
                                          <p:spTgt spid="67592"/>
                                        </p:tgtEl>
                                        <p:attrNameLst>
                                          <p:attrName>ppt_h</p:attrName>
                                        </p:attrNameLst>
                                      </p:cBhvr>
                                      <p:tavLst>
                                        <p:tav tm="0">
                                          <p:val>
                                            <p:strVal val="#ppt_h"/>
                                          </p:val>
                                        </p:tav>
                                        <p:tav tm="100000">
                                          <p:val>
                                            <p:strVal val="#ppt_h"/>
                                          </p:val>
                                        </p:tav>
                                      </p:tavLst>
                                    </p:anim>
                                    <p:animEffect transition="in" filter="fade">
                                      <p:cBhvr>
                                        <p:cTn id="9" dur="2000"/>
                                        <p:tgtEl>
                                          <p:spTgt spid="6759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7590"/>
                                        </p:tgtEl>
                                        <p:attrNameLst>
                                          <p:attrName>style.visibility</p:attrName>
                                        </p:attrNameLst>
                                      </p:cBhvr>
                                      <p:to>
                                        <p:strVal val="visible"/>
                                      </p:to>
                                    </p:set>
                                    <p:animEffect transition="in" filter="circle(in)">
                                      <p:cBhvr>
                                        <p:cTn id="14" dur="2000"/>
                                        <p:tgtEl>
                                          <p:spTgt spid="6759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7588"/>
                                        </p:tgtEl>
                                        <p:attrNameLst>
                                          <p:attrName>style.visibility</p:attrName>
                                        </p:attrNameLst>
                                      </p:cBhvr>
                                      <p:to>
                                        <p:strVal val="visible"/>
                                      </p:to>
                                    </p:set>
                                    <p:animEffect transition="in" filter="circle(in)">
                                      <p:cBhvr>
                                        <p:cTn id="19" dur="2000"/>
                                        <p:tgtEl>
                                          <p:spTgt spid="6758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7591"/>
                                        </p:tgtEl>
                                        <p:attrNameLst>
                                          <p:attrName>style.visibility</p:attrName>
                                        </p:attrNameLst>
                                      </p:cBhvr>
                                      <p:to>
                                        <p:strVal val="visible"/>
                                      </p:to>
                                    </p:set>
                                    <p:animEffect transition="in" filter="circle(in)">
                                      <p:cBhvr>
                                        <p:cTn id="24" dur="2000"/>
                                        <p:tgtEl>
                                          <p:spTgt spid="67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P spid="67590" grpId="0"/>
      <p:bldP spid="67591" grpId="0"/>
      <p:bldP spid="6759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428860" y="500042"/>
            <a:ext cx="4714908" cy="1200329"/>
          </a:xfrm>
          <a:prstGeom prst="rect">
            <a:avLst/>
          </a:prstGeom>
          <a:noFill/>
        </p:spPr>
        <p:txBody>
          <a:bodyPr>
            <a:spAutoFit/>
          </a:bodyPr>
          <a:lstStyle/>
          <a:p>
            <a:pPr>
              <a:defRPr/>
            </a:pPr>
            <a:r>
              <a:rPr lang="de-DE"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rPr>
              <a:t>Erzgebirgsfinale </a:t>
            </a:r>
            <a:r>
              <a:rPr lang="de-DE" sz="2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rPr>
              <a:t>Crosslauf</a:t>
            </a:r>
            <a:r>
              <a:rPr lang="de-DE"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rPr>
              <a:t>  am </a:t>
            </a:r>
            <a:r>
              <a:rPr lang="de-DE"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rPr>
              <a:t>02</a:t>
            </a:r>
            <a:r>
              <a:rPr lang="de-DE"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rPr>
              <a:t>.08.2018  </a:t>
            </a:r>
            <a:r>
              <a:rPr lang="de-DE"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rPr>
              <a:t>in Marienberg/</a:t>
            </a:r>
            <a:r>
              <a:rPr lang="de-DE" sz="2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rPr>
              <a:t>Gelobtland</a:t>
            </a:r>
            <a:endParaRPr lang="de-DE"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endParaRPr>
          </a:p>
        </p:txBody>
      </p:sp>
      <p:sp>
        <p:nvSpPr>
          <p:cNvPr id="6147" name="Textfeld 2"/>
          <p:cNvSpPr txBox="1">
            <a:spLocks noChangeArrowheads="1"/>
          </p:cNvSpPr>
          <p:nvPr/>
        </p:nvSpPr>
        <p:spPr bwMode="auto">
          <a:xfrm>
            <a:off x="1000125" y="1785938"/>
            <a:ext cx="5002395" cy="3139321"/>
          </a:xfrm>
          <a:prstGeom prst="rect">
            <a:avLst/>
          </a:prstGeom>
          <a:noFill/>
          <a:ln w="9525">
            <a:noFill/>
            <a:miter lim="800000"/>
            <a:headEnd/>
            <a:tailEnd/>
          </a:ln>
        </p:spPr>
        <p:txBody>
          <a:bodyPr wrap="none">
            <a:spAutoFit/>
          </a:bodyPr>
          <a:lstStyle/>
          <a:p>
            <a:r>
              <a:rPr lang="de-DE" b="1" u="sng" dirty="0" smtClean="0"/>
              <a:t>Platzierte </a:t>
            </a:r>
            <a:r>
              <a:rPr lang="de-DE" b="1" u="sng" dirty="0"/>
              <a:t>aus dem Bereich </a:t>
            </a:r>
            <a:r>
              <a:rPr lang="de-DE" b="1" u="sng" dirty="0" err="1"/>
              <a:t>Annaberg</a:t>
            </a:r>
            <a:r>
              <a:rPr lang="de-DE" b="1" u="sng" dirty="0" smtClean="0"/>
              <a:t>:</a:t>
            </a:r>
          </a:p>
          <a:p>
            <a:endParaRPr lang="de-DE" b="1" u="sng" dirty="0"/>
          </a:p>
          <a:p>
            <a:endParaRPr lang="de-DE" dirty="0" smtClean="0"/>
          </a:p>
          <a:p>
            <a:pPr marL="342900" indent="-342900">
              <a:buAutoNum type="arabicPeriod"/>
            </a:pPr>
            <a:r>
              <a:rPr lang="de-DE" dirty="0" smtClean="0"/>
              <a:t>Platz   U 18w   Helene Müller    HGG Thum</a:t>
            </a:r>
          </a:p>
          <a:p>
            <a:pPr marL="342900" indent="-342900">
              <a:buAutoNum type="arabicPeriod"/>
            </a:pPr>
            <a:endParaRPr lang="de-DE" dirty="0" smtClean="0"/>
          </a:p>
          <a:p>
            <a:pPr marL="342900" indent="-342900">
              <a:buAutoNum type="arabicPeriod"/>
            </a:pPr>
            <a:endParaRPr lang="de-DE" dirty="0" smtClean="0"/>
          </a:p>
          <a:p>
            <a:r>
              <a:rPr lang="de-DE" dirty="0" smtClean="0"/>
              <a:t>  Teilnehmer </a:t>
            </a:r>
            <a:r>
              <a:rPr lang="de-DE" dirty="0"/>
              <a:t>:   </a:t>
            </a:r>
            <a:r>
              <a:rPr lang="de-DE" dirty="0" smtClean="0"/>
              <a:t>140 </a:t>
            </a:r>
            <a:r>
              <a:rPr lang="de-DE" dirty="0"/>
              <a:t>Jungen  und  </a:t>
            </a:r>
            <a:r>
              <a:rPr lang="de-DE" dirty="0" smtClean="0"/>
              <a:t>122 </a:t>
            </a:r>
            <a:r>
              <a:rPr lang="de-DE" dirty="0"/>
              <a:t>Mädchen</a:t>
            </a:r>
          </a:p>
          <a:p>
            <a:endParaRPr lang="de-DE" dirty="0"/>
          </a:p>
          <a:p>
            <a:endParaRPr lang="de-DE" dirty="0"/>
          </a:p>
          <a:p>
            <a:endParaRPr lang="de-DE" dirty="0" smtClean="0"/>
          </a:p>
          <a:p>
            <a:r>
              <a:rPr lang="de-DE" dirty="0" smtClean="0"/>
              <a:t>. </a:t>
            </a:r>
            <a:endParaRPr lang="de-DE"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54833" y="692696"/>
            <a:ext cx="8802410" cy="1200329"/>
          </a:xfrm>
          <a:prstGeom prst="rect">
            <a:avLst/>
          </a:prstGeom>
          <a:noFill/>
        </p:spPr>
        <p:txBody>
          <a:bodyPr wrap="none">
            <a:spAutoFit/>
          </a:bodyPr>
          <a:lstStyle/>
          <a:p>
            <a:pPr algn="ctr">
              <a:defRPr/>
            </a:pPr>
            <a:r>
              <a:rPr lang="de-DE"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12. </a:t>
            </a:r>
            <a:r>
              <a:rPr lang="de-DE"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Sächsischer Schulcup im Crosslauf</a:t>
            </a:r>
          </a:p>
          <a:p>
            <a:pPr algn="ctr">
              <a:defRPr/>
            </a:pPr>
            <a:r>
              <a:rPr lang="de-DE"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in </a:t>
            </a:r>
            <a:r>
              <a:rPr lang="de-DE"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Freital</a:t>
            </a:r>
            <a:endParaRPr lang="de-DE"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ndParaRPr>
          </a:p>
        </p:txBody>
      </p:sp>
      <p:sp>
        <p:nvSpPr>
          <p:cNvPr id="7171" name="Textfeld 2"/>
          <p:cNvSpPr txBox="1">
            <a:spLocks noChangeArrowheads="1"/>
          </p:cNvSpPr>
          <p:nvPr/>
        </p:nvSpPr>
        <p:spPr bwMode="auto">
          <a:xfrm>
            <a:off x="900113" y="1989138"/>
            <a:ext cx="7488311" cy="369332"/>
          </a:xfrm>
          <a:prstGeom prst="rect">
            <a:avLst/>
          </a:prstGeom>
          <a:noFill/>
          <a:ln w="9525">
            <a:noFill/>
            <a:miter lim="800000"/>
            <a:headEnd/>
            <a:tailEnd/>
          </a:ln>
        </p:spPr>
        <p:txBody>
          <a:bodyPr wrap="square">
            <a:spAutoFit/>
          </a:bodyPr>
          <a:lstStyle/>
          <a:p>
            <a:endParaRPr lang="de-DE" dirty="0"/>
          </a:p>
        </p:txBody>
      </p:sp>
      <p:pic>
        <p:nvPicPr>
          <p:cNvPr id="7172" name="Grafik 3" descr="IMG_8485.JPG"/>
          <p:cNvPicPr>
            <a:picLocks noChangeAspect="1"/>
          </p:cNvPicPr>
          <p:nvPr/>
        </p:nvPicPr>
        <p:blipFill>
          <a:blip r:embed="rId2" cstate="print"/>
          <a:srcRect/>
          <a:stretch>
            <a:fillRect/>
          </a:stretch>
        </p:blipFill>
        <p:spPr bwMode="auto">
          <a:xfrm>
            <a:off x="-1620838" y="4508500"/>
            <a:ext cx="1500188" cy="1125538"/>
          </a:xfrm>
          <a:prstGeom prst="rect">
            <a:avLst/>
          </a:prstGeom>
          <a:noFill/>
          <a:ln w="9525">
            <a:noFill/>
            <a:miter lim="800000"/>
            <a:headEnd/>
            <a:tailEnd/>
          </a:ln>
        </p:spPr>
      </p:pic>
      <p:pic>
        <p:nvPicPr>
          <p:cNvPr id="7173" name="Grafik 4" descr="IMG_8497.JPG"/>
          <p:cNvPicPr>
            <a:picLocks noChangeAspect="1"/>
          </p:cNvPicPr>
          <p:nvPr/>
        </p:nvPicPr>
        <p:blipFill>
          <a:blip r:embed="rId3" cstate="print"/>
          <a:srcRect/>
          <a:stretch>
            <a:fillRect/>
          </a:stretch>
        </p:blipFill>
        <p:spPr bwMode="auto">
          <a:xfrm>
            <a:off x="899592" y="4509120"/>
            <a:ext cx="2171700" cy="1628775"/>
          </a:xfrm>
          <a:prstGeom prst="rect">
            <a:avLst/>
          </a:prstGeom>
          <a:noFill/>
          <a:ln w="9525">
            <a:noFill/>
            <a:miter lim="800000"/>
            <a:headEnd/>
            <a:tailEnd/>
          </a:ln>
        </p:spPr>
      </p:pic>
      <p:pic>
        <p:nvPicPr>
          <p:cNvPr id="7174" name="Grafik 5" descr="IMG_8485.JPG"/>
          <p:cNvPicPr>
            <a:picLocks noChangeAspect="1"/>
          </p:cNvPicPr>
          <p:nvPr/>
        </p:nvPicPr>
        <p:blipFill>
          <a:blip r:embed="rId4" cstate="print"/>
          <a:srcRect/>
          <a:stretch>
            <a:fillRect/>
          </a:stretch>
        </p:blipFill>
        <p:spPr bwMode="auto">
          <a:xfrm>
            <a:off x="3491880" y="4293096"/>
            <a:ext cx="2303463" cy="1728788"/>
          </a:xfrm>
          <a:prstGeom prst="rect">
            <a:avLst/>
          </a:prstGeom>
          <a:noFill/>
          <a:ln w="9525">
            <a:noFill/>
            <a:miter lim="800000"/>
            <a:headEnd/>
            <a:tailEnd/>
          </a:ln>
        </p:spPr>
      </p:pic>
      <p:pic>
        <p:nvPicPr>
          <p:cNvPr id="7175" name="Grafik 6" descr="IMG_8492.JPG"/>
          <p:cNvPicPr>
            <a:picLocks noChangeAspect="1"/>
          </p:cNvPicPr>
          <p:nvPr/>
        </p:nvPicPr>
        <p:blipFill>
          <a:blip r:embed="rId5" cstate="print"/>
          <a:srcRect/>
          <a:stretch>
            <a:fillRect/>
          </a:stretch>
        </p:blipFill>
        <p:spPr bwMode="auto">
          <a:xfrm>
            <a:off x="6228184" y="4365104"/>
            <a:ext cx="2303463" cy="1728788"/>
          </a:xfrm>
          <a:prstGeom prst="rect">
            <a:avLst/>
          </a:prstGeom>
          <a:noFill/>
          <a:ln w="9525">
            <a:noFill/>
            <a:miter lim="800000"/>
            <a:headEnd/>
            <a:tailEnd/>
          </a:ln>
        </p:spPr>
      </p:pic>
      <p:sp>
        <p:nvSpPr>
          <p:cNvPr id="8" name="Rechteck 7"/>
          <p:cNvSpPr/>
          <p:nvPr/>
        </p:nvSpPr>
        <p:spPr>
          <a:xfrm>
            <a:off x="755576" y="1844824"/>
            <a:ext cx="7632848" cy="923330"/>
          </a:xfrm>
          <a:prstGeom prst="rect">
            <a:avLst/>
          </a:prstGeom>
        </p:spPr>
        <p:txBody>
          <a:bodyPr wrap="square">
            <a:spAutoFit/>
          </a:bodyPr>
          <a:lstStyle/>
          <a:p>
            <a:endParaRPr lang="de-DE" b="1" u="sng" dirty="0" smtClean="0"/>
          </a:p>
          <a:p>
            <a:r>
              <a:rPr lang="de-DE" b="1" u="sng" dirty="0" smtClean="0"/>
              <a:t>Die </a:t>
            </a:r>
            <a:r>
              <a:rPr lang="de-DE" b="1" u="sng" dirty="0"/>
              <a:t>Grundschule </a:t>
            </a:r>
            <a:r>
              <a:rPr lang="de-DE" b="1" u="sng" dirty="0" err="1"/>
              <a:t>Gelenau</a:t>
            </a:r>
            <a:r>
              <a:rPr lang="de-DE" b="1" u="sng" dirty="0"/>
              <a:t> </a:t>
            </a:r>
            <a:r>
              <a:rPr lang="de-DE" b="1" u="sng" dirty="0" smtClean="0"/>
              <a:t> </a:t>
            </a:r>
            <a:r>
              <a:rPr lang="de-DE" dirty="0" smtClean="0"/>
              <a:t>belegte </a:t>
            </a:r>
            <a:r>
              <a:rPr lang="de-DE" dirty="0" smtClean="0"/>
              <a:t>in der WK V einen  hervorragenden </a:t>
            </a:r>
            <a:r>
              <a:rPr lang="de-DE" dirty="0" smtClean="0"/>
              <a:t>1. </a:t>
            </a:r>
            <a:r>
              <a:rPr lang="de-DE" dirty="0" smtClean="0"/>
              <a:t>Platz unter </a:t>
            </a:r>
            <a:r>
              <a:rPr lang="de-DE" dirty="0" smtClean="0"/>
              <a:t>6 </a:t>
            </a:r>
            <a:r>
              <a:rPr lang="de-DE" dirty="0" smtClean="0"/>
              <a:t>gestarteten Mannschaften.</a:t>
            </a:r>
            <a:endParaRPr lang="de-DE"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ChangeArrowheads="1"/>
          </p:cNvSpPr>
          <p:nvPr/>
        </p:nvSpPr>
        <p:spPr bwMode="auto">
          <a:xfrm>
            <a:off x="684213" y="549275"/>
            <a:ext cx="1800225" cy="461963"/>
          </a:xfrm>
          <a:prstGeom prst="rect">
            <a:avLst/>
          </a:prstGeom>
          <a:noFill/>
          <a:ln w="9525">
            <a:noFill/>
            <a:miter lim="800000"/>
            <a:headEnd/>
            <a:tailEnd/>
          </a:ln>
        </p:spPr>
        <p:txBody>
          <a:bodyPr>
            <a:spAutoFit/>
          </a:bodyPr>
          <a:lstStyle/>
          <a:p>
            <a:pPr>
              <a:spcBef>
                <a:spcPct val="50000"/>
              </a:spcBef>
            </a:pPr>
            <a:r>
              <a:rPr kumimoji="1" lang="de-DE" sz="2400" b="1">
                <a:latin typeface="Century Schoolbook"/>
              </a:rPr>
              <a:t>Basketball</a:t>
            </a:r>
          </a:p>
        </p:txBody>
      </p:sp>
      <p:pic>
        <p:nvPicPr>
          <p:cNvPr id="3078" name="Picture 6" descr="j0282556"/>
          <p:cNvPicPr>
            <a:picLocks noChangeAspect="1" noChangeArrowheads="1"/>
          </p:cNvPicPr>
          <p:nvPr/>
        </p:nvPicPr>
        <p:blipFill>
          <a:blip r:embed="rId2" cstate="print"/>
          <a:srcRect/>
          <a:stretch>
            <a:fillRect/>
          </a:stretch>
        </p:blipFill>
        <p:spPr bwMode="auto">
          <a:xfrm>
            <a:off x="2700338" y="0"/>
            <a:ext cx="1655762" cy="1477963"/>
          </a:xfrm>
          <a:prstGeom prst="rect">
            <a:avLst/>
          </a:prstGeom>
          <a:noFill/>
          <a:ln w="9525">
            <a:noFill/>
            <a:miter lim="800000"/>
            <a:headEnd/>
            <a:tailEnd/>
          </a:ln>
        </p:spPr>
      </p:pic>
      <p:sp>
        <p:nvSpPr>
          <p:cNvPr id="3079" name="WordArt 7"/>
          <p:cNvSpPr>
            <a:spLocks noChangeArrowheads="1" noChangeShapeType="1" noTextEdit="1"/>
          </p:cNvSpPr>
          <p:nvPr/>
        </p:nvSpPr>
        <p:spPr bwMode="auto">
          <a:xfrm>
            <a:off x="4429125" y="333375"/>
            <a:ext cx="4143375" cy="863600"/>
          </a:xfrm>
          <a:prstGeom prst="rect">
            <a:avLst/>
          </a:prstGeom>
        </p:spPr>
        <p:txBody>
          <a:bodyPr wrap="none" fromWordArt="1">
            <a:prstTxWarp prst="textDoubleWave1">
              <a:avLst>
                <a:gd name="adj1" fmla="val 6500"/>
                <a:gd name="adj2" fmla="val 0"/>
              </a:avLst>
            </a:prstTxWarp>
          </a:bodyPr>
          <a:lstStyle/>
          <a:p>
            <a:pPr algn="ctr"/>
            <a:r>
              <a:rPr lang="de-DE" kern="10" spc="-180">
                <a:ln w="12700">
                  <a:solidFill>
                    <a:srgbClr val="000099"/>
                  </a:solidFill>
                  <a:round/>
                  <a:headEnd/>
                  <a:tailEnd/>
                </a:ln>
                <a:solidFill>
                  <a:srgbClr val="33CCFF"/>
                </a:solidFill>
                <a:effectLst>
                  <a:outerShdw dist="125724" dir="18900000" algn="ctr" rotWithShape="0">
                    <a:srgbClr val="000099"/>
                  </a:outerShdw>
                </a:effectLst>
                <a:latin typeface="Impact"/>
              </a:rPr>
              <a:t>Jugend trainiert für Olympia</a:t>
            </a:r>
          </a:p>
        </p:txBody>
      </p:sp>
      <p:sp>
        <p:nvSpPr>
          <p:cNvPr id="3080" name="Text Box 8"/>
          <p:cNvSpPr txBox="1">
            <a:spLocks noChangeArrowheads="1"/>
          </p:cNvSpPr>
          <p:nvPr/>
        </p:nvSpPr>
        <p:spPr bwMode="auto">
          <a:xfrm>
            <a:off x="683568" y="1628800"/>
            <a:ext cx="7993062" cy="400110"/>
          </a:xfrm>
          <a:prstGeom prst="rect">
            <a:avLst/>
          </a:prstGeom>
          <a:noFill/>
          <a:ln w="9525">
            <a:noFill/>
            <a:miter lim="800000"/>
            <a:headEnd/>
            <a:tailEnd/>
          </a:ln>
        </p:spPr>
        <p:txBody>
          <a:bodyPr>
            <a:spAutoFit/>
          </a:bodyPr>
          <a:lstStyle/>
          <a:p>
            <a:pPr>
              <a:spcBef>
                <a:spcPct val="50000"/>
              </a:spcBef>
              <a:defRPr/>
            </a:pPr>
            <a:r>
              <a:rPr lang="de-DE" sz="2000" dirty="0" smtClean="0">
                <a:solidFill>
                  <a:srgbClr val="FF0000"/>
                </a:solidFill>
                <a:latin typeface="+mn-lt"/>
              </a:rPr>
              <a:t>Erzgebirgsfinale: </a:t>
            </a:r>
            <a:r>
              <a:rPr lang="de-DE" sz="2000" b="1" u="sng" dirty="0" smtClean="0">
                <a:solidFill>
                  <a:srgbClr val="FF0000"/>
                </a:solidFill>
                <a:latin typeface="+mn-lt"/>
              </a:rPr>
              <a:t>keine Teilnehmer</a:t>
            </a:r>
          </a:p>
        </p:txBody>
      </p:sp>
      <p:sp>
        <p:nvSpPr>
          <p:cNvPr id="32777" name="Datumsplatzhalter 10"/>
          <p:cNvSpPr>
            <a:spLocks noGrp="1"/>
          </p:cNvSpPr>
          <p:nvPr>
            <p:ph type="dt" sz="quarter" idx="10"/>
          </p:nvPr>
        </p:nvSpPr>
        <p:spPr bwMode="auto">
          <a:ln>
            <a:miter lim="800000"/>
            <a:headEnd/>
            <a:tailEnd/>
          </a:ln>
        </p:spPr>
        <p:txBody>
          <a:bodyPr wrap="square" numCol="1" compatLnSpc="1">
            <a:prstTxWarp prst="textNoShape">
              <a:avLst/>
            </a:prstTxWarp>
          </a:bodyPr>
          <a:lstStyle/>
          <a:p>
            <a:pPr fontAlgn="base">
              <a:spcBef>
                <a:spcPct val="0"/>
              </a:spcBef>
              <a:spcAft>
                <a:spcPct val="0"/>
              </a:spcAft>
              <a:defRPr/>
            </a:pPr>
            <a:fld id="{C59655C1-EBE3-4A6E-88A3-D866EE51508A}" type="datetime1">
              <a:rPr lang="de-DE"/>
              <a:pPr fontAlgn="base">
                <a:spcBef>
                  <a:spcPct val="0"/>
                </a:spcBef>
                <a:spcAft>
                  <a:spcPct val="0"/>
                </a:spcAft>
                <a:defRPr/>
              </a:pPr>
              <a:t>15.06.2019</a:t>
            </a:fld>
            <a:endParaRPr lang="de-DE" dirty="0"/>
          </a:p>
        </p:txBody>
      </p:sp>
      <p:sp>
        <p:nvSpPr>
          <p:cNvPr id="32778" name="Foliennummernplatzhalter 11"/>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A3ECAB-6D60-45AF-83FE-9E476AFC8C01}" type="slidenum">
              <a:rPr lang="de-DE"/>
              <a:pPr fontAlgn="base">
                <a:spcBef>
                  <a:spcPct val="0"/>
                </a:spcBef>
                <a:spcAft>
                  <a:spcPct val="0"/>
                </a:spcAft>
                <a:defRPr/>
              </a:pPr>
              <a:t>7</a:t>
            </a:fld>
            <a:endParaRPr lang="de-DE"/>
          </a:p>
        </p:txBody>
      </p:sp>
      <p:pic>
        <p:nvPicPr>
          <p:cNvPr id="8200" name="Grafik 11" descr="IMG_8528.JPG"/>
          <p:cNvPicPr>
            <a:picLocks noChangeAspect="1"/>
          </p:cNvPicPr>
          <p:nvPr/>
        </p:nvPicPr>
        <p:blipFill>
          <a:blip r:embed="rId3" cstate="print"/>
          <a:srcRect/>
          <a:stretch>
            <a:fillRect/>
          </a:stretch>
        </p:blipFill>
        <p:spPr bwMode="auto">
          <a:xfrm>
            <a:off x="-2916238" y="2565400"/>
            <a:ext cx="2520950" cy="1890713"/>
          </a:xfrm>
          <a:prstGeom prst="rect">
            <a:avLst/>
          </a:prstGeom>
          <a:noFill/>
          <a:ln w="9525">
            <a:noFill/>
            <a:miter lim="800000"/>
            <a:headEnd/>
            <a:tailEnd/>
          </a:ln>
        </p:spPr>
      </p:pic>
      <p:pic>
        <p:nvPicPr>
          <p:cNvPr id="8201" name="Grafik 13" descr="IMG_8531.JPG"/>
          <p:cNvPicPr>
            <a:picLocks noChangeAspect="1"/>
          </p:cNvPicPr>
          <p:nvPr/>
        </p:nvPicPr>
        <p:blipFill>
          <a:blip r:embed="rId4" cstate="print"/>
          <a:srcRect/>
          <a:stretch>
            <a:fillRect/>
          </a:stretch>
        </p:blipFill>
        <p:spPr bwMode="auto">
          <a:xfrm>
            <a:off x="9144000" y="4868863"/>
            <a:ext cx="2482850" cy="1862137"/>
          </a:xfrm>
          <a:prstGeom prst="rect">
            <a:avLst/>
          </a:prstGeom>
          <a:noFill/>
          <a:ln w="9525">
            <a:noFill/>
            <a:miter lim="800000"/>
            <a:headEnd/>
            <a:tailEnd/>
          </a:ln>
        </p:spPr>
      </p:pic>
      <p:pic>
        <p:nvPicPr>
          <p:cNvPr id="8202" name="Grafik 14" descr="IMG_8570 (FILEminimizer).JPG"/>
          <p:cNvPicPr>
            <a:picLocks noChangeAspect="1"/>
          </p:cNvPicPr>
          <p:nvPr/>
        </p:nvPicPr>
        <p:blipFill>
          <a:blip r:embed="rId5" cstate="print"/>
          <a:srcRect/>
          <a:stretch>
            <a:fillRect/>
          </a:stretch>
        </p:blipFill>
        <p:spPr bwMode="auto">
          <a:xfrm>
            <a:off x="-2916238" y="0"/>
            <a:ext cx="2592388" cy="1943100"/>
          </a:xfrm>
          <a:prstGeom prst="rect">
            <a:avLst/>
          </a:prstGeom>
          <a:noFill/>
          <a:ln w="9525">
            <a:noFill/>
            <a:miter lim="800000"/>
            <a:headEnd/>
            <a:tailEnd/>
          </a:ln>
        </p:spPr>
      </p:pic>
      <p:pic>
        <p:nvPicPr>
          <p:cNvPr id="8203" name="Grafik 15" descr="IMG_8567.JPG"/>
          <p:cNvPicPr>
            <a:picLocks noChangeAspect="1"/>
          </p:cNvPicPr>
          <p:nvPr/>
        </p:nvPicPr>
        <p:blipFill>
          <a:blip r:embed="rId6" cstate="print"/>
          <a:srcRect/>
          <a:stretch>
            <a:fillRect/>
          </a:stretch>
        </p:blipFill>
        <p:spPr bwMode="auto">
          <a:xfrm>
            <a:off x="-3276600" y="5737225"/>
            <a:ext cx="2987675" cy="2241550"/>
          </a:xfrm>
          <a:prstGeom prst="rect">
            <a:avLst/>
          </a:prstGeom>
          <a:noFill/>
          <a:ln w="9525">
            <a:noFill/>
            <a:miter lim="800000"/>
            <a:headEnd/>
            <a:tailEnd/>
          </a:ln>
        </p:spPr>
      </p:pic>
      <p:pic>
        <p:nvPicPr>
          <p:cNvPr id="8204" name="Grafik 12" descr="IMG_4196.JPG"/>
          <p:cNvPicPr>
            <a:picLocks noChangeAspect="1"/>
          </p:cNvPicPr>
          <p:nvPr/>
        </p:nvPicPr>
        <p:blipFill>
          <a:blip r:embed="rId7" cstate="print"/>
          <a:srcRect/>
          <a:stretch>
            <a:fillRect/>
          </a:stretch>
        </p:blipFill>
        <p:spPr bwMode="auto">
          <a:xfrm>
            <a:off x="9144000" y="0"/>
            <a:ext cx="3071813" cy="2303463"/>
          </a:xfrm>
          <a:prstGeom prst="rect">
            <a:avLst/>
          </a:prstGeom>
          <a:noFill/>
          <a:ln w="9525">
            <a:noFill/>
            <a:miter lim="800000"/>
            <a:headEnd/>
            <a:tailEnd/>
          </a:ln>
        </p:spPr>
      </p:pic>
      <p:pic>
        <p:nvPicPr>
          <p:cNvPr id="8205" name="Grafik 13" descr="IMG_4197.JPG"/>
          <p:cNvPicPr>
            <a:picLocks noChangeAspect="1"/>
          </p:cNvPicPr>
          <p:nvPr/>
        </p:nvPicPr>
        <p:blipFill>
          <a:blip r:embed="rId8" cstate="print"/>
          <a:srcRect/>
          <a:stretch>
            <a:fillRect/>
          </a:stretch>
        </p:blipFill>
        <p:spPr bwMode="auto">
          <a:xfrm>
            <a:off x="9144000" y="2349500"/>
            <a:ext cx="3203575" cy="2401888"/>
          </a:xfrm>
          <a:prstGeom prst="rect">
            <a:avLst/>
          </a:prstGeom>
          <a:noFill/>
          <a:ln w="9525">
            <a:noFill/>
            <a:miter lim="800000"/>
            <a:headEnd/>
            <a:tailEnd/>
          </a:ln>
        </p:spPr>
      </p:pic>
      <p:pic>
        <p:nvPicPr>
          <p:cNvPr id="8206" name="Picture 15" descr="F:\kkjsp-hkm-13.03.15\jtfo-bb-10.11.14\DSCI2429.JPG"/>
          <p:cNvPicPr>
            <a:picLocks noChangeAspect="1" noChangeArrowheads="1"/>
          </p:cNvPicPr>
          <p:nvPr/>
        </p:nvPicPr>
        <p:blipFill>
          <a:blip r:embed="rId9" cstate="print"/>
          <a:srcRect/>
          <a:stretch>
            <a:fillRect/>
          </a:stretch>
        </p:blipFill>
        <p:spPr bwMode="auto">
          <a:xfrm>
            <a:off x="2339752" y="2924944"/>
            <a:ext cx="3689350" cy="2767012"/>
          </a:xfrm>
          <a:prstGeom prst="rect">
            <a:avLst/>
          </a:prstGeom>
          <a:noFill/>
          <a:ln w="9525">
            <a:noFill/>
            <a:miter lim="800000"/>
            <a:headEnd/>
            <a:tailEnd/>
          </a:ln>
        </p:spPr>
      </p:pic>
      <p:pic>
        <p:nvPicPr>
          <p:cNvPr id="8207" name="Picture 16" descr="F:\kkjsp-hkm-13.03.15\jtfo-bb-10.11.14\DSCI2434.JPG"/>
          <p:cNvPicPr>
            <a:picLocks noChangeAspect="1" noChangeArrowheads="1"/>
          </p:cNvPicPr>
          <p:nvPr/>
        </p:nvPicPr>
        <p:blipFill>
          <a:blip r:embed="rId10" cstate="print"/>
          <a:srcRect/>
          <a:stretch>
            <a:fillRect/>
          </a:stretch>
        </p:blipFill>
        <p:spPr bwMode="auto">
          <a:xfrm>
            <a:off x="5364163" y="4292600"/>
            <a:ext cx="2944812" cy="2209800"/>
          </a:xfrm>
          <a:prstGeom prst="rect">
            <a:avLst/>
          </a:prstGeom>
          <a:noFill/>
          <a:ln w="9525">
            <a:noFill/>
            <a:miter lim="800000"/>
            <a:headEnd/>
            <a:tailEnd/>
          </a:ln>
        </p:spPr>
      </p:pic>
      <p:pic>
        <p:nvPicPr>
          <p:cNvPr id="8208" name="Picture 17" descr="F:\kkjsp-hkm-13.03.15\jtfo-bb-10.11.14\DSCI2431.JPG"/>
          <p:cNvPicPr>
            <a:picLocks noChangeAspect="1" noChangeArrowheads="1"/>
          </p:cNvPicPr>
          <p:nvPr/>
        </p:nvPicPr>
        <p:blipFill>
          <a:blip r:embed="rId11" cstate="print"/>
          <a:srcRect/>
          <a:stretch>
            <a:fillRect/>
          </a:stretch>
        </p:blipFill>
        <p:spPr bwMode="auto">
          <a:xfrm>
            <a:off x="827088" y="4581525"/>
            <a:ext cx="2717800" cy="20367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1" presetClass="entr" presetSubtype="0" fill="hold" grpId="0" nodeType="clickEffect">
                                  <p:stCondLst>
                                    <p:cond delay="0"/>
                                  </p:stCondLst>
                                  <p:childTnLst>
                                    <p:set>
                                      <p:cBhvr>
                                        <p:cTn id="12" dur="1" fill="hold">
                                          <p:stCondLst>
                                            <p:cond delay="0"/>
                                          </p:stCondLst>
                                        </p:cTn>
                                        <p:tgtEl>
                                          <p:spTgt spid="3079"/>
                                        </p:tgtEl>
                                        <p:attrNameLst>
                                          <p:attrName>style.visibility</p:attrName>
                                        </p:attrNameLst>
                                      </p:cBhvr>
                                      <p:to>
                                        <p:strVal val="visible"/>
                                      </p:to>
                                    </p:set>
                                    <p:animEffect transition="in" filter="fade">
                                      <p:cBhvr>
                                        <p:cTn id="13" dur="770" decel="100000"/>
                                        <p:tgtEl>
                                          <p:spTgt spid="3079"/>
                                        </p:tgtEl>
                                      </p:cBhvr>
                                    </p:animEffect>
                                    <p:animScale>
                                      <p:cBhvr>
                                        <p:cTn id="14" dur="770" decel="100000"/>
                                        <p:tgtEl>
                                          <p:spTgt spid="3079"/>
                                        </p:tgtEl>
                                      </p:cBhvr>
                                      <p:from x="10000" y="10000"/>
                                      <p:to x="200000" y="450000"/>
                                    </p:animScale>
                                    <p:animScale>
                                      <p:cBhvr>
                                        <p:cTn id="15" dur="1230" accel="100000" fill="hold">
                                          <p:stCondLst>
                                            <p:cond delay="770"/>
                                          </p:stCondLst>
                                        </p:cTn>
                                        <p:tgtEl>
                                          <p:spTgt spid="3079"/>
                                        </p:tgtEl>
                                      </p:cBhvr>
                                      <p:from x="200000" y="450000"/>
                                      <p:to x="100000" y="100000"/>
                                    </p:animScale>
                                    <p:set>
                                      <p:cBhvr>
                                        <p:cTn id="16" dur="770" fill="hold"/>
                                        <p:tgtEl>
                                          <p:spTgt spid="3079"/>
                                        </p:tgtEl>
                                        <p:attrNameLst>
                                          <p:attrName>ppt_x</p:attrName>
                                        </p:attrNameLst>
                                      </p:cBhvr>
                                      <p:to>
                                        <p:strVal val="(0.5)"/>
                                      </p:to>
                                    </p:set>
                                    <p:anim from="(0.5)" to="(#ppt_x)" calcmode="lin" valueType="num">
                                      <p:cBhvr>
                                        <p:cTn id="17" dur="1230" accel="100000" fill="hold">
                                          <p:stCondLst>
                                            <p:cond delay="770"/>
                                          </p:stCondLst>
                                        </p:cTn>
                                        <p:tgtEl>
                                          <p:spTgt spid="3079"/>
                                        </p:tgtEl>
                                        <p:attrNameLst>
                                          <p:attrName>ppt_x</p:attrName>
                                        </p:attrNameLst>
                                      </p:cBhvr>
                                    </p:anim>
                                    <p:set>
                                      <p:cBhvr>
                                        <p:cTn id="18" dur="770" fill="hold"/>
                                        <p:tgtEl>
                                          <p:spTgt spid="3079"/>
                                        </p:tgtEl>
                                        <p:attrNameLst>
                                          <p:attrName>ppt_y</p:attrName>
                                        </p:attrNameLst>
                                      </p:cBhvr>
                                      <p:to>
                                        <p:strVal val="(#ppt_y+0.4)"/>
                                      </p:to>
                                    </p:set>
                                    <p:anim from="(#ppt_y+0.4)" to="(#ppt_y)" calcmode="lin" valueType="num">
                                      <p:cBhvr>
                                        <p:cTn id="19" dur="1230" accel="100000" fill="hold">
                                          <p:stCondLst>
                                            <p:cond delay="770"/>
                                          </p:stCondLst>
                                        </p:cTn>
                                        <p:tgtEl>
                                          <p:spTgt spid="3079"/>
                                        </p:tgtEl>
                                        <p:attrNameLst>
                                          <p:attrName>ppt_y</p:attrName>
                                        </p:attrNameLst>
                                      </p:cBhvr>
                                    </p:anim>
                                  </p:childTnLst>
                                </p:cTn>
                              </p:par>
                            </p:childTnLst>
                          </p:cTn>
                        </p:par>
                      </p:childTnLst>
                    </p:cTn>
                  </p:par>
                  <p:par>
                    <p:cTn id="20" fill="hold">
                      <p:stCondLst>
                        <p:cond delay="indefinite"/>
                      </p:stCondLst>
                      <p:childTnLst>
                        <p:par>
                          <p:cTn id="21" fill="hold">
                            <p:stCondLst>
                              <p:cond delay="0"/>
                            </p:stCondLst>
                            <p:childTnLst>
                              <p:par>
                                <p:cTn id="22" presetID="7" presetClass="entr" presetSubtype="8" fill="hold" grpId="0" nodeType="clickEffect">
                                  <p:stCondLst>
                                    <p:cond delay="0"/>
                                  </p:stCondLst>
                                  <p:childTnLst>
                                    <p:set>
                                      <p:cBhvr>
                                        <p:cTn id="23" dur="1" fill="hold">
                                          <p:stCondLst>
                                            <p:cond delay="0"/>
                                          </p:stCondLst>
                                        </p:cTn>
                                        <p:tgtEl>
                                          <p:spTgt spid="3077"/>
                                        </p:tgtEl>
                                        <p:attrNameLst>
                                          <p:attrName>style.visibility</p:attrName>
                                        </p:attrNameLst>
                                      </p:cBhvr>
                                      <p:to>
                                        <p:strVal val="visible"/>
                                      </p:to>
                                    </p:set>
                                    <p:anim calcmode="lin" valueType="num">
                                      <p:cBhvr additive="base">
                                        <p:cTn id="24" dur="2000" fill="hold"/>
                                        <p:tgtEl>
                                          <p:spTgt spid="3077"/>
                                        </p:tgtEl>
                                        <p:attrNameLst>
                                          <p:attrName>ppt_x</p:attrName>
                                        </p:attrNameLst>
                                      </p:cBhvr>
                                      <p:tavLst>
                                        <p:tav tm="0">
                                          <p:val>
                                            <p:strVal val="0-#ppt_w/2"/>
                                          </p:val>
                                        </p:tav>
                                        <p:tav tm="100000">
                                          <p:val>
                                            <p:strVal val="#ppt_x"/>
                                          </p:val>
                                        </p:tav>
                                      </p:tavLst>
                                    </p:anim>
                                    <p:anim calcmode="lin" valueType="num">
                                      <p:cBhvr additive="base">
                                        <p:cTn id="25" dur="2000" fill="hold"/>
                                        <p:tgtEl>
                                          <p:spTgt spid="307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3080"/>
                                        </p:tgtEl>
                                        <p:attrNameLst>
                                          <p:attrName>style.visibility</p:attrName>
                                        </p:attrNameLst>
                                      </p:cBhvr>
                                      <p:to>
                                        <p:strVal val="visible"/>
                                      </p:to>
                                    </p:set>
                                    <p:anim calcmode="lin" valueType="num">
                                      <p:cBhvr>
                                        <p:cTn id="30" dur="2000" fill="hold"/>
                                        <p:tgtEl>
                                          <p:spTgt spid="3080"/>
                                        </p:tgtEl>
                                        <p:attrNameLst>
                                          <p:attrName>ppt_w</p:attrName>
                                        </p:attrNameLst>
                                      </p:cBhvr>
                                      <p:tavLst>
                                        <p:tav tm="0">
                                          <p:val>
                                            <p:strVal val="#ppt_w+.3"/>
                                          </p:val>
                                        </p:tav>
                                        <p:tav tm="100000">
                                          <p:val>
                                            <p:strVal val="#ppt_w"/>
                                          </p:val>
                                        </p:tav>
                                      </p:tavLst>
                                    </p:anim>
                                    <p:anim calcmode="lin" valueType="num">
                                      <p:cBhvr>
                                        <p:cTn id="31" dur="2000" fill="hold"/>
                                        <p:tgtEl>
                                          <p:spTgt spid="3080"/>
                                        </p:tgtEl>
                                        <p:attrNameLst>
                                          <p:attrName>ppt_h</p:attrName>
                                        </p:attrNameLst>
                                      </p:cBhvr>
                                      <p:tavLst>
                                        <p:tav tm="0">
                                          <p:val>
                                            <p:strVal val="#ppt_h"/>
                                          </p:val>
                                        </p:tav>
                                        <p:tav tm="100000">
                                          <p:val>
                                            <p:strVal val="#ppt_h"/>
                                          </p:val>
                                        </p:tav>
                                      </p:tavLst>
                                    </p:anim>
                                    <p:animEffect transition="in" filter="fade">
                                      <p:cBhvr>
                                        <p:cTn id="32" dur="2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3079" grpId="0" animBg="1"/>
      <p:bldP spid="308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rot="10800000" flipV="1">
            <a:off x="5867400" y="1263650"/>
            <a:ext cx="1368425" cy="366713"/>
          </a:xfrm>
          <a:prstGeom prst="rect">
            <a:avLst/>
          </a:prstGeom>
          <a:noFill/>
          <a:ln w="9525">
            <a:noFill/>
            <a:miter lim="800000"/>
            <a:headEnd/>
            <a:tailEnd/>
          </a:ln>
        </p:spPr>
        <p:txBody>
          <a:bodyPr>
            <a:spAutoFit/>
          </a:bodyPr>
          <a:lstStyle/>
          <a:p>
            <a:pPr>
              <a:spcBef>
                <a:spcPct val="50000"/>
              </a:spcBef>
            </a:pPr>
            <a:r>
              <a:rPr kumimoji="1" lang="de-DE" b="1">
                <a:solidFill>
                  <a:srgbClr val="FF0000"/>
                </a:solidFill>
                <a:latin typeface="Perpetua"/>
              </a:rPr>
              <a:t>Volleyball</a:t>
            </a:r>
          </a:p>
        </p:txBody>
      </p:sp>
      <p:pic>
        <p:nvPicPr>
          <p:cNvPr id="13317" name="Picture 5" descr="j0301480"/>
          <p:cNvPicPr>
            <a:picLocks noChangeAspect="1" noChangeArrowheads="1"/>
          </p:cNvPicPr>
          <p:nvPr/>
        </p:nvPicPr>
        <p:blipFill>
          <a:blip r:embed="rId2" cstate="print"/>
          <a:srcRect/>
          <a:stretch>
            <a:fillRect/>
          </a:stretch>
        </p:blipFill>
        <p:spPr bwMode="auto">
          <a:xfrm>
            <a:off x="2124075" y="333375"/>
            <a:ext cx="1944688" cy="1244600"/>
          </a:xfrm>
          <a:prstGeom prst="rect">
            <a:avLst/>
          </a:prstGeom>
          <a:noFill/>
          <a:ln w="9525">
            <a:noFill/>
            <a:miter lim="800000"/>
            <a:headEnd/>
            <a:tailEnd/>
          </a:ln>
        </p:spPr>
      </p:pic>
      <p:sp>
        <p:nvSpPr>
          <p:cNvPr id="13318" name="WordArt 6"/>
          <p:cNvSpPr>
            <a:spLocks noChangeArrowheads="1" noChangeShapeType="1" noTextEdit="1"/>
          </p:cNvSpPr>
          <p:nvPr/>
        </p:nvSpPr>
        <p:spPr bwMode="auto">
          <a:xfrm>
            <a:off x="4572000" y="333375"/>
            <a:ext cx="4103688" cy="863600"/>
          </a:xfrm>
          <a:prstGeom prst="rect">
            <a:avLst/>
          </a:prstGeom>
        </p:spPr>
        <p:txBody>
          <a:bodyPr wrap="none" fromWordArt="1">
            <a:prstTxWarp prst="textDoubleWave1">
              <a:avLst>
                <a:gd name="adj1" fmla="val 6500"/>
                <a:gd name="adj2" fmla="val 0"/>
              </a:avLst>
            </a:prstTxWarp>
          </a:bodyPr>
          <a:lstStyle/>
          <a:p>
            <a:pPr algn="ctr"/>
            <a:r>
              <a:rPr lang="de-DE" kern="10" spc="-180">
                <a:ln w="12700">
                  <a:solidFill>
                    <a:srgbClr val="000099"/>
                  </a:solidFill>
                  <a:round/>
                  <a:headEnd/>
                  <a:tailEnd/>
                </a:ln>
                <a:solidFill>
                  <a:srgbClr val="33CCFF"/>
                </a:solidFill>
                <a:effectLst>
                  <a:outerShdw dist="125724" dir="18900000" algn="ctr" rotWithShape="0">
                    <a:srgbClr val="000099"/>
                  </a:outerShdw>
                </a:effectLst>
                <a:latin typeface="Impact"/>
              </a:rPr>
              <a:t>Jugend trainiert für Olympia</a:t>
            </a:r>
          </a:p>
        </p:txBody>
      </p:sp>
      <p:sp>
        <p:nvSpPr>
          <p:cNvPr id="13319" name="Text Box 7"/>
          <p:cNvSpPr txBox="1">
            <a:spLocks noChangeArrowheads="1"/>
          </p:cNvSpPr>
          <p:nvPr/>
        </p:nvSpPr>
        <p:spPr bwMode="auto">
          <a:xfrm>
            <a:off x="468313" y="1700213"/>
            <a:ext cx="8318500" cy="646331"/>
          </a:xfrm>
          <a:prstGeom prst="rect">
            <a:avLst/>
          </a:prstGeom>
          <a:noFill/>
          <a:ln w="9525">
            <a:noFill/>
            <a:miter lim="800000"/>
            <a:headEnd/>
            <a:tailEnd/>
          </a:ln>
        </p:spPr>
        <p:txBody>
          <a:bodyPr>
            <a:spAutoFit/>
          </a:bodyPr>
          <a:lstStyle/>
          <a:p>
            <a:pPr>
              <a:spcBef>
                <a:spcPct val="50000"/>
              </a:spcBef>
            </a:pPr>
            <a:r>
              <a:rPr lang="de-DE" dirty="0">
                <a:latin typeface="Perpetua"/>
              </a:rPr>
              <a:t>Kreisfinale </a:t>
            </a:r>
            <a:r>
              <a:rPr lang="de-DE" dirty="0" err="1">
                <a:latin typeface="Perpetua"/>
              </a:rPr>
              <a:t>Annaberg</a:t>
            </a:r>
            <a:r>
              <a:rPr lang="de-DE" dirty="0">
                <a:latin typeface="Perpetua"/>
              </a:rPr>
              <a:t> - Teilnahme der Schulen</a:t>
            </a:r>
            <a:r>
              <a:rPr lang="de-DE" dirty="0" smtClean="0">
                <a:latin typeface="Perpetua"/>
              </a:rPr>
              <a:t>: </a:t>
            </a:r>
            <a:r>
              <a:rPr lang="de-DE" dirty="0">
                <a:latin typeface="Perpetua"/>
              </a:rPr>
              <a:t>LKG </a:t>
            </a:r>
            <a:r>
              <a:rPr lang="de-DE" dirty="0" err="1">
                <a:latin typeface="Perpetua"/>
              </a:rPr>
              <a:t>Annaberg</a:t>
            </a:r>
            <a:r>
              <a:rPr lang="de-DE" dirty="0">
                <a:latin typeface="Perpetua"/>
              </a:rPr>
              <a:t> </a:t>
            </a:r>
            <a:r>
              <a:rPr lang="de-DE" dirty="0" smtClean="0">
                <a:latin typeface="Perpetua"/>
              </a:rPr>
              <a:t>(4) </a:t>
            </a:r>
            <a:r>
              <a:rPr lang="de-DE" dirty="0">
                <a:latin typeface="Perpetua"/>
              </a:rPr>
              <a:t>Eliteschule des Wintersports </a:t>
            </a:r>
            <a:r>
              <a:rPr lang="de-DE" dirty="0" smtClean="0">
                <a:latin typeface="Perpetua"/>
              </a:rPr>
              <a:t>(5), </a:t>
            </a:r>
            <a:r>
              <a:rPr lang="de-DE" dirty="0">
                <a:latin typeface="Perpetua"/>
              </a:rPr>
              <a:t>BSZ </a:t>
            </a:r>
            <a:r>
              <a:rPr lang="de-DE" dirty="0" smtClean="0">
                <a:latin typeface="Perpetua"/>
              </a:rPr>
              <a:t>(1)  OS </a:t>
            </a:r>
            <a:r>
              <a:rPr lang="de-DE" dirty="0" err="1" smtClean="0">
                <a:latin typeface="Perpetua"/>
              </a:rPr>
              <a:t>Jöhstadt</a:t>
            </a:r>
            <a:r>
              <a:rPr lang="de-DE" dirty="0" smtClean="0">
                <a:latin typeface="Perpetua"/>
              </a:rPr>
              <a:t> (5) </a:t>
            </a:r>
            <a:r>
              <a:rPr lang="de-DE" sz="1200" dirty="0" smtClean="0">
                <a:latin typeface="Perpetua"/>
              </a:rPr>
              <a:t>(in </a:t>
            </a:r>
            <a:r>
              <a:rPr lang="de-DE" sz="1200" dirty="0">
                <a:latin typeface="Perpetua"/>
              </a:rPr>
              <a:t>Klammern Anzahl der Mannschaften)  </a:t>
            </a:r>
            <a:endParaRPr lang="de-DE" dirty="0">
              <a:latin typeface="Perpetua"/>
            </a:endParaRPr>
          </a:p>
        </p:txBody>
      </p:sp>
      <p:sp>
        <p:nvSpPr>
          <p:cNvPr id="13320" name="Text Box 8"/>
          <p:cNvSpPr txBox="1">
            <a:spLocks noChangeArrowheads="1"/>
          </p:cNvSpPr>
          <p:nvPr/>
        </p:nvSpPr>
        <p:spPr bwMode="auto">
          <a:xfrm>
            <a:off x="539750" y="2565400"/>
            <a:ext cx="7704138" cy="1615827"/>
          </a:xfrm>
          <a:prstGeom prst="rect">
            <a:avLst/>
          </a:prstGeom>
          <a:noFill/>
          <a:ln w="9525">
            <a:noFill/>
            <a:miter lim="800000"/>
            <a:headEnd/>
            <a:tailEnd/>
          </a:ln>
        </p:spPr>
        <p:txBody>
          <a:bodyPr>
            <a:spAutoFit/>
          </a:bodyPr>
          <a:lstStyle/>
          <a:p>
            <a:pPr>
              <a:spcBef>
                <a:spcPct val="50000"/>
              </a:spcBef>
            </a:pPr>
            <a:r>
              <a:rPr lang="de-DE" dirty="0">
                <a:latin typeface="Perpetua"/>
              </a:rPr>
              <a:t>Teilnahme  ERZ-Finale: Eliteschule </a:t>
            </a:r>
            <a:r>
              <a:rPr lang="de-DE" dirty="0" smtClean="0">
                <a:latin typeface="Perpetua"/>
              </a:rPr>
              <a:t>(4 </a:t>
            </a:r>
            <a:r>
              <a:rPr lang="de-DE" dirty="0" smtClean="0">
                <a:latin typeface="Perpetua"/>
              </a:rPr>
              <a:t>x 1. </a:t>
            </a:r>
            <a:r>
              <a:rPr lang="de-DE" dirty="0" smtClean="0">
                <a:latin typeface="Perpetua"/>
              </a:rPr>
              <a:t>Platz) </a:t>
            </a:r>
            <a:endParaRPr lang="de-DE" dirty="0" smtClean="0">
              <a:latin typeface="Perpetua"/>
            </a:endParaRPr>
          </a:p>
          <a:p>
            <a:pPr>
              <a:spcBef>
                <a:spcPct val="50000"/>
              </a:spcBef>
            </a:pPr>
            <a:r>
              <a:rPr lang="de-DE" dirty="0">
                <a:latin typeface="Perpetua"/>
              </a:rPr>
              <a:t>	</a:t>
            </a:r>
          </a:p>
          <a:p>
            <a:pPr>
              <a:spcBef>
                <a:spcPct val="50000"/>
              </a:spcBef>
            </a:pPr>
            <a:r>
              <a:rPr lang="de-DE" dirty="0" smtClean="0">
                <a:latin typeface="Perpetua"/>
              </a:rPr>
              <a:t>Keine Teilnahme </a:t>
            </a:r>
            <a:r>
              <a:rPr lang="de-DE" dirty="0">
                <a:latin typeface="Perpetua"/>
              </a:rPr>
              <a:t>am  </a:t>
            </a:r>
            <a:r>
              <a:rPr lang="de-DE" dirty="0" smtClean="0">
                <a:latin typeface="Perpetua"/>
              </a:rPr>
              <a:t>Regionalfinale wegen Terminverschiebungen</a:t>
            </a:r>
            <a:endParaRPr lang="de-DE" dirty="0" smtClean="0">
              <a:latin typeface="Perpetua"/>
            </a:endParaRPr>
          </a:p>
          <a:p>
            <a:pPr>
              <a:spcBef>
                <a:spcPct val="50000"/>
              </a:spcBef>
            </a:pPr>
            <a:endParaRPr lang="de-DE" dirty="0">
              <a:latin typeface="Perpetua"/>
            </a:endParaRPr>
          </a:p>
        </p:txBody>
      </p:sp>
      <p:sp>
        <p:nvSpPr>
          <p:cNvPr id="34832" name="Datumsplatzhalter 15"/>
          <p:cNvSpPr>
            <a:spLocks noGrp="1"/>
          </p:cNvSpPr>
          <p:nvPr>
            <p:ph type="dt" sz="quarter" idx="10"/>
          </p:nvPr>
        </p:nvSpPr>
        <p:spPr bwMode="auto">
          <a:ln>
            <a:miter lim="800000"/>
            <a:headEnd/>
            <a:tailEnd/>
          </a:ln>
        </p:spPr>
        <p:txBody>
          <a:bodyPr wrap="square" numCol="1" compatLnSpc="1">
            <a:prstTxWarp prst="textNoShape">
              <a:avLst/>
            </a:prstTxWarp>
          </a:bodyPr>
          <a:lstStyle/>
          <a:p>
            <a:pPr fontAlgn="base">
              <a:spcBef>
                <a:spcPct val="0"/>
              </a:spcBef>
              <a:spcAft>
                <a:spcPct val="0"/>
              </a:spcAft>
              <a:defRPr/>
            </a:pPr>
            <a:fld id="{954B3FAC-0D22-4DFC-8862-523AF6DEC067}" type="datetime1">
              <a:rPr lang="de-DE"/>
              <a:pPr fontAlgn="base">
                <a:spcBef>
                  <a:spcPct val="0"/>
                </a:spcBef>
                <a:spcAft>
                  <a:spcPct val="0"/>
                </a:spcAft>
                <a:defRPr/>
              </a:pPr>
              <a:t>15.06.2019</a:t>
            </a:fld>
            <a:endParaRPr lang="de-DE"/>
          </a:p>
        </p:txBody>
      </p:sp>
      <p:sp>
        <p:nvSpPr>
          <p:cNvPr id="17" name="Foliennummernplatzhalter 16"/>
          <p:cNvSpPr>
            <a:spLocks noGrp="1"/>
          </p:cNvSpPr>
          <p:nvPr>
            <p:ph type="sldNum" sz="quarter" idx="12"/>
          </p:nvPr>
        </p:nvSpPr>
        <p:spPr>
          <a:xfrm>
            <a:off x="6929438" y="6210300"/>
            <a:ext cx="571500" cy="457200"/>
          </a:xfrm>
        </p:spPr>
        <p:txBody>
          <a:bodyPr/>
          <a:lstStyle/>
          <a:p>
            <a:pPr>
              <a:defRPr/>
            </a:pPr>
            <a:fld id="{22135A2C-84B0-44E0-B151-BDC1CB2DA038}" type="slidenum">
              <a:rPr lang="de-DE"/>
              <a:pPr>
                <a:defRPr/>
              </a:pPr>
              <a:t>8</a:t>
            </a:fld>
            <a:endParaRPr lang="de-DE" dirty="0"/>
          </a:p>
        </p:txBody>
      </p:sp>
      <p:pic>
        <p:nvPicPr>
          <p:cNvPr id="9225" name="Grafik 17" descr="JtfO 0910 050.jpg"/>
          <p:cNvPicPr>
            <a:picLocks noChangeAspect="1"/>
          </p:cNvPicPr>
          <p:nvPr/>
        </p:nvPicPr>
        <p:blipFill>
          <a:blip r:embed="rId3" cstate="print"/>
          <a:srcRect/>
          <a:stretch>
            <a:fillRect/>
          </a:stretch>
        </p:blipFill>
        <p:spPr bwMode="auto">
          <a:xfrm>
            <a:off x="-2413000" y="3429000"/>
            <a:ext cx="2095500" cy="1571625"/>
          </a:xfrm>
          <a:prstGeom prst="rect">
            <a:avLst/>
          </a:prstGeom>
          <a:noFill/>
          <a:ln w="9525">
            <a:noFill/>
            <a:miter lim="800000"/>
            <a:headEnd/>
            <a:tailEnd/>
          </a:ln>
        </p:spPr>
      </p:pic>
      <p:pic>
        <p:nvPicPr>
          <p:cNvPr id="9226" name="Grafik 18" descr="JtfO 0910 051.jpg"/>
          <p:cNvPicPr>
            <a:picLocks noChangeAspect="1"/>
          </p:cNvPicPr>
          <p:nvPr/>
        </p:nvPicPr>
        <p:blipFill>
          <a:blip r:embed="rId4" cstate="print"/>
          <a:srcRect/>
          <a:stretch>
            <a:fillRect/>
          </a:stretch>
        </p:blipFill>
        <p:spPr bwMode="auto">
          <a:xfrm>
            <a:off x="-2413000" y="5232400"/>
            <a:ext cx="2166937" cy="1625600"/>
          </a:xfrm>
          <a:prstGeom prst="rect">
            <a:avLst/>
          </a:prstGeom>
          <a:noFill/>
          <a:ln w="9525">
            <a:noFill/>
            <a:miter lim="800000"/>
            <a:headEnd/>
            <a:tailEnd/>
          </a:ln>
        </p:spPr>
      </p:pic>
      <p:pic>
        <p:nvPicPr>
          <p:cNvPr id="9227" name="Grafik 19" descr="JtfO 0910 052.jpg"/>
          <p:cNvPicPr>
            <a:picLocks noChangeAspect="1"/>
          </p:cNvPicPr>
          <p:nvPr/>
        </p:nvPicPr>
        <p:blipFill>
          <a:blip r:embed="rId5" cstate="print"/>
          <a:srcRect/>
          <a:stretch>
            <a:fillRect/>
          </a:stretch>
        </p:blipFill>
        <p:spPr bwMode="auto">
          <a:xfrm>
            <a:off x="10404475" y="2924175"/>
            <a:ext cx="2119313" cy="1589088"/>
          </a:xfrm>
          <a:prstGeom prst="rect">
            <a:avLst/>
          </a:prstGeom>
          <a:noFill/>
          <a:ln w="9525">
            <a:noFill/>
            <a:miter lim="800000"/>
            <a:headEnd/>
            <a:tailEnd/>
          </a:ln>
        </p:spPr>
      </p:pic>
      <p:pic>
        <p:nvPicPr>
          <p:cNvPr id="9228" name="Grafik 20" descr="JtfO 0910 054.jpg"/>
          <p:cNvPicPr>
            <a:picLocks noChangeAspect="1"/>
          </p:cNvPicPr>
          <p:nvPr/>
        </p:nvPicPr>
        <p:blipFill>
          <a:blip r:embed="rId6" cstate="print"/>
          <a:srcRect/>
          <a:stretch>
            <a:fillRect/>
          </a:stretch>
        </p:blipFill>
        <p:spPr bwMode="auto">
          <a:xfrm>
            <a:off x="-2095500" y="1412875"/>
            <a:ext cx="2095500" cy="1571625"/>
          </a:xfrm>
          <a:prstGeom prst="rect">
            <a:avLst/>
          </a:prstGeom>
          <a:noFill/>
          <a:ln w="9525">
            <a:noFill/>
            <a:miter lim="800000"/>
            <a:headEnd/>
            <a:tailEnd/>
          </a:ln>
        </p:spPr>
      </p:pic>
      <p:pic>
        <p:nvPicPr>
          <p:cNvPr id="9229" name="Grafik 23" descr="JtfO 0910 049.jpg"/>
          <p:cNvPicPr>
            <a:picLocks noChangeAspect="1"/>
          </p:cNvPicPr>
          <p:nvPr/>
        </p:nvPicPr>
        <p:blipFill>
          <a:blip r:embed="rId7" cstate="print"/>
          <a:srcRect/>
          <a:stretch>
            <a:fillRect/>
          </a:stretch>
        </p:blipFill>
        <p:spPr bwMode="auto">
          <a:xfrm>
            <a:off x="9972675" y="5286375"/>
            <a:ext cx="2095500" cy="1571625"/>
          </a:xfrm>
          <a:prstGeom prst="rect">
            <a:avLst/>
          </a:prstGeom>
          <a:noFill/>
          <a:ln w="9525">
            <a:noFill/>
            <a:miter lim="800000"/>
            <a:headEnd/>
            <a:tailEnd/>
          </a:ln>
        </p:spPr>
      </p:pic>
      <p:pic>
        <p:nvPicPr>
          <p:cNvPr id="9230" name="Grafik 24" descr="JtfO 0910 038.jpg"/>
          <p:cNvPicPr>
            <a:picLocks noChangeAspect="1"/>
          </p:cNvPicPr>
          <p:nvPr/>
        </p:nvPicPr>
        <p:blipFill>
          <a:blip r:embed="rId8" cstate="print"/>
          <a:srcRect/>
          <a:stretch>
            <a:fillRect/>
          </a:stretch>
        </p:blipFill>
        <p:spPr bwMode="auto">
          <a:xfrm>
            <a:off x="-2413000" y="0"/>
            <a:ext cx="1881187" cy="1411288"/>
          </a:xfrm>
          <a:prstGeom prst="rect">
            <a:avLst/>
          </a:prstGeom>
          <a:noFill/>
          <a:ln w="9525">
            <a:noFill/>
            <a:miter lim="800000"/>
            <a:headEnd/>
            <a:tailEnd/>
          </a:ln>
        </p:spPr>
      </p:pic>
      <p:pic>
        <p:nvPicPr>
          <p:cNvPr id="9231" name="Grafik 26" descr="JtfO 0910 040.jpg"/>
          <p:cNvPicPr>
            <a:picLocks noChangeAspect="1"/>
          </p:cNvPicPr>
          <p:nvPr/>
        </p:nvPicPr>
        <p:blipFill>
          <a:blip r:embed="rId9" cstate="print"/>
          <a:srcRect/>
          <a:stretch>
            <a:fillRect/>
          </a:stretch>
        </p:blipFill>
        <p:spPr bwMode="auto">
          <a:xfrm>
            <a:off x="10188575" y="333375"/>
            <a:ext cx="2286000" cy="1714500"/>
          </a:xfrm>
          <a:prstGeom prst="rect">
            <a:avLst/>
          </a:prstGeom>
          <a:noFill/>
          <a:ln w="9525">
            <a:noFill/>
            <a:miter lim="800000"/>
            <a:headEnd/>
            <a:tailEnd/>
          </a:ln>
        </p:spPr>
      </p:pic>
      <p:pic>
        <p:nvPicPr>
          <p:cNvPr id="9232" name="Grafik 15" descr="IMG_8450.JPG"/>
          <p:cNvPicPr>
            <a:picLocks noChangeAspect="1"/>
          </p:cNvPicPr>
          <p:nvPr/>
        </p:nvPicPr>
        <p:blipFill>
          <a:blip r:embed="rId10" cstate="print"/>
          <a:srcRect/>
          <a:stretch>
            <a:fillRect/>
          </a:stretch>
        </p:blipFill>
        <p:spPr bwMode="auto">
          <a:xfrm>
            <a:off x="-2376488" y="3357563"/>
            <a:ext cx="2376488" cy="1782762"/>
          </a:xfrm>
          <a:prstGeom prst="rect">
            <a:avLst/>
          </a:prstGeom>
          <a:noFill/>
          <a:ln w="9525">
            <a:noFill/>
            <a:miter lim="800000"/>
            <a:headEnd/>
            <a:tailEnd/>
          </a:ln>
        </p:spPr>
      </p:pic>
      <p:pic>
        <p:nvPicPr>
          <p:cNvPr id="9233" name="Grafik 17" descr="IMG_8441.JPG"/>
          <p:cNvPicPr>
            <a:picLocks noChangeAspect="1"/>
          </p:cNvPicPr>
          <p:nvPr/>
        </p:nvPicPr>
        <p:blipFill>
          <a:blip r:embed="rId11" cstate="print"/>
          <a:srcRect/>
          <a:stretch>
            <a:fillRect/>
          </a:stretch>
        </p:blipFill>
        <p:spPr bwMode="auto">
          <a:xfrm>
            <a:off x="-2700338" y="4913313"/>
            <a:ext cx="2592388" cy="1944687"/>
          </a:xfrm>
          <a:prstGeom prst="rect">
            <a:avLst/>
          </a:prstGeom>
          <a:noFill/>
          <a:ln w="9525">
            <a:noFill/>
            <a:miter lim="800000"/>
            <a:headEnd/>
            <a:tailEnd/>
          </a:ln>
        </p:spPr>
      </p:pic>
      <p:pic>
        <p:nvPicPr>
          <p:cNvPr id="9234" name="Grafik 18" descr="IMG_8446.JPG"/>
          <p:cNvPicPr>
            <a:picLocks noChangeAspect="1"/>
          </p:cNvPicPr>
          <p:nvPr/>
        </p:nvPicPr>
        <p:blipFill>
          <a:blip r:embed="rId12" cstate="print"/>
          <a:srcRect/>
          <a:stretch>
            <a:fillRect/>
          </a:stretch>
        </p:blipFill>
        <p:spPr bwMode="auto">
          <a:xfrm>
            <a:off x="9324975" y="2781300"/>
            <a:ext cx="2460625" cy="1844675"/>
          </a:xfrm>
          <a:prstGeom prst="rect">
            <a:avLst/>
          </a:prstGeom>
          <a:noFill/>
          <a:ln w="9525">
            <a:noFill/>
            <a:miter lim="800000"/>
            <a:headEnd/>
            <a:tailEnd/>
          </a:ln>
        </p:spPr>
      </p:pic>
      <p:pic>
        <p:nvPicPr>
          <p:cNvPr id="9235" name="Grafik 18" descr="IMG_4568.JPG"/>
          <p:cNvPicPr>
            <a:picLocks noChangeAspect="1"/>
          </p:cNvPicPr>
          <p:nvPr/>
        </p:nvPicPr>
        <p:blipFill>
          <a:blip r:embed="rId13" cstate="print"/>
          <a:srcRect/>
          <a:stretch>
            <a:fillRect/>
          </a:stretch>
        </p:blipFill>
        <p:spPr bwMode="auto">
          <a:xfrm>
            <a:off x="2928938" y="4572000"/>
            <a:ext cx="2747962" cy="2060575"/>
          </a:xfrm>
          <a:prstGeom prst="rect">
            <a:avLst/>
          </a:prstGeom>
          <a:noFill/>
          <a:ln w="9525">
            <a:noFill/>
            <a:miter lim="800000"/>
            <a:headEnd/>
            <a:tailEnd/>
          </a:ln>
        </p:spPr>
      </p:pic>
      <p:pic>
        <p:nvPicPr>
          <p:cNvPr id="9236" name="Grafik 19" descr="IMG_4574.JPG"/>
          <p:cNvPicPr>
            <a:picLocks noChangeAspect="1"/>
          </p:cNvPicPr>
          <p:nvPr/>
        </p:nvPicPr>
        <p:blipFill>
          <a:blip r:embed="rId14" cstate="print"/>
          <a:srcRect/>
          <a:stretch>
            <a:fillRect/>
          </a:stretch>
        </p:blipFill>
        <p:spPr bwMode="auto">
          <a:xfrm>
            <a:off x="9501188" y="2571750"/>
            <a:ext cx="2736850" cy="2052638"/>
          </a:xfrm>
          <a:prstGeom prst="rect">
            <a:avLst/>
          </a:prstGeom>
          <a:noFill/>
          <a:ln w="9525">
            <a:noFill/>
            <a:miter lim="800000"/>
            <a:headEnd/>
            <a:tailEnd/>
          </a:ln>
        </p:spPr>
      </p:pic>
      <p:pic>
        <p:nvPicPr>
          <p:cNvPr id="9237" name="Grafik 20" descr="IMG_0236.JPG"/>
          <p:cNvPicPr>
            <a:picLocks noChangeAspect="1"/>
          </p:cNvPicPr>
          <p:nvPr/>
        </p:nvPicPr>
        <p:blipFill>
          <a:blip r:embed="rId15" cstate="print"/>
          <a:srcRect l="11238" t="8990" r="10098" b="16092"/>
          <a:stretch>
            <a:fillRect/>
          </a:stretch>
        </p:blipFill>
        <p:spPr bwMode="auto">
          <a:xfrm>
            <a:off x="179512" y="4653136"/>
            <a:ext cx="2520950" cy="1800225"/>
          </a:xfrm>
          <a:prstGeom prst="rect">
            <a:avLst/>
          </a:prstGeom>
          <a:noFill/>
          <a:ln w="9525">
            <a:noFill/>
            <a:miter lim="800000"/>
            <a:headEnd/>
            <a:tailEnd/>
          </a:ln>
        </p:spPr>
      </p:pic>
      <p:pic>
        <p:nvPicPr>
          <p:cNvPr id="9238" name="Picture 22" descr="C:\Dokumente und Einstellungen\Meyer\Desktop\Sportfotos 2012 2013\Volleyball JtfO ERZ WK II am 17.12.2012\IMG_0197.JPG"/>
          <p:cNvPicPr>
            <a:picLocks noChangeAspect="1" noChangeArrowheads="1"/>
          </p:cNvPicPr>
          <p:nvPr/>
        </p:nvPicPr>
        <p:blipFill>
          <a:blip r:embed="rId16" cstate="print"/>
          <a:srcRect/>
          <a:stretch>
            <a:fillRect/>
          </a:stretch>
        </p:blipFill>
        <p:spPr bwMode="auto">
          <a:xfrm>
            <a:off x="6156176" y="4581128"/>
            <a:ext cx="2568897" cy="192702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770" decel="100000"/>
                                        <p:tgtEl>
                                          <p:spTgt spid="13317"/>
                                        </p:tgtEl>
                                      </p:cBhvr>
                                    </p:animEffect>
                                    <p:animScale>
                                      <p:cBhvr>
                                        <p:cTn id="8" dur="770" decel="100000"/>
                                        <p:tgtEl>
                                          <p:spTgt spid="13317"/>
                                        </p:tgtEl>
                                      </p:cBhvr>
                                      <p:from x="10000" y="10000"/>
                                      <p:to x="200000" y="450000"/>
                                    </p:animScale>
                                    <p:animScale>
                                      <p:cBhvr>
                                        <p:cTn id="9" dur="1230" accel="100000" fill="hold">
                                          <p:stCondLst>
                                            <p:cond delay="770"/>
                                          </p:stCondLst>
                                        </p:cTn>
                                        <p:tgtEl>
                                          <p:spTgt spid="13317"/>
                                        </p:tgtEl>
                                      </p:cBhvr>
                                      <p:from x="200000" y="450000"/>
                                      <p:to x="100000" y="100000"/>
                                    </p:animScale>
                                    <p:set>
                                      <p:cBhvr>
                                        <p:cTn id="10" dur="770" fill="hold"/>
                                        <p:tgtEl>
                                          <p:spTgt spid="13317"/>
                                        </p:tgtEl>
                                        <p:attrNameLst>
                                          <p:attrName>ppt_x</p:attrName>
                                        </p:attrNameLst>
                                      </p:cBhvr>
                                      <p:to>
                                        <p:strVal val="(0.5)"/>
                                      </p:to>
                                    </p:set>
                                    <p:anim from="(0.5)" to="(#ppt_x)" calcmode="lin" valueType="num">
                                      <p:cBhvr>
                                        <p:cTn id="11" dur="1230" accel="100000" fill="hold">
                                          <p:stCondLst>
                                            <p:cond delay="770"/>
                                          </p:stCondLst>
                                        </p:cTn>
                                        <p:tgtEl>
                                          <p:spTgt spid="13317"/>
                                        </p:tgtEl>
                                        <p:attrNameLst>
                                          <p:attrName>ppt_x</p:attrName>
                                        </p:attrNameLst>
                                      </p:cBhvr>
                                    </p:anim>
                                    <p:set>
                                      <p:cBhvr>
                                        <p:cTn id="12" dur="770" fill="hold"/>
                                        <p:tgtEl>
                                          <p:spTgt spid="13317"/>
                                        </p:tgtEl>
                                        <p:attrNameLst>
                                          <p:attrName>ppt_y</p:attrName>
                                        </p:attrNameLst>
                                      </p:cBhvr>
                                      <p:to>
                                        <p:strVal val="(#ppt_y+0.4)"/>
                                      </p:to>
                                    </p:set>
                                    <p:anim from="(#ppt_y+0.4)" to="(#ppt_y)" calcmode="lin" valueType="num">
                                      <p:cBhvr>
                                        <p:cTn id="13" dur="1230" accel="100000" fill="hold">
                                          <p:stCondLst>
                                            <p:cond delay="770"/>
                                          </p:stCondLst>
                                        </p:cTn>
                                        <p:tgtEl>
                                          <p:spTgt spid="13317"/>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grpId="0" nodeType="clickEffect">
                                  <p:stCondLst>
                                    <p:cond delay="0"/>
                                  </p:stCondLst>
                                  <p:childTnLst>
                                    <p:set>
                                      <p:cBhvr>
                                        <p:cTn id="17" dur="1" fill="hold">
                                          <p:stCondLst>
                                            <p:cond delay="0"/>
                                          </p:stCondLst>
                                        </p:cTn>
                                        <p:tgtEl>
                                          <p:spTgt spid="13318"/>
                                        </p:tgtEl>
                                        <p:attrNameLst>
                                          <p:attrName>style.visibility</p:attrName>
                                        </p:attrNameLst>
                                      </p:cBhvr>
                                      <p:to>
                                        <p:strVal val="visible"/>
                                      </p:to>
                                    </p:set>
                                    <p:anim calcmode="lin" valueType="num">
                                      <p:cBhvr>
                                        <p:cTn id="18" dur="1000" decel="50000" fill="hold">
                                          <p:stCondLst>
                                            <p:cond delay="0"/>
                                          </p:stCondLst>
                                        </p:cTn>
                                        <p:tgtEl>
                                          <p:spTgt spid="13318"/>
                                        </p:tgtEl>
                                        <p:attrNameLst>
                                          <p:attrName>style.rotation</p:attrName>
                                        </p:attrNameLst>
                                      </p:cBhvr>
                                      <p:tavLst>
                                        <p:tav tm="0">
                                          <p:val>
                                            <p:fltVal val="-90"/>
                                          </p:val>
                                        </p:tav>
                                        <p:tav tm="100000">
                                          <p:val>
                                            <p:fltVal val="0"/>
                                          </p:val>
                                        </p:tav>
                                      </p:tavLst>
                                    </p:anim>
                                    <p:anim calcmode="lin" valueType="num">
                                      <p:cBhvr>
                                        <p:cTn id="19" dur="1000" decel="50000" fill="hold">
                                          <p:stCondLst>
                                            <p:cond delay="0"/>
                                          </p:stCondLst>
                                        </p:cTn>
                                        <p:tgtEl>
                                          <p:spTgt spid="13318"/>
                                        </p:tgtEl>
                                        <p:attrNameLst>
                                          <p:attrName>ppt_w</p:attrName>
                                        </p:attrNameLst>
                                      </p:cBhvr>
                                      <p:tavLst>
                                        <p:tav tm="0">
                                          <p:val>
                                            <p:strVal val="#ppt_w"/>
                                          </p:val>
                                        </p:tav>
                                        <p:tav tm="100000">
                                          <p:val>
                                            <p:strVal val="#ppt_w*.05"/>
                                          </p:val>
                                        </p:tav>
                                      </p:tavLst>
                                    </p:anim>
                                    <p:anim calcmode="lin" valueType="num">
                                      <p:cBhvr>
                                        <p:cTn id="20" dur="1000" accel="50000" fill="hold">
                                          <p:stCondLst>
                                            <p:cond delay="1000"/>
                                          </p:stCondLst>
                                        </p:cTn>
                                        <p:tgtEl>
                                          <p:spTgt spid="13318"/>
                                        </p:tgtEl>
                                        <p:attrNameLst>
                                          <p:attrName>ppt_w</p:attrName>
                                        </p:attrNameLst>
                                      </p:cBhvr>
                                      <p:tavLst>
                                        <p:tav tm="0">
                                          <p:val>
                                            <p:strVal val="#ppt_w*.05"/>
                                          </p:val>
                                        </p:tav>
                                        <p:tav tm="100000">
                                          <p:val>
                                            <p:strVal val="#ppt_w"/>
                                          </p:val>
                                        </p:tav>
                                      </p:tavLst>
                                    </p:anim>
                                    <p:anim calcmode="lin" valueType="num">
                                      <p:cBhvr>
                                        <p:cTn id="21" dur="2000" fill="hold"/>
                                        <p:tgtEl>
                                          <p:spTgt spid="13318"/>
                                        </p:tgtEl>
                                        <p:attrNameLst>
                                          <p:attrName>ppt_h</p:attrName>
                                        </p:attrNameLst>
                                      </p:cBhvr>
                                      <p:tavLst>
                                        <p:tav tm="0">
                                          <p:val>
                                            <p:strVal val="#ppt_h"/>
                                          </p:val>
                                        </p:tav>
                                        <p:tav tm="100000">
                                          <p:val>
                                            <p:strVal val="#ppt_h"/>
                                          </p:val>
                                        </p:tav>
                                      </p:tavLst>
                                    </p:anim>
                                    <p:anim calcmode="lin" valueType="num">
                                      <p:cBhvr>
                                        <p:cTn id="22" dur="1000" decel="50000" fill="hold">
                                          <p:stCondLst>
                                            <p:cond delay="0"/>
                                          </p:stCondLst>
                                        </p:cTn>
                                        <p:tgtEl>
                                          <p:spTgt spid="13318"/>
                                        </p:tgtEl>
                                        <p:attrNameLst>
                                          <p:attrName>ppt_x</p:attrName>
                                        </p:attrNameLst>
                                      </p:cBhvr>
                                      <p:tavLst>
                                        <p:tav tm="0">
                                          <p:val>
                                            <p:strVal val="#ppt_x+.4"/>
                                          </p:val>
                                        </p:tav>
                                        <p:tav tm="100000">
                                          <p:val>
                                            <p:strVal val="#ppt_x"/>
                                          </p:val>
                                        </p:tav>
                                      </p:tavLst>
                                    </p:anim>
                                    <p:anim calcmode="lin" valueType="num">
                                      <p:cBhvr>
                                        <p:cTn id="23" dur="1000" decel="50000" fill="hold">
                                          <p:stCondLst>
                                            <p:cond delay="0"/>
                                          </p:stCondLst>
                                        </p:cTn>
                                        <p:tgtEl>
                                          <p:spTgt spid="13318"/>
                                        </p:tgtEl>
                                        <p:attrNameLst>
                                          <p:attrName>ppt_y</p:attrName>
                                        </p:attrNameLst>
                                      </p:cBhvr>
                                      <p:tavLst>
                                        <p:tav tm="0">
                                          <p:val>
                                            <p:strVal val="#ppt_y-.2"/>
                                          </p:val>
                                        </p:tav>
                                        <p:tav tm="100000">
                                          <p:val>
                                            <p:strVal val="#ppt_y+.1"/>
                                          </p:val>
                                        </p:tav>
                                      </p:tavLst>
                                    </p:anim>
                                    <p:anim calcmode="lin" valueType="num">
                                      <p:cBhvr>
                                        <p:cTn id="24" dur="1000" accel="50000" fill="hold">
                                          <p:stCondLst>
                                            <p:cond delay="1000"/>
                                          </p:stCondLst>
                                        </p:cTn>
                                        <p:tgtEl>
                                          <p:spTgt spid="13318"/>
                                        </p:tgtEl>
                                        <p:attrNameLst>
                                          <p:attrName>ppt_y</p:attrName>
                                        </p:attrNameLst>
                                      </p:cBhvr>
                                      <p:tavLst>
                                        <p:tav tm="0">
                                          <p:val>
                                            <p:strVal val="#ppt_y+.1"/>
                                          </p:val>
                                        </p:tav>
                                        <p:tav tm="100000">
                                          <p:val>
                                            <p:strVal val="#ppt_y"/>
                                          </p:val>
                                        </p:tav>
                                      </p:tavLst>
                                    </p:anim>
                                    <p:animEffect transition="in" filter="fade">
                                      <p:cBhvr>
                                        <p:cTn id="25" dur="2000" decel="50000">
                                          <p:stCondLst>
                                            <p:cond delay="0"/>
                                          </p:stCondLst>
                                        </p:cTn>
                                        <p:tgtEl>
                                          <p:spTgt spid="13318"/>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3316"/>
                                        </p:tgtEl>
                                        <p:attrNameLst>
                                          <p:attrName>style.visibility</p:attrName>
                                        </p:attrNameLst>
                                      </p:cBhvr>
                                      <p:to>
                                        <p:strVal val="visible"/>
                                      </p:to>
                                    </p:set>
                                    <p:animEffect transition="in" filter="wedge">
                                      <p:cBhvr>
                                        <p:cTn id="30" dur="2000"/>
                                        <p:tgtEl>
                                          <p:spTgt spid="13316"/>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3319">
                                            <p:txEl>
                                              <p:pRg st="0" end="0"/>
                                            </p:txEl>
                                          </p:spTgt>
                                        </p:tgtEl>
                                        <p:attrNameLst>
                                          <p:attrName>style.visibility</p:attrName>
                                        </p:attrNameLst>
                                      </p:cBhvr>
                                      <p:to>
                                        <p:strVal val="visible"/>
                                      </p:to>
                                    </p:set>
                                    <p:animEffect transition="in" filter="checkerboard(across)">
                                      <p:cBhvr>
                                        <p:cTn id="35" dur="2000"/>
                                        <p:tgtEl>
                                          <p:spTgt spid="133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iterate type="lt">
                                    <p:tmPct val="5000"/>
                                  </p:iterate>
                                  <p:childTnLst>
                                    <p:set>
                                      <p:cBhvr>
                                        <p:cTn id="39" dur="1" fill="hold">
                                          <p:stCondLst>
                                            <p:cond delay="0"/>
                                          </p:stCondLst>
                                        </p:cTn>
                                        <p:tgtEl>
                                          <p:spTgt spid="13320"/>
                                        </p:tgtEl>
                                        <p:attrNameLst>
                                          <p:attrName>style.visibility</p:attrName>
                                        </p:attrNameLst>
                                      </p:cBhvr>
                                      <p:to>
                                        <p:strVal val="visible"/>
                                      </p:to>
                                    </p:set>
                                    <p:anim calcmode="lin" valueType="num">
                                      <p:cBhvr>
                                        <p:cTn id="40" dur="1000" fill="hold"/>
                                        <p:tgtEl>
                                          <p:spTgt spid="13320"/>
                                        </p:tgtEl>
                                        <p:attrNameLst>
                                          <p:attrName>ppt_w</p:attrName>
                                        </p:attrNameLst>
                                      </p:cBhvr>
                                      <p:tavLst>
                                        <p:tav tm="0">
                                          <p:val>
                                            <p:fltVal val="0"/>
                                          </p:val>
                                        </p:tav>
                                        <p:tav tm="100000">
                                          <p:val>
                                            <p:strVal val="#ppt_w"/>
                                          </p:val>
                                        </p:tav>
                                      </p:tavLst>
                                    </p:anim>
                                    <p:anim calcmode="lin" valueType="num">
                                      <p:cBhvr>
                                        <p:cTn id="41" dur="1000" fill="hold"/>
                                        <p:tgtEl>
                                          <p:spTgt spid="13320"/>
                                        </p:tgtEl>
                                        <p:attrNameLst>
                                          <p:attrName>ppt_h</p:attrName>
                                        </p:attrNameLst>
                                      </p:cBhvr>
                                      <p:tavLst>
                                        <p:tav tm="0">
                                          <p:val>
                                            <p:fltVal val="0"/>
                                          </p:val>
                                        </p:tav>
                                        <p:tav tm="100000">
                                          <p:val>
                                            <p:strVal val="#ppt_h"/>
                                          </p:val>
                                        </p:tav>
                                      </p:tavLst>
                                    </p:anim>
                                    <p:anim calcmode="lin" valueType="num">
                                      <p:cBhvr>
                                        <p:cTn id="42" dur="1000" fill="hold"/>
                                        <p:tgtEl>
                                          <p:spTgt spid="13320"/>
                                        </p:tgtEl>
                                        <p:attrNameLst>
                                          <p:attrName>style.rotation</p:attrName>
                                        </p:attrNameLst>
                                      </p:cBhvr>
                                      <p:tavLst>
                                        <p:tav tm="0">
                                          <p:val>
                                            <p:fltVal val="90"/>
                                          </p:val>
                                        </p:tav>
                                        <p:tav tm="100000">
                                          <p:val>
                                            <p:fltVal val="0"/>
                                          </p:val>
                                        </p:tav>
                                      </p:tavLst>
                                    </p:anim>
                                    <p:animEffect transition="in" filter="fade">
                                      <p:cBhvr>
                                        <p:cTn id="43" dur="10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8" grpId="0" animBg="1"/>
      <p:bldP spid="133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ChangeArrowheads="1"/>
          </p:cNvSpPr>
          <p:nvPr/>
        </p:nvSpPr>
        <p:spPr bwMode="auto">
          <a:xfrm>
            <a:off x="2740025" y="404813"/>
            <a:ext cx="4689475" cy="369887"/>
          </a:xfrm>
          <a:prstGeom prst="rect">
            <a:avLst/>
          </a:prstGeom>
          <a:noFill/>
          <a:ln w="9525">
            <a:noFill/>
            <a:miter lim="800000"/>
            <a:headEnd/>
            <a:tailEnd/>
          </a:ln>
        </p:spPr>
        <p:txBody>
          <a:bodyPr>
            <a:spAutoFit/>
          </a:bodyPr>
          <a:lstStyle/>
          <a:p>
            <a:pPr>
              <a:spcBef>
                <a:spcPct val="50000"/>
              </a:spcBef>
            </a:pPr>
            <a:r>
              <a:rPr kumimoji="1" lang="de-DE" b="1" dirty="0">
                <a:solidFill>
                  <a:srgbClr val="FF0000"/>
                </a:solidFill>
                <a:latin typeface="Perpetua"/>
              </a:rPr>
              <a:t>Volleyball – </a:t>
            </a:r>
            <a:r>
              <a:rPr kumimoji="1" lang="de-DE" b="1" dirty="0" err="1">
                <a:solidFill>
                  <a:srgbClr val="FF0000"/>
                </a:solidFill>
                <a:latin typeface="Perpetua"/>
              </a:rPr>
              <a:t>JtfO</a:t>
            </a:r>
            <a:r>
              <a:rPr kumimoji="1" lang="de-DE" b="1" dirty="0">
                <a:solidFill>
                  <a:srgbClr val="FF0000"/>
                </a:solidFill>
                <a:latin typeface="Perpetua"/>
              </a:rPr>
              <a:t>-Statistik   ( </a:t>
            </a:r>
            <a:r>
              <a:rPr kumimoji="1" lang="de-DE" b="1" dirty="0" smtClean="0">
                <a:solidFill>
                  <a:srgbClr val="FF0000"/>
                </a:solidFill>
                <a:latin typeface="Perpetua"/>
              </a:rPr>
              <a:t>17 </a:t>
            </a:r>
            <a:r>
              <a:rPr kumimoji="1" lang="de-DE" b="1" dirty="0">
                <a:solidFill>
                  <a:srgbClr val="FF0000"/>
                </a:solidFill>
                <a:latin typeface="Perpetua"/>
              </a:rPr>
              <a:t>Jahre )</a:t>
            </a:r>
          </a:p>
        </p:txBody>
      </p:sp>
      <p:sp>
        <p:nvSpPr>
          <p:cNvPr id="10243" name="Text Box 8"/>
          <p:cNvSpPr txBox="1">
            <a:spLocks noChangeArrowheads="1"/>
          </p:cNvSpPr>
          <p:nvPr/>
        </p:nvSpPr>
        <p:spPr bwMode="auto">
          <a:xfrm>
            <a:off x="2700338" y="4930775"/>
            <a:ext cx="5759450" cy="244475"/>
          </a:xfrm>
          <a:prstGeom prst="rect">
            <a:avLst/>
          </a:prstGeom>
          <a:noFill/>
          <a:ln w="9525">
            <a:noFill/>
            <a:miter lim="800000"/>
            <a:headEnd/>
            <a:tailEnd/>
          </a:ln>
        </p:spPr>
        <p:txBody>
          <a:bodyPr>
            <a:spAutoFit/>
          </a:bodyPr>
          <a:lstStyle/>
          <a:p>
            <a:pPr>
              <a:spcBef>
                <a:spcPct val="50000"/>
              </a:spcBef>
            </a:pPr>
            <a:endParaRPr lang="de-DE" sz="1000">
              <a:latin typeface="Perpetua"/>
            </a:endParaRPr>
          </a:p>
        </p:txBody>
      </p:sp>
      <p:sp>
        <p:nvSpPr>
          <p:cNvPr id="10244" name="Text Box 9"/>
          <p:cNvSpPr txBox="1">
            <a:spLocks noChangeArrowheads="1"/>
          </p:cNvSpPr>
          <p:nvPr/>
        </p:nvSpPr>
        <p:spPr bwMode="auto">
          <a:xfrm>
            <a:off x="395536" y="4797152"/>
            <a:ext cx="8568952" cy="246063"/>
          </a:xfrm>
          <a:prstGeom prst="rect">
            <a:avLst/>
          </a:prstGeom>
          <a:noFill/>
          <a:ln w="9525">
            <a:noFill/>
            <a:miter lim="800000"/>
            <a:headEnd/>
            <a:tailEnd/>
          </a:ln>
        </p:spPr>
        <p:txBody>
          <a:bodyPr wrap="square">
            <a:spAutoFit/>
          </a:bodyPr>
          <a:lstStyle/>
          <a:p>
            <a:pPr>
              <a:spcBef>
                <a:spcPct val="50000"/>
              </a:spcBef>
            </a:pPr>
            <a:r>
              <a:rPr lang="de-DE" sz="1000" dirty="0">
                <a:latin typeface="Perpetua"/>
              </a:rPr>
              <a:t>  </a:t>
            </a:r>
            <a:r>
              <a:rPr lang="de-DE" sz="1000" dirty="0" smtClean="0">
                <a:latin typeface="Perpetua"/>
              </a:rPr>
              <a:t>              02/03    </a:t>
            </a:r>
            <a:r>
              <a:rPr lang="de-DE" sz="1000" dirty="0">
                <a:latin typeface="Perpetua"/>
              </a:rPr>
              <a:t>03/04   04/05   05/06    06/07    07/08   08/09   09/10  10/11  11/12   12/13   13/14      </a:t>
            </a:r>
            <a:r>
              <a:rPr lang="de-DE" sz="1000" dirty="0" smtClean="0">
                <a:latin typeface="Perpetua"/>
              </a:rPr>
              <a:t>14/15     15/16      16/17     </a:t>
            </a:r>
            <a:r>
              <a:rPr lang="de-DE" sz="1000" dirty="0" smtClean="0">
                <a:latin typeface="Perpetua"/>
              </a:rPr>
              <a:t>17/18      18/19</a:t>
            </a:r>
            <a:endParaRPr lang="de-DE" sz="1000" dirty="0">
              <a:latin typeface="Perpetua"/>
            </a:endParaRPr>
          </a:p>
        </p:txBody>
      </p:sp>
      <p:sp>
        <p:nvSpPr>
          <p:cNvPr id="17418" name="Text Box 10"/>
          <p:cNvSpPr txBox="1">
            <a:spLocks noChangeArrowheads="1"/>
          </p:cNvSpPr>
          <p:nvPr/>
        </p:nvSpPr>
        <p:spPr bwMode="auto">
          <a:xfrm>
            <a:off x="250825" y="5229225"/>
            <a:ext cx="8675688" cy="338138"/>
          </a:xfrm>
          <a:prstGeom prst="rect">
            <a:avLst/>
          </a:prstGeom>
          <a:noFill/>
          <a:ln w="9525">
            <a:noFill/>
            <a:miter lim="800000"/>
            <a:headEnd/>
            <a:tailEnd/>
          </a:ln>
        </p:spPr>
        <p:txBody>
          <a:bodyPr>
            <a:spAutoFit/>
          </a:bodyPr>
          <a:lstStyle/>
          <a:p>
            <a:pPr>
              <a:spcBef>
                <a:spcPct val="50000"/>
              </a:spcBef>
            </a:pPr>
            <a:r>
              <a:rPr lang="de-DE" sz="1600" dirty="0" smtClean="0">
                <a:solidFill>
                  <a:srgbClr val="FF0000"/>
                </a:solidFill>
                <a:latin typeface="Perpetua"/>
              </a:rPr>
              <a:t>Anzahl  </a:t>
            </a:r>
            <a:r>
              <a:rPr lang="de-DE" sz="1600" dirty="0">
                <a:solidFill>
                  <a:srgbClr val="FF0000"/>
                </a:solidFill>
                <a:latin typeface="Perpetua"/>
              </a:rPr>
              <a:t>21    18    17   16    15    14   14   14    16     21  18    21  </a:t>
            </a:r>
            <a:r>
              <a:rPr lang="de-DE" sz="1600" dirty="0" smtClean="0">
                <a:solidFill>
                  <a:srgbClr val="FF0000"/>
                </a:solidFill>
                <a:latin typeface="Perpetua"/>
              </a:rPr>
              <a:t>  25    19     17    </a:t>
            </a:r>
            <a:r>
              <a:rPr lang="de-DE" sz="1600" dirty="0" smtClean="0">
                <a:solidFill>
                  <a:srgbClr val="FF0000"/>
                </a:solidFill>
                <a:latin typeface="Perpetua"/>
              </a:rPr>
              <a:t>11     15</a:t>
            </a:r>
            <a:endParaRPr lang="de-DE" sz="1600" dirty="0">
              <a:solidFill>
                <a:srgbClr val="FF0000"/>
              </a:solidFill>
              <a:latin typeface="Perpetua"/>
            </a:endParaRPr>
          </a:p>
        </p:txBody>
      </p:sp>
      <p:sp>
        <p:nvSpPr>
          <p:cNvPr id="2056" name="Datumsplatzhalter 9"/>
          <p:cNvSpPr>
            <a:spLocks noGrp="1"/>
          </p:cNvSpPr>
          <p:nvPr>
            <p:ph type="dt" sz="quarter" idx="10"/>
          </p:nvPr>
        </p:nvSpPr>
        <p:spPr bwMode="auto">
          <a:ln>
            <a:miter lim="800000"/>
            <a:headEnd/>
            <a:tailEnd/>
          </a:ln>
        </p:spPr>
        <p:txBody>
          <a:bodyPr wrap="square" numCol="1" compatLnSpc="1">
            <a:prstTxWarp prst="textNoShape">
              <a:avLst/>
            </a:prstTxWarp>
          </a:bodyPr>
          <a:lstStyle/>
          <a:p>
            <a:pPr fontAlgn="base">
              <a:spcBef>
                <a:spcPct val="0"/>
              </a:spcBef>
              <a:spcAft>
                <a:spcPct val="0"/>
              </a:spcAft>
              <a:defRPr/>
            </a:pPr>
            <a:fld id="{8880C524-6E0E-459A-AC88-B77C6CD1D735}" type="datetime1">
              <a:rPr lang="de-DE"/>
              <a:pPr fontAlgn="base">
                <a:spcBef>
                  <a:spcPct val="0"/>
                </a:spcBef>
                <a:spcAft>
                  <a:spcPct val="0"/>
                </a:spcAft>
                <a:defRPr/>
              </a:pPr>
              <a:t>15.06.2019</a:t>
            </a:fld>
            <a:endParaRPr lang="de-DE"/>
          </a:p>
        </p:txBody>
      </p:sp>
      <p:sp>
        <p:nvSpPr>
          <p:cNvPr id="11" name="Foliennummernplatzhalter 10"/>
          <p:cNvSpPr>
            <a:spLocks noGrp="1"/>
          </p:cNvSpPr>
          <p:nvPr>
            <p:ph type="sldNum" sz="quarter" idx="12"/>
          </p:nvPr>
        </p:nvSpPr>
        <p:spPr/>
        <p:txBody>
          <a:bodyPr/>
          <a:lstStyle/>
          <a:p>
            <a:pPr>
              <a:defRPr/>
            </a:pPr>
            <a:fld id="{694A9A8E-030C-4590-BDD2-436724455301}" type="slidenum">
              <a:rPr lang="de-DE"/>
              <a:pPr>
                <a:defRPr/>
              </a:pPr>
              <a:t>9</a:t>
            </a:fld>
            <a:endParaRPr lang="de-DE"/>
          </a:p>
        </p:txBody>
      </p:sp>
      <p:pic>
        <p:nvPicPr>
          <p:cNvPr id="10248" name="Grafik 13" descr="JtfO 0910 034.jpg"/>
          <p:cNvPicPr>
            <a:picLocks noChangeAspect="1"/>
          </p:cNvPicPr>
          <p:nvPr/>
        </p:nvPicPr>
        <p:blipFill>
          <a:blip r:embed="rId2" cstate="print"/>
          <a:srcRect/>
          <a:stretch>
            <a:fillRect/>
          </a:stretch>
        </p:blipFill>
        <p:spPr bwMode="auto">
          <a:xfrm>
            <a:off x="-2413000" y="2276475"/>
            <a:ext cx="1785937" cy="1339850"/>
          </a:xfrm>
          <a:prstGeom prst="rect">
            <a:avLst/>
          </a:prstGeom>
          <a:noFill/>
          <a:ln w="9525">
            <a:noFill/>
            <a:miter lim="800000"/>
            <a:headEnd/>
            <a:tailEnd/>
          </a:ln>
        </p:spPr>
      </p:pic>
      <p:sp>
        <p:nvSpPr>
          <p:cNvPr id="10249" name="Textfeld 11"/>
          <p:cNvSpPr txBox="1">
            <a:spLocks noChangeArrowheads="1"/>
          </p:cNvSpPr>
          <p:nvPr/>
        </p:nvSpPr>
        <p:spPr bwMode="auto">
          <a:xfrm>
            <a:off x="3419475" y="5805488"/>
            <a:ext cx="4416658" cy="369332"/>
          </a:xfrm>
          <a:prstGeom prst="rect">
            <a:avLst/>
          </a:prstGeom>
          <a:noFill/>
          <a:ln w="9525">
            <a:noFill/>
            <a:miter lim="800000"/>
            <a:headEnd/>
            <a:tailEnd/>
          </a:ln>
        </p:spPr>
        <p:txBody>
          <a:bodyPr wrap="none">
            <a:spAutoFit/>
          </a:bodyPr>
          <a:lstStyle/>
          <a:p>
            <a:r>
              <a:rPr lang="de-DE" dirty="0"/>
              <a:t>Teilnahme </a:t>
            </a:r>
            <a:r>
              <a:rPr lang="de-DE" dirty="0" smtClean="0"/>
              <a:t>2018/2019 </a:t>
            </a:r>
            <a:r>
              <a:rPr lang="de-DE" dirty="0"/>
              <a:t>:  </a:t>
            </a:r>
            <a:r>
              <a:rPr lang="de-DE" dirty="0" smtClean="0"/>
              <a:t>15 </a:t>
            </a:r>
            <a:r>
              <a:rPr lang="de-DE" dirty="0"/>
              <a:t>Mannschaften</a:t>
            </a:r>
          </a:p>
        </p:txBody>
      </p:sp>
      <p:pic>
        <p:nvPicPr>
          <p:cNvPr id="10250" name="Picture 11"/>
          <p:cNvPicPr>
            <a:picLocks noChangeAspect="1" noChangeArrowheads="1"/>
          </p:cNvPicPr>
          <p:nvPr/>
        </p:nvPicPr>
        <p:blipFill>
          <a:blip r:embed="rId3" cstate="print"/>
          <a:srcRect/>
          <a:stretch>
            <a:fillRect/>
          </a:stretch>
        </p:blipFill>
        <p:spPr bwMode="auto">
          <a:xfrm>
            <a:off x="323850" y="404813"/>
            <a:ext cx="2411413" cy="4086225"/>
          </a:xfrm>
          <a:prstGeom prst="rect">
            <a:avLst/>
          </a:prstGeom>
          <a:noFill/>
          <a:ln w="9525">
            <a:noFill/>
            <a:miter lim="800000"/>
            <a:headEnd/>
            <a:tailEnd/>
          </a:ln>
        </p:spPr>
      </p:pic>
      <p:pic>
        <p:nvPicPr>
          <p:cNvPr id="10251" name="Picture 11" descr="F:\DSCI1864.JPG"/>
          <p:cNvPicPr>
            <a:picLocks noChangeAspect="1" noChangeArrowheads="1"/>
          </p:cNvPicPr>
          <p:nvPr/>
        </p:nvPicPr>
        <p:blipFill>
          <a:blip r:embed="rId4" cstate="print"/>
          <a:srcRect/>
          <a:stretch>
            <a:fillRect/>
          </a:stretch>
        </p:blipFill>
        <p:spPr bwMode="auto">
          <a:xfrm>
            <a:off x="3419475" y="908050"/>
            <a:ext cx="4805363" cy="3603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fade">
                                      <p:cBhvr>
                                        <p:cTn id="7" dur="2000"/>
                                        <p:tgtEl>
                                          <p:spTgt spid="17413"/>
                                        </p:tgtEl>
                                      </p:cBhvr>
                                    </p:animEffect>
                                    <p:anim calcmode="lin" valueType="num">
                                      <p:cBhvr>
                                        <p:cTn id="8" dur="2000" fill="hold"/>
                                        <p:tgtEl>
                                          <p:spTgt spid="17413"/>
                                        </p:tgtEl>
                                        <p:attrNameLst>
                                          <p:attrName>ppt_x</p:attrName>
                                        </p:attrNameLst>
                                      </p:cBhvr>
                                      <p:tavLst>
                                        <p:tav tm="0">
                                          <p:val>
                                            <p:strVal val="#ppt_x"/>
                                          </p:val>
                                        </p:tav>
                                        <p:tav tm="100000">
                                          <p:val>
                                            <p:strVal val="#ppt_x"/>
                                          </p:val>
                                        </p:tav>
                                      </p:tavLst>
                                    </p:anim>
                                    <p:anim calcmode="lin" valueType="num">
                                      <p:cBhvr>
                                        <p:cTn id="9" dur="1800" decel="100000" fill="hold"/>
                                        <p:tgtEl>
                                          <p:spTgt spid="1741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74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17418"/>
                                        </p:tgtEl>
                                        <p:attrNameLst>
                                          <p:attrName>style.visibility</p:attrName>
                                        </p:attrNameLst>
                                      </p:cBhvr>
                                      <p:to>
                                        <p:strVal val="visible"/>
                                      </p:to>
                                    </p:set>
                                    <p:animEffect transition="in" filter="wedge">
                                      <p:cBhvr>
                                        <p:cTn id="15" dur="10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418" grpId="0"/>
    </p:bld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3387</Words>
  <Application>Microsoft Office PowerPoint</Application>
  <PresentationFormat>Bildschirmpräsentation (4:3)</PresentationFormat>
  <Paragraphs>1587</Paragraphs>
  <Slides>48</Slides>
  <Notes>1</Notes>
  <HiddenSlides>0</HiddenSlides>
  <MMClips>0</MMClips>
  <ScaleCrop>false</ScaleCrop>
  <HeadingPairs>
    <vt:vector size="4" baseType="variant">
      <vt:variant>
        <vt:lpstr>Design</vt:lpstr>
      </vt:variant>
      <vt:variant>
        <vt:i4>1</vt:i4>
      </vt:variant>
      <vt:variant>
        <vt:lpstr>Folientitel</vt:lpstr>
      </vt:variant>
      <vt:variant>
        <vt:i4>48</vt:i4>
      </vt:variant>
    </vt:vector>
  </HeadingPairs>
  <TitlesOfParts>
    <vt:vector size="49" baseType="lpstr">
      <vt:lpstr>Larissa-Design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lpstr>Folie 41</vt:lpstr>
      <vt:lpstr>Folie 42</vt:lpstr>
      <vt:lpstr>Folie 43</vt:lpstr>
      <vt:lpstr>Folie 44</vt:lpstr>
      <vt:lpstr>Folie 45</vt:lpstr>
      <vt:lpstr>Folie 46</vt:lpstr>
      <vt:lpstr>Folie 47</vt:lpstr>
      <vt:lpstr>Folie 48</vt:lpstr>
    </vt:vector>
  </TitlesOfParts>
  <Company>Frost-RL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Walther Armstroff</dc:creator>
  <cp:lastModifiedBy>Sportkoordinator</cp:lastModifiedBy>
  <cp:revision>896</cp:revision>
  <dcterms:created xsi:type="dcterms:W3CDTF">2010-06-13T09:42:55Z</dcterms:created>
  <dcterms:modified xsi:type="dcterms:W3CDTF">2019-06-15T14:51:23Z</dcterms:modified>
</cp:coreProperties>
</file>